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slide" Target="slides/slide4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862d627ccd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862d627ccd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862d627cc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862d627cc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862d627cc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862d627cc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862d627cc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862d627cc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LOAD_CONST - Takes oparg that represents the position of a constant in the constants array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STORE_FAST - Takes index of variable in variable array (actually called a reference, but for </a:t>
            </a:r>
            <a:r>
              <a:rPr lang="en"/>
              <a:t>simplicity's</a:t>
            </a:r>
            <a:r>
              <a:rPr lang="en"/>
              <a:t> sake, think of an array of variables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Index of instruction corresponds directly to the offset. Don’t worry too much about this - to play it safe, for the exam just use </a:t>
            </a:r>
            <a:r>
              <a:rPr lang="en"/>
              <a:t>increments</a:t>
            </a:r>
            <a:r>
              <a:rPr lang="en"/>
              <a:t> of 2 for each instruction and you should be fine.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862d627cc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862d627cc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862d627cc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862d627cc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862d627ccd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862d627cc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862d627cc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862d627cc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862d627ccd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862d627ccd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862d627ccd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862d627ccd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84d333dd4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84d333dd4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862d627ccd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862d627ccd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862d627ccd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862d627ccd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86f3eab3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86f3eab3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86f3eab35a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186f3eab35a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g186f3eab35a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86f3eab35a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186f3eab35a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g186f3eab35a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86f3eab35a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186f3eab35a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g186f3eab35a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86f3eab35a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186f3eab35a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g186f3eab35a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86f3eab35a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186f3eab35a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g186f3eab35a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86f3eab35a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186f3eab35a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g186f3eab35a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86f3eab35a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186f3eab35a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2" name="Google Shape;272;g186f3eab35a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862d627cc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862d627cc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86f3eab35a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186f3eab35a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0" name="Google Shape;280;g186f3eab35a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86f3eab35a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186f3eab35a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7" name="Google Shape;287;g186f3eab35a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86f3eab35a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186f3eab35a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5" name="Google Shape;295;g186f3eab35a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86f3eab35a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186f3eab35a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g186f3eab35a_0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86f3eab35a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186f3eab35a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0" name="Google Shape;310;g186f3eab35a_0_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86f3eab35a_0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186f3eab35a_0_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7" name="Google Shape;317;g186f3eab35a_0_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86f3eab35a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186f3eab35a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5" name="Google Shape;325;g186f3eab35a_0_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86f3eab35a_0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186f3eab35a_0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2" name="Google Shape;332;g186f3eab35a_0_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86f3eab35a_0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186f3eab35a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1" name="Google Shape;341;g186f3eab35a_0_1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86f3eab35a_0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g186f3eab35a_0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8" name="Google Shape;348;g186f3eab35a_0_1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862d627cc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862d627cc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86f3eab35a_0_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g186f3eab35a_0_1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8" name="Google Shape;358;g186f3eab35a_0_1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86f3eab35a_0_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g186f3eab35a_0_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5" name="Google Shape;365;g186f3eab35a_0_1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86f3eab35a_0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g186f3eab35a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4" name="Google Shape;374;g186f3eab35a_0_1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86f3eab35a_0_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g186f3eab35a_0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1" name="Google Shape;381;g186f3eab35a_0_1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86f3eab35a_0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186f3eab35a_0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9" name="Google Shape;389;g186f3eab35a_0_1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870ae0231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g1870ae0231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6" name="Google Shape;396;g1870ae0231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862d627ccd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862d627cc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862d627ccd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862d627ccd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862d627ccd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862d627ccd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862d627ccd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862d627ccd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862d627ccd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862d627ccd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CS200 - Review</a:t>
            </a:r>
            <a:endParaRPr/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Midterm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exceptions</a:t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0861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Python has an extremely wide range of exceptions - make sure you familiarize yourself with the standard exceptions!</a:t>
            </a:r>
            <a:endParaRPr/>
          </a:p>
          <a:p>
            <a:pPr indent="-29083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Import Errors</a:t>
            </a:r>
            <a:endParaRPr/>
          </a:p>
          <a:p>
            <a:pPr indent="-29083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Name Errors (undefined)</a:t>
            </a:r>
            <a:endParaRPr/>
          </a:p>
          <a:p>
            <a:pPr indent="-29083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File Errors</a:t>
            </a:r>
            <a:endParaRPr/>
          </a:p>
          <a:p>
            <a:pPr indent="-29083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Index Errors</a:t>
            </a:r>
            <a:endParaRPr/>
          </a:p>
          <a:p>
            <a:pPr indent="-29083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Key Errors</a:t>
            </a:r>
            <a:endParaRPr/>
          </a:p>
          <a:p>
            <a:pPr indent="-30861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You can also raise your own exceptions!</a:t>
            </a:r>
            <a:endParaRPr/>
          </a:p>
          <a:p>
            <a:pPr indent="-29083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raise Exception(“My exception”)</a:t>
            </a:r>
            <a:endParaRPr/>
          </a:p>
          <a:p>
            <a:pPr indent="-30861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Try/except pattern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450" y="3539675"/>
            <a:ext cx="3768274" cy="1124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24"/>
          <p:cNvCxnSpPr/>
          <p:nvPr/>
        </p:nvCxnSpPr>
        <p:spPr>
          <a:xfrm flipH="1">
            <a:off x="3486250" y="3210200"/>
            <a:ext cx="2534700" cy="74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3" name="Google Shape;133;p24"/>
          <p:cNvSpPr txBox="1"/>
          <p:nvPr/>
        </p:nvSpPr>
        <p:spPr>
          <a:xfrm>
            <a:off x="6355050" y="2832525"/>
            <a:ext cx="228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execution stops at the line that raised the error</a:t>
            </a:r>
            <a:endParaRPr/>
          </a:p>
        </p:txBody>
      </p:sp>
      <p:cxnSp>
        <p:nvCxnSpPr>
          <p:cNvPr id="134" name="Google Shape;134;p24"/>
          <p:cNvCxnSpPr/>
          <p:nvPr/>
        </p:nvCxnSpPr>
        <p:spPr>
          <a:xfrm flipH="1">
            <a:off x="4103450" y="4009125"/>
            <a:ext cx="2171700" cy="18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5" name="Google Shape;135;p24"/>
          <p:cNvSpPr txBox="1"/>
          <p:nvPr/>
        </p:nvSpPr>
        <p:spPr>
          <a:xfrm>
            <a:off x="6500175" y="3833225"/>
            <a:ext cx="228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catch specific exceptions to allow for custom error handling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ctrTitle"/>
          </p:nvPr>
        </p:nvSpPr>
        <p:spPr>
          <a:xfrm>
            <a:off x="311708" y="8668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Virtual Machine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you need to know</a:t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Writing python procedures from bytecode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Variable assignment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Conditionals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Functions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Writing bytecode generated from Python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 assignment in Bytecode</a:t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1209775" y="1970950"/>
            <a:ext cx="1743000" cy="15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ourier New"/>
                <a:ea typeface="Courier New"/>
                <a:cs typeface="Courier New"/>
                <a:sym typeface="Courier New"/>
              </a:rPr>
              <a:t>A = 3</a:t>
            </a:r>
            <a:endParaRPr sz="2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latin typeface="Courier New"/>
                <a:ea typeface="Courier New"/>
                <a:cs typeface="Courier New"/>
                <a:sym typeface="Courier New"/>
              </a:rPr>
              <a:t>B = 5</a:t>
            </a:r>
            <a:endParaRPr sz="2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53" name="Google Shape;153;p27"/>
          <p:cNvSpPr/>
          <p:nvPr/>
        </p:nvSpPr>
        <p:spPr>
          <a:xfrm>
            <a:off x="2585350" y="2251950"/>
            <a:ext cx="1279200" cy="63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4068525" y="1535500"/>
            <a:ext cx="4898700" cy="15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ourier New"/>
                <a:ea typeface="Courier New"/>
                <a:cs typeface="Courier New"/>
                <a:sym typeface="Courier New"/>
              </a:rPr>
              <a:t>0 LOAD_CONST 		0 (3)</a:t>
            </a:r>
            <a:endParaRPr sz="2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latin typeface="Courier New"/>
                <a:ea typeface="Courier New"/>
                <a:cs typeface="Courier New"/>
                <a:sym typeface="Courier New"/>
              </a:rPr>
              <a:t>2 STORE_FAST     0 (A)</a:t>
            </a:r>
            <a:endParaRPr sz="2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latin typeface="Courier New"/>
                <a:ea typeface="Courier New"/>
                <a:cs typeface="Courier New"/>
                <a:sym typeface="Courier New"/>
              </a:rPr>
              <a:t>4 LOAD_CONST     1 (5)</a:t>
            </a:r>
            <a:endParaRPr sz="2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latin typeface="Courier New"/>
                <a:ea typeface="Courier New"/>
                <a:cs typeface="Courier New"/>
                <a:sym typeface="Courier New"/>
              </a:rPr>
              <a:t>6 STORE_FAST     1 (B)</a:t>
            </a:r>
            <a:endParaRPr sz="2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  <p:cxnSp>
        <p:nvCxnSpPr>
          <p:cNvPr id="155" name="Google Shape;155;p27"/>
          <p:cNvCxnSpPr/>
          <p:nvPr/>
        </p:nvCxnSpPr>
        <p:spPr>
          <a:xfrm flipH="1" rot="10800000">
            <a:off x="4291775" y="430675"/>
            <a:ext cx="2574000" cy="109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156" name="Google Shape;156;p27"/>
          <p:cNvSpPr txBox="1"/>
          <p:nvPr/>
        </p:nvSpPr>
        <p:spPr>
          <a:xfrm>
            <a:off x="6832725" y="99350"/>
            <a:ext cx="21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Index of instruction</a:t>
            </a:r>
            <a:endParaRPr/>
          </a:p>
        </p:txBody>
      </p:sp>
      <p:cxnSp>
        <p:nvCxnSpPr>
          <p:cNvPr id="157" name="Google Shape;157;p27"/>
          <p:cNvCxnSpPr/>
          <p:nvPr/>
        </p:nvCxnSpPr>
        <p:spPr>
          <a:xfrm flipH="1" rot="10800000">
            <a:off x="5451075" y="827900"/>
            <a:ext cx="1400700" cy="86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158" name="Google Shape;158;p27"/>
          <p:cNvSpPr txBox="1"/>
          <p:nvPr/>
        </p:nvSpPr>
        <p:spPr>
          <a:xfrm>
            <a:off x="6890500" y="499550"/>
            <a:ext cx="21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 (opcode)</a:t>
            </a:r>
            <a:endParaRPr/>
          </a:p>
        </p:txBody>
      </p:sp>
      <p:cxnSp>
        <p:nvCxnSpPr>
          <p:cNvPr id="159" name="Google Shape;159;p27"/>
          <p:cNvCxnSpPr/>
          <p:nvPr/>
        </p:nvCxnSpPr>
        <p:spPr>
          <a:xfrm flipH="1" rot="10800000">
            <a:off x="7431600" y="1286925"/>
            <a:ext cx="82500" cy="37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160" name="Google Shape;160;p27"/>
          <p:cNvSpPr txBox="1"/>
          <p:nvPr/>
        </p:nvSpPr>
        <p:spPr>
          <a:xfrm>
            <a:off x="7232175" y="899750"/>
            <a:ext cx="21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Oparg</a:t>
            </a:r>
            <a:endParaRPr/>
          </a:p>
        </p:txBody>
      </p:sp>
      <p:sp>
        <p:nvSpPr>
          <p:cNvPr id="161" name="Google Shape;161;p27"/>
          <p:cNvSpPr txBox="1"/>
          <p:nvPr/>
        </p:nvSpPr>
        <p:spPr>
          <a:xfrm>
            <a:off x="8079925" y="1026813"/>
            <a:ext cx="169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Resolved argument</a:t>
            </a:r>
            <a:endParaRPr/>
          </a:p>
        </p:txBody>
      </p:sp>
      <p:cxnSp>
        <p:nvCxnSpPr>
          <p:cNvPr id="162" name="Google Shape;162;p27"/>
          <p:cNvCxnSpPr/>
          <p:nvPr/>
        </p:nvCxnSpPr>
        <p:spPr>
          <a:xfrm flipH="1" rot="10800000">
            <a:off x="8318550" y="1651500"/>
            <a:ext cx="198900" cy="22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 assignment in Bytecode</a:t>
            </a:r>
            <a:endParaRPr/>
          </a:p>
        </p:txBody>
      </p:sp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1209775" y="1970950"/>
            <a:ext cx="1743000" cy="15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2500">
                <a:latin typeface="Courier New"/>
                <a:ea typeface="Courier New"/>
                <a:cs typeface="Courier New"/>
                <a:sym typeface="Courier New"/>
              </a:rPr>
              <a:t> = 6</a:t>
            </a:r>
            <a:endParaRPr sz="2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latin typeface="Courier New"/>
                <a:ea typeface="Courier New"/>
                <a:cs typeface="Courier New"/>
                <a:sym typeface="Courier New"/>
              </a:rPr>
              <a:t>Y = 4</a:t>
            </a:r>
            <a:endParaRPr sz="2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69" name="Google Shape;169;p28"/>
          <p:cNvSpPr/>
          <p:nvPr/>
        </p:nvSpPr>
        <p:spPr>
          <a:xfrm>
            <a:off x="2585350" y="2251950"/>
            <a:ext cx="1279200" cy="63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4068525" y="1535500"/>
            <a:ext cx="4931400" cy="15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ourier New"/>
                <a:ea typeface="Courier New"/>
                <a:cs typeface="Courier New"/>
                <a:sym typeface="Courier New"/>
              </a:rPr>
              <a:t>0 LOAD_CONST 		1 (6)</a:t>
            </a:r>
            <a:endParaRPr sz="2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latin typeface="Courier New"/>
                <a:ea typeface="Courier New"/>
                <a:cs typeface="Courier New"/>
                <a:sym typeface="Courier New"/>
              </a:rPr>
              <a:t>2 STORE_FAST     0 (X)</a:t>
            </a:r>
            <a:endParaRPr sz="2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latin typeface="Courier New"/>
                <a:ea typeface="Courier New"/>
                <a:cs typeface="Courier New"/>
                <a:sym typeface="Courier New"/>
              </a:rPr>
              <a:t>4 LOAD_CONST     2 (4)</a:t>
            </a:r>
            <a:endParaRPr sz="2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latin typeface="Courier New"/>
                <a:ea typeface="Courier New"/>
                <a:cs typeface="Courier New"/>
                <a:sym typeface="Courier New"/>
              </a:rPr>
              <a:t>6 STORE_FAST     1 (Y)</a:t>
            </a:r>
            <a:endParaRPr sz="2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71" name="Google Shape;171;p28"/>
          <p:cNvSpPr/>
          <p:nvPr/>
        </p:nvSpPr>
        <p:spPr>
          <a:xfrm>
            <a:off x="3996850" y="1343400"/>
            <a:ext cx="4793400" cy="273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Conditionals</a:t>
            </a:r>
            <a:r>
              <a:rPr lang="en"/>
              <a:t> </a:t>
            </a:r>
            <a:endParaRPr/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311700" y="1292700"/>
            <a:ext cx="2449200" cy="18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X = 6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Y = 5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if x * y: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	………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else: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	X = 7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78" name="Google Shape;178;p29"/>
          <p:cNvSpPr/>
          <p:nvPr/>
        </p:nvSpPr>
        <p:spPr>
          <a:xfrm>
            <a:off x="2897575" y="2251950"/>
            <a:ext cx="1279200" cy="63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4327975" y="111525"/>
            <a:ext cx="4606800" cy="15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0 </a:t>
            </a: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LOAD_CONST 		0 (6)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2 STORE_FAST      0 (X)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4 LOAD_CONST      1 (5)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6 STORE_FAST		1 (Y)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8 LOAD_FAST       0 (X)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10 LOAD_FAST      1 (Y)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12 BINARY_MULTIPLY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14 POP_JUMP_IF_FALSE  18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18 LOAD_CONST     2 (7)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20 LOAD_FAST      0 (X)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</a:t>
            </a:r>
            <a:endParaRPr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9075" y="1017725"/>
            <a:ext cx="4143227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050" y="988550"/>
            <a:ext cx="333375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0"/>
          <p:cNvSpPr/>
          <p:nvPr/>
        </p:nvSpPr>
        <p:spPr>
          <a:xfrm>
            <a:off x="4527350" y="988550"/>
            <a:ext cx="4466700" cy="35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0"/>
          <p:cNvSpPr/>
          <p:nvPr/>
        </p:nvSpPr>
        <p:spPr>
          <a:xfrm>
            <a:off x="4527350" y="1489550"/>
            <a:ext cx="4466700" cy="35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0"/>
          <p:cNvSpPr/>
          <p:nvPr/>
        </p:nvSpPr>
        <p:spPr>
          <a:xfrm>
            <a:off x="4527350" y="1844750"/>
            <a:ext cx="4466700" cy="35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0"/>
          <p:cNvSpPr/>
          <p:nvPr/>
        </p:nvSpPr>
        <p:spPr>
          <a:xfrm>
            <a:off x="4527350" y="2350575"/>
            <a:ext cx="4466700" cy="102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0"/>
          <p:cNvSpPr/>
          <p:nvPr/>
        </p:nvSpPr>
        <p:spPr>
          <a:xfrm>
            <a:off x="4527338" y="3498050"/>
            <a:ext cx="4466700" cy="102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approach to solving bytecode problems</a:t>
            </a:r>
            <a:endParaRPr/>
          </a:p>
        </p:txBody>
      </p:sp>
      <p:sp>
        <p:nvSpPr>
          <p:cNvPr id="197" name="Google Shape;19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Scan through the code and get a sense of variables and constants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Keep a list of constants and variables on a rough </a:t>
            </a:r>
            <a:r>
              <a:rPr lang="en"/>
              <a:t>piece</a:t>
            </a:r>
            <a:r>
              <a:rPr lang="en"/>
              <a:t> of paper </a:t>
            </a:r>
            <a:r>
              <a:rPr b="1" lang="en"/>
              <a:t>in the order they appear</a:t>
            </a:r>
            <a:endParaRPr b="1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Break down each line of code into its corresponding instructions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Ensure you refer to your constructed list of constants and variables to get the opcodes right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Run the code through in your head.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Does it load the right values at the right time?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Are you using the correct instructions?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type="ctrTitle"/>
          </p:nvPr>
        </p:nvSpPr>
        <p:spPr>
          <a:xfrm>
            <a:off x="311708" y="8668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Queues and Stacks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Queues and stacks</a:t>
            </a:r>
            <a:endParaRPr/>
          </a:p>
        </p:txBody>
      </p:sp>
      <p:sp>
        <p:nvSpPr>
          <p:cNvPr id="208" name="Google Shape;208;p33"/>
          <p:cNvSpPr txBox="1"/>
          <p:nvPr/>
        </p:nvSpPr>
        <p:spPr>
          <a:xfrm>
            <a:off x="472100" y="1096700"/>
            <a:ext cx="8214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Both are data structures that allow us to store/add/remove data in a certain order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Queue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First in, </a:t>
            </a:r>
            <a:r>
              <a:rPr b="1" lang="en"/>
              <a:t>first out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be implemented using stacks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Stack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First in, </a:t>
            </a:r>
            <a:r>
              <a:rPr b="1" lang="en"/>
              <a:t>last out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 study advice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Decorators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Exceptions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virtual machine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Queues and stacks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UNIX - Principle 3 or Questions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queues using stacks</a:t>
            </a:r>
            <a:endParaRPr/>
          </a:p>
        </p:txBody>
      </p:sp>
      <p:pic>
        <p:nvPicPr>
          <p:cNvPr id="214" name="Google Shape;2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951" y="1185475"/>
            <a:ext cx="3912948" cy="364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ctrTitle"/>
          </p:nvPr>
        </p:nvSpPr>
        <p:spPr>
          <a:xfrm>
            <a:off x="311708" y="8668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>
            <p:ph type="ctrTitle"/>
          </p:nvPr>
        </p:nvSpPr>
        <p:spPr>
          <a:xfrm>
            <a:off x="311708" y="8668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UNIX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How can I get better at UNIX?</a:t>
            </a:r>
            <a:endParaRPr/>
          </a:p>
        </p:txBody>
      </p:sp>
      <p:sp>
        <p:nvSpPr>
          <p:cNvPr id="231" name="Google Shape;231;p37"/>
          <p:cNvSpPr txBox="1"/>
          <p:nvPr>
            <p:ph idx="1" type="body"/>
          </p:nvPr>
        </p:nvSpPr>
        <p:spPr>
          <a:xfrm>
            <a:off x="471488" y="1026914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sz="1800">
                <a:highlight>
                  <a:srgbClr val="D9EAD3"/>
                </a:highlight>
              </a:rPr>
              <a:t>1) UNIX tutorial on the Zoo! ssh into the Zoo; then in your home folder, type the following command: </a:t>
            </a:r>
            <a:r>
              <a:rPr lang="en" sz="1800">
                <a:highlight>
                  <a:srgbClr val="D9EAD3"/>
                </a:highlight>
                <a:latin typeface="Courier"/>
                <a:ea typeface="Courier"/>
                <a:cs typeface="Courier"/>
                <a:sym typeface="Courier"/>
              </a:rPr>
              <a:t>python3 /c/cs201/www/unixtutorial.py</a:t>
            </a:r>
            <a:endParaRPr sz="1800">
              <a:highlight>
                <a:srgbClr val="D9EAD3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</a:pPr>
            <a:r>
              <a:rPr lang="en" sz="1800"/>
              <a:t>2) Practice typing commands on the Zoo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</a:pPr>
            <a:r>
              <a:rPr lang="en" sz="1800"/>
              <a:t>General tips:</a:t>
            </a:r>
            <a:endParaRPr sz="1800"/>
          </a:p>
          <a:p>
            <a:pPr indent="-2794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Be familiar with the </a:t>
            </a:r>
            <a:r>
              <a:rPr i="1" lang="en" sz="1800"/>
              <a:t>output </a:t>
            </a:r>
            <a:r>
              <a:rPr lang="en" sz="1800"/>
              <a:t>of each command (important in context of the transcript!)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"/>
              <a:t>A few scenarios</a:t>
            </a:r>
            <a:endParaRPr/>
          </a:p>
        </p:txBody>
      </p:sp>
      <p:sp>
        <p:nvSpPr>
          <p:cNvPr id="238" name="Google Shape;238;p3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We will mostly focus on principle 3 during this review session, but be sure to review principles 1 &amp; 2 as well!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scenario 1</a:t>
            </a:r>
            <a:endParaRPr/>
          </a:p>
        </p:txBody>
      </p:sp>
      <p:pic>
        <p:nvPicPr>
          <p:cNvPr id="245" name="Google Shape;24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5981" y="1382419"/>
            <a:ext cx="4872038" cy="330041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9"/>
          <p:cNvSpPr/>
          <p:nvPr/>
        </p:nvSpPr>
        <p:spPr>
          <a:xfrm>
            <a:off x="4420256" y="3035869"/>
            <a:ext cx="2473200" cy="191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"/>
          <p:cNvSpPr txBox="1"/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scenario 1</a:t>
            </a:r>
            <a:endParaRPr/>
          </a:p>
        </p:txBody>
      </p:sp>
      <p:pic>
        <p:nvPicPr>
          <p:cNvPr id="253" name="Google Shape;25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5981" y="1382419"/>
            <a:ext cx="4872038" cy="3300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/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scenario 2</a:t>
            </a:r>
            <a:endParaRPr/>
          </a:p>
        </p:txBody>
      </p:sp>
      <p:pic>
        <p:nvPicPr>
          <p:cNvPr id="260" name="Google Shape;26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3113" y="1550194"/>
            <a:ext cx="5057775" cy="204311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1"/>
          <p:cNvSpPr/>
          <p:nvPr/>
        </p:nvSpPr>
        <p:spPr>
          <a:xfrm>
            <a:off x="4088606" y="2775300"/>
            <a:ext cx="2473200" cy="191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/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scenario 2</a:t>
            </a:r>
            <a:endParaRPr/>
          </a:p>
        </p:txBody>
      </p:sp>
      <p:pic>
        <p:nvPicPr>
          <p:cNvPr id="268" name="Google Shape;26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3113" y="1550194"/>
            <a:ext cx="5057775" cy="2043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/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scenario 3</a:t>
            </a:r>
            <a:endParaRPr/>
          </a:p>
        </p:txBody>
      </p:sp>
      <p:pic>
        <p:nvPicPr>
          <p:cNvPr id="275" name="Google Shape;27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5969" y="1564481"/>
            <a:ext cx="5072063" cy="201453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3"/>
          <p:cNvSpPr/>
          <p:nvPr/>
        </p:nvSpPr>
        <p:spPr>
          <a:xfrm>
            <a:off x="4088606" y="2775300"/>
            <a:ext cx="2473200" cy="191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study advice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Go over hw4 and hw5 if you’ve completed them!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Look at your implementations for the data structures in particular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Carefully go over the solutions to the practice </a:t>
            </a:r>
            <a:r>
              <a:rPr lang="en"/>
              <a:t>midterm</a:t>
            </a:r>
            <a:r>
              <a:rPr lang="en"/>
              <a:t> if you haven’t already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Review these slides before the exam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If you understand these, you should be able to complete the midterm comfortably.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"/>
          <p:cNvSpPr txBox="1"/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scenario 3</a:t>
            </a:r>
            <a:endParaRPr/>
          </a:p>
        </p:txBody>
      </p:sp>
      <p:pic>
        <p:nvPicPr>
          <p:cNvPr id="283" name="Google Shape;28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5969" y="1564481"/>
            <a:ext cx="5072063" cy="2014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5"/>
          <p:cNvSpPr txBox="1"/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scenario 4</a:t>
            </a:r>
            <a:endParaRPr/>
          </a:p>
        </p:txBody>
      </p:sp>
      <p:pic>
        <p:nvPicPr>
          <p:cNvPr id="290" name="Google Shape;29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5919" y="1350169"/>
            <a:ext cx="5872163" cy="2443163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5"/>
          <p:cNvSpPr/>
          <p:nvPr/>
        </p:nvSpPr>
        <p:spPr>
          <a:xfrm>
            <a:off x="3638531" y="2964825"/>
            <a:ext cx="3869700" cy="191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6"/>
          <p:cNvSpPr txBox="1"/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scenario 4</a:t>
            </a:r>
            <a:endParaRPr/>
          </a:p>
        </p:txBody>
      </p:sp>
      <p:pic>
        <p:nvPicPr>
          <p:cNvPr id="298" name="Google Shape;29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5919" y="1350169"/>
            <a:ext cx="5872163" cy="2443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/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scenario 5</a:t>
            </a:r>
            <a:endParaRPr/>
          </a:p>
        </p:txBody>
      </p:sp>
      <p:pic>
        <p:nvPicPr>
          <p:cNvPr id="305" name="Google Shape;30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7256" y="1743075"/>
            <a:ext cx="7329488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7"/>
          <p:cNvSpPr/>
          <p:nvPr/>
        </p:nvSpPr>
        <p:spPr>
          <a:xfrm>
            <a:off x="4207069" y="2771625"/>
            <a:ext cx="2141700" cy="171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/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scenario 5</a:t>
            </a:r>
            <a:endParaRPr/>
          </a:p>
        </p:txBody>
      </p:sp>
      <p:pic>
        <p:nvPicPr>
          <p:cNvPr id="313" name="Google Shape;31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7256" y="1743075"/>
            <a:ext cx="7329488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 txBox="1"/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scenario 6</a:t>
            </a:r>
            <a:endParaRPr/>
          </a:p>
        </p:txBody>
      </p:sp>
      <p:pic>
        <p:nvPicPr>
          <p:cNvPr id="320" name="Google Shape;32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9031" y="1091888"/>
            <a:ext cx="6945924" cy="3386138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9"/>
          <p:cNvSpPr/>
          <p:nvPr/>
        </p:nvSpPr>
        <p:spPr>
          <a:xfrm>
            <a:off x="2506275" y="1091888"/>
            <a:ext cx="2141700" cy="2001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/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scenario 6</a:t>
            </a:r>
            <a:endParaRPr/>
          </a:p>
        </p:txBody>
      </p:sp>
      <p:pic>
        <p:nvPicPr>
          <p:cNvPr id="328" name="Google Shape;32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9031" y="1091888"/>
            <a:ext cx="6945924" cy="3386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1"/>
          <p:cNvSpPr txBox="1"/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scenario 7</a:t>
            </a:r>
            <a:endParaRPr/>
          </a:p>
        </p:txBody>
      </p:sp>
      <p:pic>
        <p:nvPicPr>
          <p:cNvPr id="335" name="Google Shape;33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" y="2127131"/>
            <a:ext cx="8915400" cy="88923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1"/>
          <p:cNvSpPr/>
          <p:nvPr/>
        </p:nvSpPr>
        <p:spPr>
          <a:xfrm>
            <a:off x="1435444" y="2127131"/>
            <a:ext cx="2141700" cy="171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1"/>
          <p:cNvSpPr/>
          <p:nvPr/>
        </p:nvSpPr>
        <p:spPr>
          <a:xfrm>
            <a:off x="1435444" y="2486025"/>
            <a:ext cx="2141700" cy="171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2"/>
          <p:cNvSpPr txBox="1"/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scenario 7</a:t>
            </a:r>
            <a:endParaRPr/>
          </a:p>
        </p:txBody>
      </p:sp>
      <p:pic>
        <p:nvPicPr>
          <p:cNvPr id="344" name="Google Shape;34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" y="2127131"/>
            <a:ext cx="8915400" cy="889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981" y="1235869"/>
            <a:ext cx="7158038" cy="2671763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3"/>
          <p:cNvSpPr txBox="1"/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scenario 8</a:t>
            </a:r>
            <a:endParaRPr/>
          </a:p>
        </p:txBody>
      </p:sp>
      <p:sp>
        <p:nvSpPr>
          <p:cNvPr id="352" name="Google Shape;352;p53"/>
          <p:cNvSpPr/>
          <p:nvPr/>
        </p:nvSpPr>
        <p:spPr>
          <a:xfrm>
            <a:off x="2667263" y="1268119"/>
            <a:ext cx="2141700" cy="171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3"/>
          <p:cNvSpPr/>
          <p:nvPr/>
        </p:nvSpPr>
        <p:spPr>
          <a:xfrm>
            <a:off x="2667263" y="1665619"/>
            <a:ext cx="2141700" cy="171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3"/>
          <p:cNvSpPr/>
          <p:nvPr/>
        </p:nvSpPr>
        <p:spPr>
          <a:xfrm>
            <a:off x="2667263" y="2486025"/>
            <a:ext cx="2141700" cy="171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ctrTitle"/>
          </p:nvPr>
        </p:nvSpPr>
        <p:spPr>
          <a:xfrm>
            <a:off x="311708" y="8668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Decorators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981" y="1235869"/>
            <a:ext cx="7158038" cy="2671763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4"/>
          <p:cNvSpPr txBox="1"/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scenario 8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5"/>
          <p:cNvSpPr txBox="1"/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scenario 9</a:t>
            </a:r>
            <a:endParaRPr/>
          </a:p>
        </p:txBody>
      </p:sp>
      <p:pic>
        <p:nvPicPr>
          <p:cNvPr id="368" name="Google Shape;36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269" y="2028825"/>
            <a:ext cx="4843463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5"/>
          <p:cNvSpPr/>
          <p:nvPr/>
        </p:nvSpPr>
        <p:spPr>
          <a:xfrm>
            <a:off x="3780656" y="2085975"/>
            <a:ext cx="2141700" cy="171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55"/>
          <p:cNvSpPr/>
          <p:nvPr/>
        </p:nvSpPr>
        <p:spPr>
          <a:xfrm>
            <a:off x="3780656" y="2462336"/>
            <a:ext cx="2141700" cy="171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6"/>
          <p:cNvSpPr txBox="1"/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scenario 9</a:t>
            </a:r>
            <a:endParaRPr/>
          </a:p>
        </p:txBody>
      </p:sp>
      <p:pic>
        <p:nvPicPr>
          <p:cNvPr id="377" name="Google Shape;37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269" y="2028825"/>
            <a:ext cx="4843463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3563" y="1443038"/>
            <a:ext cx="5536868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7"/>
          <p:cNvSpPr txBox="1"/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scenario 10</a:t>
            </a:r>
            <a:endParaRPr/>
          </a:p>
        </p:txBody>
      </p:sp>
      <p:sp>
        <p:nvSpPr>
          <p:cNvPr id="385" name="Google Shape;385;p57"/>
          <p:cNvSpPr/>
          <p:nvPr/>
        </p:nvSpPr>
        <p:spPr>
          <a:xfrm>
            <a:off x="3141038" y="2424731"/>
            <a:ext cx="2141700" cy="171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3563" y="1443038"/>
            <a:ext cx="5536868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8"/>
          <p:cNvSpPr txBox="1"/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scenario 10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9"/>
          <p:cNvSpPr txBox="1"/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Input/output redirection</a:t>
            </a:r>
            <a:endParaRPr/>
          </a:p>
        </p:txBody>
      </p:sp>
      <p:sp>
        <p:nvSpPr>
          <p:cNvPr id="399" name="Google Shape;399;p59"/>
          <p:cNvSpPr txBox="1"/>
          <p:nvPr/>
        </p:nvSpPr>
        <p:spPr>
          <a:xfrm>
            <a:off x="339000" y="1072000"/>
            <a:ext cx="63906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touch new.txt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e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cho hello &gt; new.txt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echo goodbye.txt &gt; new.txt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?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echo goodbye2 &gt;&gt; new.txt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?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Decorator</a:t>
            </a:r>
            <a:endParaRPr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 function that takes </a:t>
            </a:r>
            <a:r>
              <a:rPr b="1" lang="en"/>
              <a:t>another function </a:t>
            </a:r>
            <a:r>
              <a:rPr lang="en"/>
              <a:t>as an argument, and returns a </a:t>
            </a:r>
            <a:r>
              <a:rPr b="1" lang="en"/>
              <a:t>new </a:t>
            </a:r>
            <a:r>
              <a:rPr lang="en"/>
              <a:t>function that modifies the input function.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For the exam: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Defining decorators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Using the *args keyword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Modifying functions inside a decorator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The __wrapped__ property of a decorator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Decorator - example</a:t>
            </a:r>
            <a:endParaRPr/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25" y="1155600"/>
            <a:ext cx="4095750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125" y="1341800"/>
            <a:ext cx="4598324" cy="245989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/>
          <p:nvPr/>
        </p:nvSpPr>
        <p:spPr>
          <a:xfrm>
            <a:off x="3580650" y="2338675"/>
            <a:ext cx="1078500" cy="34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Decorator - example</a:t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88000"/>
            <a:ext cx="8839199" cy="24811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21"/>
          <p:cNvCxnSpPr/>
          <p:nvPr/>
        </p:nvCxnSpPr>
        <p:spPr>
          <a:xfrm flipH="1" rot="10800000">
            <a:off x="2106250" y="857050"/>
            <a:ext cx="2941500" cy="111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106" name="Google Shape;106;p21"/>
          <p:cNvSpPr txBox="1"/>
          <p:nvPr/>
        </p:nvSpPr>
        <p:spPr>
          <a:xfrm>
            <a:off x="5236550" y="399450"/>
            <a:ext cx="2578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*args represents any and all arguments that the function g can accept</a:t>
            </a:r>
            <a:endParaRPr/>
          </a:p>
        </p:txBody>
      </p:sp>
      <p:sp>
        <p:nvSpPr>
          <p:cNvPr id="107" name="Google Shape;107;p21"/>
          <p:cNvSpPr txBox="1"/>
          <p:nvPr/>
        </p:nvSpPr>
        <p:spPr>
          <a:xfrm>
            <a:off x="3442475" y="3631325"/>
            <a:ext cx="257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Calling the wrapped function with any arguments passed in</a:t>
            </a:r>
            <a:endParaRPr/>
          </a:p>
        </p:txBody>
      </p:sp>
      <p:cxnSp>
        <p:nvCxnSpPr>
          <p:cNvPr id="108" name="Google Shape;108;p21"/>
          <p:cNvCxnSpPr/>
          <p:nvPr/>
        </p:nvCxnSpPr>
        <p:spPr>
          <a:xfrm>
            <a:off x="3043150" y="2738125"/>
            <a:ext cx="516000" cy="86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109" name="Google Shape;109;p21"/>
          <p:cNvCxnSpPr/>
          <p:nvPr/>
        </p:nvCxnSpPr>
        <p:spPr>
          <a:xfrm flipH="1">
            <a:off x="878725" y="3638725"/>
            <a:ext cx="370500" cy="64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110" name="Google Shape;110;p21"/>
          <p:cNvSpPr txBox="1"/>
          <p:nvPr/>
        </p:nvSpPr>
        <p:spPr>
          <a:xfrm>
            <a:off x="152400" y="4393800"/>
            <a:ext cx="7371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IMPORTANT: </a:t>
            </a:r>
            <a:r>
              <a:rPr lang="en">
                <a:solidFill>
                  <a:schemeClr val="dk1"/>
                </a:solidFill>
              </a:rPr>
              <a:t>Remember that the </a:t>
            </a:r>
            <a:r>
              <a:rPr b="1" lang="en">
                <a:solidFill>
                  <a:schemeClr val="dk1"/>
                </a:solidFill>
              </a:rPr>
              <a:t>decorator </a:t>
            </a:r>
            <a:r>
              <a:rPr lang="en">
                <a:solidFill>
                  <a:schemeClr val="dk1"/>
                </a:solidFill>
              </a:rPr>
              <a:t>has to return the new function that modifies the initial function’s behavior, even if the initial function doesn’t return anything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__wrapped__ property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property that can be accessed on a decorated function that returns the </a:t>
            </a:r>
            <a:r>
              <a:rPr b="1" lang="en"/>
              <a:t>non-decorated </a:t>
            </a:r>
            <a:r>
              <a:rPr lang="en"/>
              <a:t>version of the function.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650" y="2490100"/>
            <a:ext cx="2967801" cy="22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/>
          <p:nvPr/>
        </p:nvSpPr>
        <p:spPr>
          <a:xfrm>
            <a:off x="3224900" y="3281500"/>
            <a:ext cx="1279200" cy="63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 txBox="1"/>
          <p:nvPr/>
        </p:nvSpPr>
        <p:spPr>
          <a:xfrm>
            <a:off x="4680850" y="2449275"/>
            <a:ext cx="4054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incr.__wrapped__ is the default implementation of incr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without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the print functionality.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I.e: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Calling incr.__wrapped__(5) will output 6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without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the print functionality.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ctrTitle"/>
          </p:nvPr>
        </p:nvSpPr>
        <p:spPr>
          <a:xfrm>
            <a:off x="311708" y="8668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Exceptions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