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78"/>
  </p:notesMasterIdLst>
  <p:sldIdLst>
    <p:sldId id="256" r:id="rId2"/>
    <p:sldId id="257" r:id="rId3"/>
    <p:sldId id="479" r:id="rId4"/>
    <p:sldId id="258" r:id="rId5"/>
    <p:sldId id="480" r:id="rId6"/>
    <p:sldId id="260" r:id="rId7"/>
    <p:sldId id="481" r:id="rId8"/>
    <p:sldId id="348" r:id="rId9"/>
    <p:sldId id="349" r:id="rId10"/>
    <p:sldId id="476" r:id="rId11"/>
    <p:sldId id="259" r:id="rId12"/>
    <p:sldId id="477" r:id="rId13"/>
    <p:sldId id="261" r:id="rId14"/>
    <p:sldId id="262" r:id="rId15"/>
    <p:sldId id="478" r:id="rId16"/>
    <p:sldId id="482" r:id="rId17"/>
    <p:sldId id="385" r:id="rId18"/>
    <p:sldId id="483" r:id="rId19"/>
    <p:sldId id="484" r:id="rId20"/>
    <p:sldId id="493" r:id="rId21"/>
    <p:sldId id="494" r:id="rId22"/>
    <p:sldId id="528" r:id="rId23"/>
    <p:sldId id="529" r:id="rId24"/>
    <p:sldId id="530" r:id="rId25"/>
    <p:sldId id="531" r:id="rId26"/>
    <p:sldId id="532" r:id="rId27"/>
    <p:sldId id="533" r:id="rId28"/>
    <p:sldId id="534" r:id="rId29"/>
    <p:sldId id="535" r:id="rId30"/>
    <p:sldId id="536" r:id="rId31"/>
    <p:sldId id="537" r:id="rId32"/>
    <p:sldId id="490" r:id="rId33"/>
    <p:sldId id="499" r:id="rId34"/>
    <p:sldId id="500" r:id="rId35"/>
    <p:sldId id="501" r:id="rId36"/>
    <p:sldId id="502" r:id="rId37"/>
    <p:sldId id="541" r:id="rId38"/>
    <p:sldId id="543" r:id="rId39"/>
    <p:sldId id="542" r:id="rId40"/>
    <p:sldId id="491" r:id="rId41"/>
    <p:sldId id="503" r:id="rId42"/>
    <p:sldId id="504" r:id="rId43"/>
    <p:sldId id="505" r:id="rId44"/>
    <p:sldId id="526" r:id="rId45"/>
    <p:sldId id="522" r:id="rId46"/>
    <p:sldId id="523" r:id="rId47"/>
    <p:sldId id="524" r:id="rId48"/>
    <p:sldId id="525" r:id="rId49"/>
    <p:sldId id="527" r:id="rId50"/>
    <p:sldId id="492" r:id="rId51"/>
    <p:sldId id="506" r:id="rId52"/>
    <p:sldId id="507" r:id="rId53"/>
    <p:sldId id="508" r:id="rId54"/>
    <p:sldId id="509" r:id="rId55"/>
    <p:sldId id="538" r:id="rId56"/>
    <p:sldId id="539" r:id="rId57"/>
    <p:sldId id="540" r:id="rId58"/>
    <p:sldId id="485" r:id="rId59"/>
    <p:sldId id="510" r:id="rId60"/>
    <p:sldId id="511" r:id="rId61"/>
    <p:sldId id="512" r:id="rId62"/>
    <p:sldId id="513" r:id="rId63"/>
    <p:sldId id="514" r:id="rId64"/>
    <p:sldId id="515" r:id="rId65"/>
    <p:sldId id="516" r:id="rId66"/>
    <p:sldId id="517" r:id="rId67"/>
    <p:sldId id="519" r:id="rId68"/>
    <p:sldId id="520" r:id="rId69"/>
    <p:sldId id="521" r:id="rId70"/>
    <p:sldId id="486" r:id="rId71"/>
    <p:sldId id="445" r:id="rId72"/>
    <p:sldId id="446" r:id="rId73"/>
    <p:sldId id="447" r:id="rId74"/>
    <p:sldId id="461" r:id="rId75"/>
    <p:sldId id="434" r:id="rId76"/>
    <p:sldId id="381" r:id="rId7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3"/>
    <p:restoredTop sz="94459"/>
  </p:normalViewPr>
  <p:slideViewPr>
    <p:cSldViewPr snapToGrid="0">
      <p:cViewPr varScale="1">
        <p:scale>
          <a:sx n="128" d="100"/>
          <a:sy n="128" d="100"/>
        </p:scale>
        <p:origin x="1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2793ce6f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d2793ce6f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d2793ce6f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d2793ce6f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2793ce6f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2793ce6f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d2793ce6f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d2793ce6f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d2793ce6f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d2793ce6f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6B7C54FF-012F-DE44-83E6-37F24492D756}"/>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4FE3B822-6CBB-A065-7723-F9804701776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79F4BB03-AB37-757D-32A7-6C8B53A7475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EC5550C1-DE1A-59B6-36A3-C2CF07E245F5}"/>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816338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a:extLst>
            <a:ext uri="{FF2B5EF4-FFF2-40B4-BE49-F238E27FC236}">
              <a16:creationId xmlns:a16="http://schemas.microsoft.com/office/drawing/2014/main" id="{9B6A83F4-C581-F2D0-C9EF-7B627E3458B2}"/>
            </a:ext>
          </a:extLst>
        </p:cNvPr>
        <p:cNvGrpSpPr/>
        <p:nvPr/>
      </p:nvGrpSpPr>
      <p:grpSpPr>
        <a:xfrm>
          <a:off x="0" y="0"/>
          <a:ext cx="0" cy="0"/>
          <a:chOff x="0" y="0"/>
          <a:chExt cx="0" cy="0"/>
        </a:xfrm>
      </p:grpSpPr>
      <p:sp>
        <p:nvSpPr>
          <p:cNvPr id="796" name="Google Shape;796;p6:notes">
            <a:extLst>
              <a:ext uri="{FF2B5EF4-FFF2-40B4-BE49-F238E27FC236}">
                <a16:creationId xmlns:a16="http://schemas.microsoft.com/office/drawing/2014/main" id="{4615AF84-FC6D-07B0-A38D-BC17AD10499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6:notes">
            <a:extLst>
              <a:ext uri="{FF2B5EF4-FFF2-40B4-BE49-F238E27FC236}">
                <a16:creationId xmlns:a16="http://schemas.microsoft.com/office/drawing/2014/main" id="{7DECEE3F-9B96-1720-EFBE-62A5B7208ED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need to know principles 1 &amp; 2 for this midterm</a:t>
            </a:r>
            <a:endParaRPr/>
          </a:p>
        </p:txBody>
      </p:sp>
      <p:sp>
        <p:nvSpPr>
          <p:cNvPr id="798" name="Google Shape;798;p6:notes">
            <a:extLst>
              <a:ext uri="{FF2B5EF4-FFF2-40B4-BE49-F238E27FC236}">
                <a16:creationId xmlns:a16="http://schemas.microsoft.com/office/drawing/2014/main" id="{7C2411C8-05B1-A673-F6F0-03F457A9258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extLst>
      <p:ext uri="{BB962C8B-B14F-4D97-AF65-F5344CB8AC3E}">
        <p14:creationId xmlns:p14="http://schemas.microsoft.com/office/powerpoint/2010/main" val="117130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4E827EDF-3161-2665-6D4E-30F52695B878}"/>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E88A5780-BE6D-53C7-DDF6-DAAE357896B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3407A1EF-E0D8-E5B2-F5D7-3943E57EB269}"/>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7B0B2137-12EB-D1DF-0E9D-6DA383821DFC}"/>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3148775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1D41A621-9A9B-130C-0EAA-814ABEEC2E7C}"/>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1876B7D3-B271-074A-7511-23E54DCFC56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891213AA-DA5B-66FD-C99B-74F25385C89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EF2F156E-A88D-8047-D4A1-4CFC834BE634}"/>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extLst>
      <p:ext uri="{BB962C8B-B14F-4D97-AF65-F5344CB8AC3E}">
        <p14:creationId xmlns:p14="http://schemas.microsoft.com/office/powerpoint/2010/main" val="2230295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AB32373A-6F8B-C452-6718-37CBA3C90C76}"/>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1467E90F-0B11-36D4-BFAC-FF3644B6D4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C1C6AF35-0231-D2CD-61BC-0676F1657F2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BB364A84-B29B-80C0-F501-2D86085FCA46}"/>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199728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81c92dbb07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030B9222-D7B0-1148-A4BC-81F6AB00F731}"/>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A5BE7DCE-DB66-7D5F-9EF5-76526CD5AE9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634679AA-3F0F-FDAF-E479-A86B8D94F180}"/>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E4D81C75-FF99-DA04-AEE5-CA3F79C8CC8C}"/>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2117416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761C6F4E-A255-9E1A-B837-03A15D14DC0C}"/>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5D3BCE7C-EA87-0D9D-916B-F0758AC9CB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3B22FCBC-4027-E794-5575-4A06467C73D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A190053D-8F66-B9DA-F00C-DBB225BBEA8D}"/>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extLst>
      <p:ext uri="{BB962C8B-B14F-4D97-AF65-F5344CB8AC3E}">
        <p14:creationId xmlns:p14="http://schemas.microsoft.com/office/powerpoint/2010/main" val="2936070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CE82A5A0-7ACD-9532-3755-639444565235}"/>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20154BEA-6910-7C39-F827-F44CF3515DE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7F30DD79-0061-E91A-4EB1-BE6872EC7A0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DFDCB86F-A248-1E63-F51E-19B3D62AE301}"/>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extLst>
      <p:ext uri="{BB962C8B-B14F-4D97-AF65-F5344CB8AC3E}">
        <p14:creationId xmlns:p14="http://schemas.microsoft.com/office/powerpoint/2010/main" val="787172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0CD11875-CEE2-E518-B524-3BDE28016360}"/>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C9EFFE19-0384-0A16-8BEC-E1A7385D83A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0E46D4DC-5829-9887-1D5D-F5C0B362FA09}"/>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96925E90-A356-ED97-3DF4-EA4DDF61EF89}"/>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extLst>
      <p:ext uri="{BB962C8B-B14F-4D97-AF65-F5344CB8AC3E}">
        <p14:creationId xmlns:p14="http://schemas.microsoft.com/office/powerpoint/2010/main" val="2130536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169D6E4F-A90C-2D4D-BCD5-E745D35468FD}"/>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05DFEFBD-CCB2-ABE5-832A-0D4F486B616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10D80274-8170-FF2B-2B2C-885E4B98E8BB}"/>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0F1E9A34-4383-37B6-2E79-583D4C559600}"/>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extLst>
      <p:ext uri="{BB962C8B-B14F-4D97-AF65-F5344CB8AC3E}">
        <p14:creationId xmlns:p14="http://schemas.microsoft.com/office/powerpoint/2010/main" val="1777715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A70B162E-2E58-DACB-34FC-271655248424}"/>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1895842F-A20A-84D4-A3E7-8A2C107A4F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D9542D2F-C053-7645-E825-426B542044C3}"/>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2C2E0B81-B4D7-D93D-0D99-22A4A274DB18}"/>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extLst>
      <p:ext uri="{BB962C8B-B14F-4D97-AF65-F5344CB8AC3E}">
        <p14:creationId xmlns:p14="http://schemas.microsoft.com/office/powerpoint/2010/main" val="1252378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9D206F5F-66E0-0709-CBE1-A62A289BE9C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2ADA41D6-0E67-1FA4-68BB-C2AB40C19E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B1A9EF3F-C71E-7B3F-3C12-0D3824613EB5}"/>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DA890B06-C2D2-2127-567B-47E2665506B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extLst>
      <p:ext uri="{BB962C8B-B14F-4D97-AF65-F5344CB8AC3E}">
        <p14:creationId xmlns:p14="http://schemas.microsoft.com/office/powerpoint/2010/main" val="4000283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450B08E8-EBC6-051E-4E83-D20ACF559A23}"/>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A809C457-6189-0D4F-FD6E-7408DC0E1DD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4240421F-9339-46EA-6249-3C4657C4350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68C9945D-031A-E80E-2720-55184F7F5AAC}"/>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4208073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4403EB02-58EA-B552-5BEB-D56F785B64E2}"/>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05E58FE1-E9BE-6F77-E1D7-127535A07CB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C142115E-F975-8E4E-56EA-D4D63D867A5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C3CC8D2E-9929-5A3D-F099-DDE382D3FA1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extLst>
      <p:ext uri="{BB962C8B-B14F-4D97-AF65-F5344CB8AC3E}">
        <p14:creationId xmlns:p14="http://schemas.microsoft.com/office/powerpoint/2010/main" val="287079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7853259A-27B8-8012-B690-8C4567F9517F}"/>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3DB411DE-8261-3312-349A-2FF420675D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C63D56C1-B17B-A232-D643-4C429E16757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6DEB14A2-B2F8-DC04-25FE-A7DE29D44C6B}"/>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1016610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69218334-FC30-6D15-D01C-AB08EA787FB5}"/>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B2FF48BC-6A3D-BF69-4D0D-183E21F95B2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C8F88F41-5947-1A98-3803-9E599E7C940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B60D3455-564C-6537-3C8E-BCDD341A5D8A}"/>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1166948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A9D69391-75F3-6424-755A-DE1646AE8A0F}"/>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77F315B1-2104-CA70-E285-95650222AEF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BA784F11-258F-2A19-7725-942FB1A8678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B962718B-634D-B83E-BF26-96063DC29C58}"/>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extLst>
      <p:ext uri="{BB962C8B-B14F-4D97-AF65-F5344CB8AC3E}">
        <p14:creationId xmlns:p14="http://schemas.microsoft.com/office/powerpoint/2010/main" val="1736066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094E122E-9628-6CDB-486E-219152A2CCD8}"/>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0A3D0365-DC73-4FFE-1274-33EA2F91D0B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9AC6601E-37DC-2785-B948-DDE622213A2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459520B1-16FC-67B6-0CC0-76EB504CE32E}"/>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extLst>
      <p:ext uri="{BB962C8B-B14F-4D97-AF65-F5344CB8AC3E}">
        <p14:creationId xmlns:p14="http://schemas.microsoft.com/office/powerpoint/2010/main" val="1597446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EA63AC38-0C2B-2A73-519B-1DD1F46EF3E3}"/>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80F5F663-C267-2077-1586-D6F8431A140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40E992EA-8C76-F47B-5DF1-917C9C6D7FB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4EA9CAC3-0F5A-E681-BDFF-7F7DECBEF6B9}"/>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extLst>
      <p:ext uri="{BB962C8B-B14F-4D97-AF65-F5344CB8AC3E}">
        <p14:creationId xmlns:p14="http://schemas.microsoft.com/office/powerpoint/2010/main" val="2126351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AACF4948-14E7-A7E5-D456-848F455C4FD6}"/>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E9BB7164-62DE-4C7F-8ABE-4AE05D9718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A39E5BF0-5298-CB37-C4AD-298A03337EB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F1E6A310-996B-32BC-76B0-956AAE1A8F3B}"/>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extLst>
      <p:ext uri="{BB962C8B-B14F-4D97-AF65-F5344CB8AC3E}">
        <p14:creationId xmlns:p14="http://schemas.microsoft.com/office/powerpoint/2010/main" val="1874663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5DB048FD-6ABD-5BAF-43A0-6E2632AB8CAE}"/>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62BD0440-4720-60CC-CC56-C023C0BFBA9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75169FF9-E45F-7D61-B891-0D2A08A047B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7DBAB900-8D77-D146-FA63-E7A4D354D785}"/>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extLst>
      <p:ext uri="{BB962C8B-B14F-4D97-AF65-F5344CB8AC3E}">
        <p14:creationId xmlns:p14="http://schemas.microsoft.com/office/powerpoint/2010/main" val="750892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6444BD16-7CA0-EDF3-DBB8-A375CB098150}"/>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B653AF8D-77A5-8852-5CC2-B9B89A03B9C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D761302C-9A5B-2991-F13E-78267356FF35}"/>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BFBB6E03-5C7C-0DBD-082E-1868041B2F31}"/>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extLst>
      <p:ext uri="{BB962C8B-B14F-4D97-AF65-F5344CB8AC3E}">
        <p14:creationId xmlns:p14="http://schemas.microsoft.com/office/powerpoint/2010/main" val="2430776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510F393A-8081-815E-FD41-478F0A08913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43290CBF-6BA3-347C-C0A9-BF7DCDE1B36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2FA25A7F-596D-EA4B-E17A-9486B1CCC165}"/>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A491B860-2954-0257-509E-5EAB9E8F3B3E}"/>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extLst>
      <p:ext uri="{BB962C8B-B14F-4D97-AF65-F5344CB8AC3E}">
        <p14:creationId xmlns:p14="http://schemas.microsoft.com/office/powerpoint/2010/main" val="228134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0E237E0D-3504-027C-9EBF-A40655AB9498}"/>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5AC0F08C-2A32-A769-A1B9-D808ED4E969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7C167C7D-8852-D0C8-C83D-4EB332D7783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0F2E0161-EB2D-9DA4-5A0E-45DEA77744E0}"/>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extLst>
      <p:ext uri="{BB962C8B-B14F-4D97-AF65-F5344CB8AC3E}">
        <p14:creationId xmlns:p14="http://schemas.microsoft.com/office/powerpoint/2010/main" val="3091197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0AFC05C1-7C1B-E441-B572-1DD27BCDE7BB}"/>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47B058B8-6DE3-3505-EF16-1C84074CF4E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5E71AC1F-DDDC-B1E3-B825-5C9360A165E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9962CFAB-9B59-AE60-1F55-1FDBF7ACD1D6}"/>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extLst>
      <p:ext uri="{BB962C8B-B14F-4D97-AF65-F5344CB8AC3E}">
        <p14:creationId xmlns:p14="http://schemas.microsoft.com/office/powerpoint/2010/main" val="1502514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C8284B92-CC0B-B9F1-9BBE-50D2621956DE}"/>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EE23E2C3-FB11-CC70-7F5A-70A590423F5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E656BBFE-5B63-F6F9-CAEE-F16D94C098E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1D977B34-29A1-B830-5250-373382AE48C4}"/>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extLst>
      <p:ext uri="{BB962C8B-B14F-4D97-AF65-F5344CB8AC3E}">
        <p14:creationId xmlns:p14="http://schemas.microsoft.com/office/powerpoint/2010/main" val="245052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1d9b49ae0_0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81d9b49ae0_0_2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281d9b49ae0_0_2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5CA0E464-2DF2-0931-5034-B7F22666287F}"/>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6E966E7A-C285-3ECB-A0C2-92D1163C06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6FF1033D-BE21-FEAB-61F4-967B10196D1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FA072ACD-B9ED-A4AE-D25E-CCD73257AE1D}"/>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extLst>
      <p:ext uri="{BB962C8B-B14F-4D97-AF65-F5344CB8AC3E}">
        <p14:creationId xmlns:p14="http://schemas.microsoft.com/office/powerpoint/2010/main" val="8734445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BDE66C83-66BC-9DF3-6274-14C79BF100B8}"/>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4B0A43AF-8BB5-C93E-0D89-35F8D1E001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563C53F5-3D86-80CD-A1C5-B598C3CB90C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4F7F168B-204F-6F01-FC67-2696F9BCDB20}"/>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extLst>
      <p:ext uri="{BB962C8B-B14F-4D97-AF65-F5344CB8AC3E}">
        <p14:creationId xmlns:p14="http://schemas.microsoft.com/office/powerpoint/2010/main" val="35839314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4B5FF064-731B-727E-E139-A7389B641B1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58DB91FD-E04C-6672-AF13-46D51BE094F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28934AE2-F58B-20D3-2076-87008E01BCA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79D92428-DD1E-5F16-5B00-DC3EE2B0BE45}"/>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extLst>
      <p:ext uri="{BB962C8B-B14F-4D97-AF65-F5344CB8AC3E}">
        <p14:creationId xmlns:p14="http://schemas.microsoft.com/office/powerpoint/2010/main" val="18009781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74851573-2900-2DBE-2842-BD5C09FC4510}"/>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C531E848-00A1-BCED-8140-846D4D3D497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C4581DF6-0353-8070-3102-8CA94E691DB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66751533-F86E-3DE6-877D-A994376BB538}"/>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extLst>
      <p:ext uri="{BB962C8B-B14F-4D97-AF65-F5344CB8AC3E}">
        <p14:creationId xmlns:p14="http://schemas.microsoft.com/office/powerpoint/2010/main" val="30319871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C5DF699A-0EFD-3D5E-7560-53CBE85A563A}"/>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5C6EEAF6-28E9-CE57-00A6-9584273A771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4334DEA5-BB42-DFD8-6DBD-B3EAF4BE412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4F3A7EA3-8103-A5BB-9A04-564E65D26773}"/>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spTree>
    <p:extLst>
      <p:ext uri="{BB962C8B-B14F-4D97-AF65-F5344CB8AC3E}">
        <p14:creationId xmlns:p14="http://schemas.microsoft.com/office/powerpoint/2010/main" val="4112724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87E1ED2E-0E41-DB7C-F38E-EE88281938E1}"/>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EE3F8ED1-F3E9-23E0-CE08-AE9875135D9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2B563CF3-D991-D333-BC0A-DF2BB344B9A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28263395-0E34-ADFD-5436-2C9582ECBB99}"/>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Tree>
    <p:extLst>
      <p:ext uri="{BB962C8B-B14F-4D97-AF65-F5344CB8AC3E}">
        <p14:creationId xmlns:p14="http://schemas.microsoft.com/office/powerpoint/2010/main" val="40245790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806CA6FC-A5C6-33BA-D3D0-46BDAE84DA68}"/>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2D0CA858-652B-C108-0A15-6D879FA2F26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B63851B8-B216-1ED4-5696-1ED6472BA94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AFD57A8C-E482-E987-7617-26A7C931DF4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Tree>
    <p:extLst>
      <p:ext uri="{BB962C8B-B14F-4D97-AF65-F5344CB8AC3E}">
        <p14:creationId xmlns:p14="http://schemas.microsoft.com/office/powerpoint/2010/main" val="2450963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E4E450F5-2CF8-E2C7-2844-6B99205911DC}"/>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3F5BB708-853C-2C36-78D5-8053674F512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C415DFFB-7D90-26AB-5054-687E6EFBE2A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1CF6A8DE-4B74-7889-5998-EEF16F37C561}"/>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extLst>
      <p:ext uri="{BB962C8B-B14F-4D97-AF65-F5344CB8AC3E}">
        <p14:creationId xmlns:p14="http://schemas.microsoft.com/office/powerpoint/2010/main" val="1910570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52BCA1B6-AE13-E63D-A591-8FACEE5A3B68}"/>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BC5144D0-B62A-41BF-0DD2-A3A0DB40BBA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73C947FC-E46A-F0D1-F6CA-1F477E6F4780}"/>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B102885A-448A-93B0-7712-A0830ACAD810}"/>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extLst>
      <p:ext uri="{BB962C8B-B14F-4D97-AF65-F5344CB8AC3E}">
        <p14:creationId xmlns:p14="http://schemas.microsoft.com/office/powerpoint/2010/main" val="1893562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7CEF42F6-DF0B-6AC8-1609-EFFE31F00BE0}"/>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FAA9B07D-9565-5A21-3A37-BD5F104A32F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EFA53DB5-41C1-4B0E-0297-1A0168C4793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80BC3B4B-0AF6-A304-5F21-B7B90BD57B98}"/>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extLst>
      <p:ext uri="{BB962C8B-B14F-4D97-AF65-F5344CB8AC3E}">
        <p14:creationId xmlns:p14="http://schemas.microsoft.com/office/powerpoint/2010/main" val="252981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83D785AC-AD93-7C1A-3E93-A9CEAA28750A}"/>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E219302E-841D-B0FB-9342-97A0BDA4CE2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18033B40-2831-B773-86E8-376B1B291955}"/>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8D56FDDA-143A-BE41-B0AC-A2D92610F1C7}"/>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extLst>
      <p:ext uri="{BB962C8B-B14F-4D97-AF65-F5344CB8AC3E}">
        <p14:creationId xmlns:p14="http://schemas.microsoft.com/office/powerpoint/2010/main" val="7231159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AA169877-471A-734B-8853-CFDBFE2252F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8CF4E4C0-32F3-DE15-A37B-4B9BB602C20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CB63EAE1-F34F-0693-7180-D54024E9E2E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52A9236F-7022-97F7-85E2-0A75EA590286}"/>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51</a:t>
            </a:fld>
            <a:endParaRPr/>
          </a:p>
        </p:txBody>
      </p:sp>
    </p:spTree>
    <p:extLst>
      <p:ext uri="{BB962C8B-B14F-4D97-AF65-F5344CB8AC3E}">
        <p14:creationId xmlns:p14="http://schemas.microsoft.com/office/powerpoint/2010/main" val="37097560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D434DD35-EDAE-FEE2-3F5F-C74A48C951D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6EDA71D8-C665-CED4-E11C-BDE1B859DB7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41CBA358-0C02-DEFA-58DE-2EA5A4C9B7F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C43D32BD-7E6C-EA12-4E16-B9CC7AFBC214}"/>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52</a:t>
            </a:fld>
            <a:endParaRPr/>
          </a:p>
        </p:txBody>
      </p:sp>
    </p:spTree>
    <p:extLst>
      <p:ext uri="{BB962C8B-B14F-4D97-AF65-F5344CB8AC3E}">
        <p14:creationId xmlns:p14="http://schemas.microsoft.com/office/powerpoint/2010/main" val="25909191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5B2D2A09-F0BE-AFBC-816F-DC503FB54365}"/>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8AB5D554-09CD-A1A2-9C6D-5E6AC63BA32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31A3B88E-F62E-66CE-525B-797D8A2EDC5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A0BA18AF-E043-6172-691D-35434316EC01}"/>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53</a:t>
            </a:fld>
            <a:endParaRPr/>
          </a:p>
        </p:txBody>
      </p:sp>
    </p:spTree>
    <p:extLst>
      <p:ext uri="{BB962C8B-B14F-4D97-AF65-F5344CB8AC3E}">
        <p14:creationId xmlns:p14="http://schemas.microsoft.com/office/powerpoint/2010/main" val="11159701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60942DC8-95FB-44A8-23D2-41FFCCE4A5E7}"/>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0FA758B5-9C30-27F1-8BB3-6A9D28936BB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5A777FCE-897F-6D92-424D-FDEA53D74FA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781855D8-2D5B-712C-3977-821DAECA03E2}"/>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54</a:t>
            </a:fld>
            <a:endParaRPr/>
          </a:p>
        </p:txBody>
      </p:sp>
    </p:spTree>
    <p:extLst>
      <p:ext uri="{BB962C8B-B14F-4D97-AF65-F5344CB8AC3E}">
        <p14:creationId xmlns:p14="http://schemas.microsoft.com/office/powerpoint/2010/main" val="13587334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B7C35D63-228A-0EA7-FDB4-8393026019BD}"/>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810D79E7-C404-C659-2958-D8004857F45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10540947-FA40-7A74-AD41-26A2A90FDD1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E9257BCE-766F-12C0-3036-FC8B712AB1F6}"/>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55</a:t>
            </a:fld>
            <a:endParaRPr/>
          </a:p>
        </p:txBody>
      </p:sp>
    </p:spTree>
    <p:extLst>
      <p:ext uri="{BB962C8B-B14F-4D97-AF65-F5344CB8AC3E}">
        <p14:creationId xmlns:p14="http://schemas.microsoft.com/office/powerpoint/2010/main" val="25193838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F61B2F5B-2C43-FCB2-A394-99F187B52E4B}"/>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9D0DB4FF-E498-DAD5-E66E-ECF73B22266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3E761069-344E-7B5D-7333-225AC043501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60F76AA3-90D6-263E-28CB-DFFF0241570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56</a:t>
            </a:fld>
            <a:endParaRPr/>
          </a:p>
        </p:txBody>
      </p:sp>
    </p:spTree>
    <p:extLst>
      <p:ext uri="{BB962C8B-B14F-4D97-AF65-F5344CB8AC3E}">
        <p14:creationId xmlns:p14="http://schemas.microsoft.com/office/powerpoint/2010/main" val="1852047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59E56FF5-5193-18DE-9498-CBF9F2D8BC05}"/>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56FE4F9E-7423-9F6A-BE3C-149FC9BD075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0BFBB578-83C0-29D5-8008-DC878CBD39B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273C03E3-010E-010B-94B8-20A9C21576D0}"/>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57</a:t>
            </a:fld>
            <a:endParaRPr/>
          </a:p>
        </p:txBody>
      </p:sp>
    </p:spTree>
    <p:extLst>
      <p:ext uri="{BB962C8B-B14F-4D97-AF65-F5344CB8AC3E}">
        <p14:creationId xmlns:p14="http://schemas.microsoft.com/office/powerpoint/2010/main" val="35519805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DEFD8D8A-394C-A9DC-77AC-EE109D53983F}"/>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70BBE808-AD0B-6B26-5840-AD802CBEAC9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1686E56F-7520-C049-F337-803701C660A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D5718A61-4AB3-1275-5ABC-BA27B7BF7B1D}"/>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58</a:t>
            </a:fld>
            <a:endParaRPr/>
          </a:p>
        </p:txBody>
      </p:sp>
    </p:spTree>
    <p:extLst>
      <p:ext uri="{BB962C8B-B14F-4D97-AF65-F5344CB8AC3E}">
        <p14:creationId xmlns:p14="http://schemas.microsoft.com/office/powerpoint/2010/main" val="39464976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F9019F28-4A4E-A950-FA20-36AFF90ECF1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4DFF7CD2-A132-B424-0954-3EA1B43EE9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92902AB7-D489-A74E-A1E7-247A185C512C}"/>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981262F2-97AF-7D85-F80F-EE54AFA46E9D}"/>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59</a:t>
            </a:fld>
            <a:endParaRPr/>
          </a:p>
        </p:txBody>
      </p:sp>
    </p:spTree>
    <p:extLst>
      <p:ext uri="{BB962C8B-B14F-4D97-AF65-F5344CB8AC3E}">
        <p14:creationId xmlns:p14="http://schemas.microsoft.com/office/powerpoint/2010/main" val="13700398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C8579940-3653-EFE8-746A-9C60C3016F4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D6474636-6A9D-9E90-C245-935513C5B5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E5A5C73D-4C04-54C9-8B3C-7D4DEE573FC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D800A676-F31A-37A6-20C1-99466D297561}"/>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60</a:t>
            </a:fld>
            <a:endParaRPr/>
          </a:p>
        </p:txBody>
      </p:sp>
    </p:spTree>
    <p:extLst>
      <p:ext uri="{BB962C8B-B14F-4D97-AF65-F5344CB8AC3E}">
        <p14:creationId xmlns:p14="http://schemas.microsoft.com/office/powerpoint/2010/main" val="415619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7EE539AF-33B4-BBF2-B036-E842C9A35535}"/>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DE5CA1EB-0CA8-E3EC-5688-817A3AACA0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79A844CB-1517-FFA4-7F75-64017233B065}"/>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EC4B8DF5-3C87-9A05-B86E-33D14AF6667D}"/>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61</a:t>
            </a:fld>
            <a:endParaRPr/>
          </a:p>
        </p:txBody>
      </p:sp>
    </p:spTree>
    <p:extLst>
      <p:ext uri="{BB962C8B-B14F-4D97-AF65-F5344CB8AC3E}">
        <p14:creationId xmlns:p14="http://schemas.microsoft.com/office/powerpoint/2010/main" val="17314605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51E67F7F-8622-AE78-F751-1219D0E3A9B3}"/>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CB639DEA-4DFF-6AB5-F7A0-D2370F37E3A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27F1461B-0531-F82E-A05C-9504CD11E1DA}"/>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499D64CA-C8D9-2A9F-8823-FF050C41B371}"/>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62</a:t>
            </a:fld>
            <a:endParaRPr/>
          </a:p>
        </p:txBody>
      </p:sp>
    </p:spTree>
    <p:extLst>
      <p:ext uri="{BB962C8B-B14F-4D97-AF65-F5344CB8AC3E}">
        <p14:creationId xmlns:p14="http://schemas.microsoft.com/office/powerpoint/2010/main" val="25506752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D038B8D9-199F-2DEB-F9E2-72423023CCE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94B9EF94-74CF-25DF-1981-31AA989D9C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D47C8232-458E-718D-9E20-D9694CD5B00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5092C2A0-AD00-63EC-BED9-2F7C8162B2DB}"/>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63</a:t>
            </a:fld>
            <a:endParaRPr/>
          </a:p>
        </p:txBody>
      </p:sp>
    </p:spTree>
    <p:extLst>
      <p:ext uri="{BB962C8B-B14F-4D97-AF65-F5344CB8AC3E}">
        <p14:creationId xmlns:p14="http://schemas.microsoft.com/office/powerpoint/2010/main" val="35453548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08CAB350-74AE-FDEA-7750-2073247E5145}"/>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68F9744A-15F9-CA21-57FC-C856F0A7829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827C678C-EFBE-0602-A5E0-88F2739899F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746B293D-C3E1-63E7-C233-8A4633B57531}"/>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64</a:t>
            </a:fld>
            <a:endParaRPr/>
          </a:p>
        </p:txBody>
      </p:sp>
    </p:spTree>
    <p:extLst>
      <p:ext uri="{BB962C8B-B14F-4D97-AF65-F5344CB8AC3E}">
        <p14:creationId xmlns:p14="http://schemas.microsoft.com/office/powerpoint/2010/main" val="9077344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E26C742C-FB1C-B71C-51D0-B743CFB5386B}"/>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99809D90-0DDF-FBF4-CC48-6ABBA8140D2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1EC7EEF0-8E2A-0994-4DE0-7B6878E22FF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D4A7D816-7621-B0C7-3652-2CAE530D3CBA}"/>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65</a:t>
            </a:fld>
            <a:endParaRPr/>
          </a:p>
        </p:txBody>
      </p:sp>
    </p:spTree>
    <p:extLst>
      <p:ext uri="{BB962C8B-B14F-4D97-AF65-F5344CB8AC3E}">
        <p14:creationId xmlns:p14="http://schemas.microsoft.com/office/powerpoint/2010/main" val="20935808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E41C0624-8BA7-6D24-5793-0C6C6A7F1A53}"/>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3FB1911E-4993-2913-5704-1C89D91DF7E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9292D9C7-C6A2-32EA-D980-A71042E5677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E888907F-0417-A6F2-6A01-6A5880712083}"/>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66</a:t>
            </a:fld>
            <a:endParaRPr/>
          </a:p>
        </p:txBody>
      </p:sp>
    </p:spTree>
    <p:extLst>
      <p:ext uri="{BB962C8B-B14F-4D97-AF65-F5344CB8AC3E}">
        <p14:creationId xmlns:p14="http://schemas.microsoft.com/office/powerpoint/2010/main" val="37224248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6F254F98-225C-D671-FB6A-9062143ACE22}"/>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9FF5BCB4-8EA5-65ED-641E-9338FF503C8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78C902F9-D14F-21B2-00CB-B8F9BF357C0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0DB0DF83-D35D-94EC-7DD9-8CA3125AAFDC}"/>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67</a:t>
            </a:fld>
            <a:endParaRPr/>
          </a:p>
        </p:txBody>
      </p:sp>
    </p:spTree>
    <p:extLst>
      <p:ext uri="{BB962C8B-B14F-4D97-AF65-F5344CB8AC3E}">
        <p14:creationId xmlns:p14="http://schemas.microsoft.com/office/powerpoint/2010/main" val="21144711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8DCD23FA-1988-5CC6-575B-85CCD9B8A3BE}"/>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1CD520A1-C3D1-E195-4C9C-F21D53F474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0A16C20D-FE77-16E9-04E7-205C21DF3669}"/>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94FF92E9-EBA4-DECE-6C41-28036AC33713}"/>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68</a:t>
            </a:fld>
            <a:endParaRPr/>
          </a:p>
        </p:txBody>
      </p:sp>
    </p:spTree>
    <p:extLst>
      <p:ext uri="{BB962C8B-B14F-4D97-AF65-F5344CB8AC3E}">
        <p14:creationId xmlns:p14="http://schemas.microsoft.com/office/powerpoint/2010/main" val="35462669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DD7CB576-CE75-6DEF-696B-1C051927B103}"/>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7E1C045C-3D8A-13CE-AE80-AE2014661AC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6A06E771-8FF4-D534-D091-D63E6F2A961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478F5FEB-2BAC-C841-F17D-5387C0B58DC8}"/>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69</a:t>
            </a:fld>
            <a:endParaRPr/>
          </a:p>
        </p:txBody>
      </p:sp>
    </p:spTree>
    <p:extLst>
      <p:ext uri="{BB962C8B-B14F-4D97-AF65-F5344CB8AC3E}">
        <p14:creationId xmlns:p14="http://schemas.microsoft.com/office/powerpoint/2010/main" val="38296836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6ABD0951-85E0-6A82-577A-25E7140FBF4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A779B78D-B230-3D30-D9A5-3F5CFD1CB67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9E06BFBD-EAB0-3724-11CA-9D17E46ECF5B}"/>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332ADBF0-A97F-EDFB-2420-EFEBE1A32A1E}"/>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70</a:t>
            </a:fld>
            <a:endParaRPr/>
          </a:p>
        </p:txBody>
      </p:sp>
    </p:spTree>
    <p:extLst>
      <p:ext uri="{BB962C8B-B14F-4D97-AF65-F5344CB8AC3E}">
        <p14:creationId xmlns:p14="http://schemas.microsoft.com/office/powerpoint/2010/main" val="2593278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075BB6A1-0E14-F74F-3E8E-3CA769B5B4D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F40A38E9-3C8A-9317-5114-193A1791171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020BBE06-5AE1-5338-1DEC-76CDD1E9EE33}"/>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8F7B4D71-383F-DE49-E47C-0B071E45FBD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40435799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C0025287-233C-6E6D-9812-8E4B032B1B0E}"/>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4B439B54-50AB-767F-801A-D5F5A94F5FD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2E5C9932-FD5C-6AB7-3E6C-72AC63ACC453}"/>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69D692E0-4EEA-FFB8-F60B-3F30930CECC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71</a:t>
            </a:fld>
            <a:endParaRPr/>
          </a:p>
        </p:txBody>
      </p:sp>
    </p:spTree>
    <p:extLst>
      <p:ext uri="{BB962C8B-B14F-4D97-AF65-F5344CB8AC3E}">
        <p14:creationId xmlns:p14="http://schemas.microsoft.com/office/powerpoint/2010/main" val="41483081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43FAAC01-59DF-6401-F303-2937645327C8}"/>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76EA79C5-608F-3209-4709-BE6AEA3FA8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F171DD1D-959C-5F2C-19D5-54AE533E06BB}"/>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072FE369-A2D0-A998-1AAC-529D0035B75B}"/>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72</a:t>
            </a:fld>
            <a:endParaRPr/>
          </a:p>
        </p:txBody>
      </p:sp>
    </p:spTree>
    <p:extLst>
      <p:ext uri="{BB962C8B-B14F-4D97-AF65-F5344CB8AC3E}">
        <p14:creationId xmlns:p14="http://schemas.microsoft.com/office/powerpoint/2010/main" val="36912189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E242B269-2369-985D-4657-230D0AE0215A}"/>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46DA7F64-6BB8-33A8-4441-A352D2239F7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87570B40-9E98-8C16-B7E6-7EFA206739F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CB0A719D-8C53-59A5-8430-743CC6B1870C}"/>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73</a:t>
            </a:fld>
            <a:endParaRPr/>
          </a:p>
        </p:txBody>
      </p:sp>
    </p:spTree>
    <p:extLst>
      <p:ext uri="{BB962C8B-B14F-4D97-AF65-F5344CB8AC3E}">
        <p14:creationId xmlns:p14="http://schemas.microsoft.com/office/powerpoint/2010/main" val="12847423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055F9DB8-4E15-01A3-96B9-4065C5004F6B}"/>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56A8CF9E-230C-007F-81AD-147098B675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D1BDF43B-DC5F-8921-0776-134346E4965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F9695DFB-9D19-A4F9-EE5F-BAAEA2B084CE}"/>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74</a:t>
            </a:fld>
            <a:endParaRPr/>
          </a:p>
        </p:txBody>
      </p:sp>
    </p:spTree>
    <p:extLst>
      <p:ext uri="{BB962C8B-B14F-4D97-AF65-F5344CB8AC3E}">
        <p14:creationId xmlns:p14="http://schemas.microsoft.com/office/powerpoint/2010/main" val="26920635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a:extLst>
            <a:ext uri="{FF2B5EF4-FFF2-40B4-BE49-F238E27FC236}">
              <a16:creationId xmlns:a16="http://schemas.microsoft.com/office/drawing/2014/main" id="{F3692F49-3881-45F0-43D1-434B79513F3C}"/>
            </a:ext>
          </a:extLst>
        </p:cNvPr>
        <p:cNvGrpSpPr/>
        <p:nvPr/>
      </p:nvGrpSpPr>
      <p:grpSpPr>
        <a:xfrm>
          <a:off x="0" y="0"/>
          <a:ext cx="0" cy="0"/>
          <a:chOff x="0" y="0"/>
          <a:chExt cx="0" cy="0"/>
        </a:xfrm>
      </p:grpSpPr>
      <p:sp>
        <p:nvSpPr>
          <p:cNvPr id="991" name="Google Shape;991;p32:notes">
            <a:extLst>
              <a:ext uri="{FF2B5EF4-FFF2-40B4-BE49-F238E27FC236}">
                <a16:creationId xmlns:a16="http://schemas.microsoft.com/office/drawing/2014/main" id="{E8AE6FD8-E9A5-F83B-C878-F649B0BD35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p32:notes">
            <a:extLst>
              <a:ext uri="{FF2B5EF4-FFF2-40B4-BE49-F238E27FC236}">
                <a16:creationId xmlns:a16="http://schemas.microsoft.com/office/drawing/2014/main" id="{C298F715-7E51-9E7C-48B3-7E803883C93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3" name="Google Shape;993;p32:notes">
            <a:extLst>
              <a:ext uri="{FF2B5EF4-FFF2-40B4-BE49-F238E27FC236}">
                <a16:creationId xmlns:a16="http://schemas.microsoft.com/office/drawing/2014/main" id="{C3B97BD3-1AFF-BA71-2C0C-5AB40704C1F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75</a:t>
            </a:fld>
            <a:endParaRPr/>
          </a:p>
        </p:txBody>
      </p:sp>
    </p:spTree>
    <p:extLst>
      <p:ext uri="{BB962C8B-B14F-4D97-AF65-F5344CB8AC3E}">
        <p14:creationId xmlns:p14="http://schemas.microsoft.com/office/powerpoint/2010/main" val="30077394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2" name="Google Shape;1042;p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3" name="Google Shape;1043;p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need to know principles 1 &amp; 2 for this midterm</a:t>
            </a:r>
            <a:endParaRPr/>
          </a:p>
        </p:txBody>
      </p:sp>
      <p:sp>
        <p:nvSpPr>
          <p:cNvPr id="798" name="Google Shape;798;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5" name="Google Shape;805;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900"/>
            </a:lvl2pPr>
            <a:lvl3pPr lvl="2" rtl="0">
              <a:spcBef>
                <a:spcPts val="0"/>
              </a:spcBef>
              <a:spcAft>
                <a:spcPts val="0"/>
              </a:spcAft>
              <a:buSzPts val="1400"/>
              <a:buNone/>
              <a:defRPr sz="1900"/>
            </a:lvl3pPr>
            <a:lvl4pPr lvl="3" rtl="0">
              <a:spcBef>
                <a:spcPts val="0"/>
              </a:spcBef>
              <a:spcAft>
                <a:spcPts val="0"/>
              </a:spcAft>
              <a:buSzPts val="1400"/>
              <a:buNone/>
              <a:defRPr sz="1900"/>
            </a:lvl4pPr>
            <a:lvl5pPr lvl="4" rtl="0">
              <a:spcBef>
                <a:spcPts val="0"/>
              </a:spcBef>
              <a:spcAft>
                <a:spcPts val="0"/>
              </a:spcAft>
              <a:buSzPts val="1400"/>
              <a:buNone/>
              <a:defRPr sz="1900"/>
            </a:lvl5pPr>
            <a:lvl6pPr lvl="5" rtl="0">
              <a:spcBef>
                <a:spcPts val="0"/>
              </a:spcBef>
              <a:spcAft>
                <a:spcPts val="0"/>
              </a:spcAft>
              <a:buSzPts val="1400"/>
              <a:buNone/>
              <a:defRPr sz="1900"/>
            </a:lvl6pPr>
            <a:lvl7pPr lvl="6" rtl="0">
              <a:spcBef>
                <a:spcPts val="0"/>
              </a:spcBef>
              <a:spcAft>
                <a:spcPts val="0"/>
              </a:spcAft>
              <a:buSzPts val="1400"/>
              <a:buNone/>
              <a:defRPr sz="1900"/>
            </a:lvl7pPr>
            <a:lvl8pPr lvl="7" rtl="0">
              <a:spcBef>
                <a:spcPts val="0"/>
              </a:spcBef>
              <a:spcAft>
                <a:spcPts val="0"/>
              </a:spcAft>
              <a:buSzPts val="1400"/>
              <a:buNone/>
              <a:defRPr sz="1900"/>
            </a:lvl8pPr>
            <a:lvl9pPr lvl="8" rtl="0">
              <a:spcBef>
                <a:spcPts val="0"/>
              </a:spcBef>
              <a:spcAft>
                <a:spcPts val="0"/>
              </a:spcAft>
              <a:buSzPts val="1400"/>
              <a:buNone/>
              <a:defRPr sz="1900"/>
            </a:lvl9pPr>
          </a:lstStyle>
          <a:p>
            <a:endParaRPr/>
          </a:p>
        </p:txBody>
      </p:sp>
      <p:sp>
        <p:nvSpPr>
          <p:cNvPr id="90" name="Google Shape;90;p1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900"/>
              <a:buFont typeface="Arial"/>
              <a:buNone/>
              <a:defRPr sz="19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5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5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4303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3" name="Google Shape;53;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7" r:id="rId8"/>
    <p:sldLayoutId id="2147483658" r:id="rId9"/>
    <p:sldLayoutId id="2147483660"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zoo.cs.yale.edu/classes/cs200/lectures/mt2.script" TargetMode="External"/><Relationship Id="rId3" Type="http://schemas.openxmlformats.org/officeDocument/2006/relationships/hyperlink" Target="https://zoo.cs.yale.edu/classes/cs200/index.html" TargetMode="External"/><Relationship Id="rId7" Type="http://schemas.openxmlformats.org/officeDocument/2006/relationships/hyperlink" Target="https://zoo.cs.yale.edu/classes/cs200/lectures/practicemidterm2an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zoo.cs.yale.edu/classes/cs200/lectures/practicemidterm2.pdf" TargetMode="External"/><Relationship Id="rId5" Type="http://schemas.openxmlformats.org/officeDocument/2006/relationships/hyperlink" Target="https://docs.python.org/3/tutorial/index.html" TargetMode="External"/><Relationship Id="rId4" Type="http://schemas.openxmlformats.org/officeDocument/2006/relationships/hyperlink" Target="https://developers.google.com/edu/python/" TargetMode="External"/><Relationship Id="rId9" Type="http://schemas.openxmlformats.org/officeDocument/2006/relationships/hyperlink" Target="https://zoo.cs.yale.edu/classes/cs200/lectures/mt2.script.answer"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1524000" y="4024688"/>
            <a:ext cx="9144000" cy="23877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CS 201 Midterm 2 Re</a:t>
            </a:r>
            <a:r>
              <a:rPr lang="en-US" sz="6000" b="0" i="0" u="none" strike="noStrike" cap="none" dirty="0">
                <a:solidFill>
                  <a:schemeClr val="dk1"/>
                </a:solidFill>
                <a:latin typeface="Calibri"/>
                <a:ea typeface="Calibri"/>
                <a:cs typeface="Calibri"/>
                <a:sym typeface="Calibri"/>
              </a:rPr>
              <a:t>view</a:t>
            </a:r>
            <a:endParaRPr sz="60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6000"/>
              <a:buFont typeface="Calibri"/>
              <a:buNone/>
            </a:pPr>
            <a:r>
              <a:rPr lang="en-US" dirty="0"/>
              <a:t>Fall 2024</a:t>
            </a:r>
            <a:endParaRPr dirty="0"/>
          </a:p>
        </p:txBody>
      </p:sp>
      <p:pic>
        <p:nvPicPr>
          <p:cNvPr id="5" name="Picture 4">
            <a:extLst>
              <a:ext uri="{FF2B5EF4-FFF2-40B4-BE49-F238E27FC236}">
                <a16:creationId xmlns:a16="http://schemas.microsoft.com/office/drawing/2014/main" id="{E0693767-84C0-1299-79D3-2317C43E5F36}"/>
              </a:ext>
            </a:extLst>
          </p:cNvPr>
          <p:cNvPicPr>
            <a:picLocks noChangeAspect="1"/>
          </p:cNvPicPr>
          <p:nvPr/>
        </p:nvPicPr>
        <p:blipFill>
          <a:blip r:embed="rId3"/>
          <a:stretch>
            <a:fillRect/>
          </a:stretch>
        </p:blipFill>
        <p:spPr>
          <a:xfrm>
            <a:off x="2908729" y="504550"/>
            <a:ext cx="2828925" cy="3429000"/>
          </a:xfrm>
          <a:prstGeom prst="rect">
            <a:avLst/>
          </a:prstGeom>
        </p:spPr>
      </p:pic>
      <p:pic>
        <p:nvPicPr>
          <p:cNvPr id="6" name="Picture 5">
            <a:extLst>
              <a:ext uri="{FF2B5EF4-FFF2-40B4-BE49-F238E27FC236}">
                <a16:creationId xmlns:a16="http://schemas.microsoft.com/office/drawing/2014/main" id="{109233A4-EE96-02C6-DF5A-976548038A8E}"/>
              </a:ext>
            </a:extLst>
          </p:cNvPr>
          <p:cNvPicPr>
            <a:picLocks noChangeAspect="1"/>
          </p:cNvPicPr>
          <p:nvPr/>
        </p:nvPicPr>
        <p:blipFill>
          <a:blip r:embed="rId4"/>
          <a:stretch>
            <a:fillRect/>
          </a:stretch>
        </p:blipFill>
        <p:spPr>
          <a:xfrm>
            <a:off x="6349179" y="505721"/>
            <a:ext cx="3470707" cy="38112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dirty="0"/>
              <a:t>UNIX</a:t>
            </a:r>
            <a:endParaRPr dirty="0"/>
          </a:p>
        </p:txBody>
      </p:sp>
      <p:sp>
        <p:nvSpPr>
          <p:cNvPr id="67" name="Google Shape;67;p15"/>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r>
              <a:rPr lang="en" dirty="0"/>
              <a:t>Principles 1-3 </a:t>
            </a:r>
            <a:r>
              <a:rPr lang="en" dirty="0">
                <a:sym typeface="Wingdings" pitchFamily="2" charset="2"/>
              </a:rPr>
              <a:t> </a:t>
            </a:r>
            <a:r>
              <a:rPr lang="en" dirty="0"/>
              <a:t>Some highlights of III:</a:t>
            </a:r>
            <a:endParaRPr dirty="0"/>
          </a:p>
          <a:p>
            <a:pPr lvl="1">
              <a:spcBef>
                <a:spcPts val="0"/>
              </a:spcBef>
              <a:buFont typeface="Courier New"/>
              <a:buChar char="○"/>
            </a:pPr>
            <a:r>
              <a:rPr lang="en" dirty="0">
                <a:latin typeface="Courier New"/>
                <a:ea typeface="Courier New"/>
                <a:cs typeface="Courier New"/>
                <a:sym typeface="Courier New"/>
              </a:rPr>
              <a:t>diff</a:t>
            </a:r>
          </a:p>
          <a:p>
            <a:pPr lvl="1">
              <a:spcBef>
                <a:spcPts val="0"/>
              </a:spcBef>
              <a:buFont typeface="Courier New"/>
              <a:buChar char="○"/>
            </a:pPr>
            <a:r>
              <a:rPr lang="en-US" dirty="0">
                <a:latin typeface="Courier New"/>
                <a:ea typeface="Courier New"/>
                <a:cs typeface="Courier New"/>
                <a:sym typeface="Courier New"/>
              </a:rPr>
              <a:t>touch</a:t>
            </a:r>
            <a:endParaRPr dirty="0">
              <a:latin typeface="Courier New"/>
              <a:ea typeface="Courier New"/>
              <a:cs typeface="Courier New"/>
              <a:sym typeface="Courier New"/>
            </a:endParaRPr>
          </a:p>
          <a:p>
            <a:pPr lvl="1">
              <a:spcBef>
                <a:spcPts val="0"/>
              </a:spcBef>
              <a:buFont typeface="Courier New"/>
              <a:buChar char="○"/>
            </a:pPr>
            <a:r>
              <a:rPr lang="en" dirty="0">
                <a:latin typeface="Courier New"/>
                <a:ea typeface="Courier New"/>
                <a:cs typeface="Courier New"/>
                <a:sym typeface="Courier New"/>
              </a:rPr>
              <a:t>grep</a:t>
            </a:r>
            <a:endParaRPr dirty="0">
              <a:latin typeface="Courier New"/>
              <a:ea typeface="Courier New"/>
              <a:cs typeface="Courier New"/>
              <a:sym typeface="Courier New"/>
            </a:endParaRPr>
          </a:p>
          <a:p>
            <a:pPr lvl="1">
              <a:spcBef>
                <a:spcPts val="0"/>
              </a:spcBef>
              <a:buFont typeface="Courier New"/>
              <a:buChar char="○"/>
            </a:pPr>
            <a:r>
              <a:rPr lang="en" dirty="0">
                <a:latin typeface="Courier New"/>
                <a:ea typeface="Courier New"/>
                <a:cs typeface="Courier New"/>
                <a:sym typeface="Courier New"/>
              </a:rPr>
              <a:t>file</a:t>
            </a:r>
            <a:endParaRPr dirty="0">
              <a:latin typeface="Courier New"/>
              <a:ea typeface="Courier New"/>
              <a:cs typeface="Courier New"/>
              <a:sym typeface="Courier New"/>
            </a:endParaRPr>
          </a:p>
          <a:p>
            <a:pPr lvl="1">
              <a:spcBef>
                <a:spcPts val="0"/>
              </a:spcBef>
              <a:buFont typeface="Courier New"/>
              <a:buChar char="○"/>
            </a:pPr>
            <a:r>
              <a:rPr lang="en" dirty="0" err="1">
                <a:latin typeface="Courier New"/>
                <a:ea typeface="Courier New"/>
                <a:cs typeface="Courier New"/>
                <a:sym typeface="Courier New"/>
              </a:rPr>
              <a:t>whoami</a:t>
            </a:r>
            <a:endParaRPr dirty="0">
              <a:latin typeface="Courier New"/>
              <a:ea typeface="Courier New"/>
              <a:cs typeface="Courier New"/>
              <a:sym typeface="Courier New"/>
            </a:endParaRPr>
          </a:p>
          <a:p>
            <a:pPr lvl="1">
              <a:spcBef>
                <a:spcPts val="0"/>
              </a:spcBef>
              <a:buFont typeface="Courier New"/>
              <a:buChar char="○"/>
            </a:pPr>
            <a:r>
              <a:rPr lang="en" dirty="0">
                <a:latin typeface="Courier New"/>
                <a:ea typeface="Courier New"/>
                <a:cs typeface="Courier New"/>
                <a:sym typeface="Courier New"/>
              </a:rPr>
              <a:t>id</a:t>
            </a:r>
            <a:endParaRPr dirty="0">
              <a:latin typeface="Courier New"/>
              <a:ea typeface="Courier New"/>
              <a:cs typeface="Courier New"/>
              <a:sym typeface="Courier New"/>
            </a:endParaRPr>
          </a:p>
          <a:p>
            <a:pPr lvl="1">
              <a:spcBef>
                <a:spcPts val="0"/>
              </a:spcBef>
              <a:buFont typeface="Courier New"/>
              <a:buChar char="○"/>
            </a:pPr>
            <a:r>
              <a:rPr lang="en" dirty="0">
                <a:latin typeface="Courier New"/>
                <a:ea typeface="Courier New"/>
                <a:cs typeface="Courier New"/>
                <a:sym typeface="Courier New"/>
              </a:rPr>
              <a:t>uptime</a:t>
            </a:r>
            <a:endParaRPr dirty="0">
              <a:latin typeface="Courier New"/>
              <a:ea typeface="Courier New"/>
              <a:cs typeface="Courier New"/>
              <a:sym typeface="Courier New"/>
            </a:endParaRPr>
          </a:p>
          <a:p>
            <a:r>
              <a:rPr lang="en" dirty="0"/>
              <a:t>Difference between piping and redirection:</a:t>
            </a:r>
            <a:endParaRPr dirty="0"/>
          </a:p>
          <a:p>
            <a:pPr lvl="1">
              <a:spcBef>
                <a:spcPts val="0"/>
              </a:spcBef>
            </a:pPr>
            <a:r>
              <a:rPr lang="en" dirty="0"/>
              <a:t>Piping (</a:t>
            </a:r>
            <a:r>
              <a:rPr lang="en" dirty="0">
                <a:latin typeface="Courier New"/>
                <a:ea typeface="Courier New"/>
                <a:cs typeface="Courier New"/>
                <a:sym typeface="Courier New"/>
              </a:rPr>
              <a:t>|</a:t>
            </a:r>
            <a:r>
              <a:rPr lang="en" dirty="0"/>
              <a:t>) takes output and sends to to another </a:t>
            </a:r>
            <a:r>
              <a:rPr lang="en" b="1" dirty="0"/>
              <a:t>program</a:t>
            </a:r>
            <a:endParaRPr dirty="0"/>
          </a:p>
          <a:p>
            <a:pPr lvl="1">
              <a:spcBef>
                <a:spcPts val="0"/>
              </a:spcBef>
            </a:pPr>
            <a:r>
              <a:rPr lang="en" dirty="0"/>
              <a:t>Redirection (</a:t>
            </a:r>
            <a:r>
              <a:rPr lang="en" dirty="0">
                <a:latin typeface="Courier New"/>
                <a:ea typeface="Courier New"/>
                <a:cs typeface="Courier New"/>
                <a:sym typeface="Courier New"/>
              </a:rPr>
              <a:t>&gt;</a:t>
            </a:r>
            <a:r>
              <a:rPr lang="en" dirty="0"/>
              <a:t>, </a:t>
            </a:r>
            <a:r>
              <a:rPr lang="en" dirty="0">
                <a:latin typeface="Courier New"/>
                <a:ea typeface="Courier New"/>
                <a:cs typeface="Courier New"/>
                <a:sym typeface="Courier New"/>
              </a:rPr>
              <a:t>&amp;&gt;</a:t>
            </a:r>
            <a:r>
              <a:rPr lang="en" dirty="0"/>
              <a:t>, </a:t>
            </a:r>
            <a:r>
              <a:rPr lang="en" dirty="0">
                <a:latin typeface="Courier New"/>
                <a:ea typeface="Courier New"/>
                <a:cs typeface="Courier New"/>
                <a:sym typeface="Courier New"/>
              </a:rPr>
              <a:t>2&gt;</a:t>
            </a:r>
            <a:r>
              <a:rPr lang="en" dirty="0"/>
              <a:t>, </a:t>
            </a:r>
            <a:r>
              <a:rPr lang="en" dirty="0">
                <a:latin typeface="Courier New"/>
                <a:ea typeface="Courier New"/>
                <a:cs typeface="Courier New"/>
                <a:sym typeface="Courier New"/>
              </a:rPr>
              <a:t>&gt;&gt;,</a:t>
            </a:r>
            <a:r>
              <a:rPr lang="en" dirty="0"/>
              <a:t>etc.) takes output and sends to to either a </a:t>
            </a:r>
            <a:r>
              <a:rPr lang="en" b="1" dirty="0"/>
              <a:t>file</a:t>
            </a:r>
            <a:r>
              <a:rPr lang="en" dirty="0"/>
              <a:t> or a </a:t>
            </a:r>
            <a:r>
              <a:rPr lang="en" b="1" dirty="0"/>
              <a:t>stream</a:t>
            </a:r>
            <a:r>
              <a:rPr lang="en" dirty="0"/>
              <a:t>.</a:t>
            </a:r>
            <a:endParaRPr dirty="0"/>
          </a:p>
          <a:p>
            <a:pPr marL="0" indent="0">
              <a:spcBef>
                <a:spcPts val="2133"/>
              </a:spcBef>
              <a:spcAft>
                <a:spcPts val="2133"/>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UNIX</a:t>
            </a:r>
            <a:endParaRPr/>
          </a:p>
        </p:txBody>
      </p:sp>
      <p:sp>
        <p:nvSpPr>
          <p:cNvPr id="73" name="Google Shape;73;p16"/>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buSzPts val="1100"/>
              <a:buNone/>
            </a:pPr>
            <a:r>
              <a:rPr lang="en" sz="2000">
                <a:highlight>
                  <a:srgbClr val="FFFFFF"/>
                </a:highlight>
                <a:latin typeface="Courier New"/>
                <a:ea typeface="Courier New"/>
                <a:cs typeface="Courier New"/>
                <a:sym typeface="Courier New"/>
              </a:rPr>
              <a:t>[crb84@scorpion tmp]$ ls</a:t>
            </a:r>
            <a:endParaRPr sz="2000">
              <a:highlight>
                <a:srgbClr val="FFFFFF"/>
              </a:highlight>
              <a:latin typeface="Courier New"/>
              <a:ea typeface="Courier New"/>
              <a:cs typeface="Courier New"/>
              <a:sym typeface="Courier New"/>
            </a:endParaRPr>
          </a:p>
          <a:p>
            <a:pPr marL="0" indent="0">
              <a:buSzPts val="1100"/>
              <a:buNone/>
            </a:pPr>
            <a:r>
              <a:rPr lang="en" sz="2000">
                <a:highlight>
                  <a:srgbClr val="FFFFFF"/>
                </a:highlight>
                <a:latin typeface="Courier New"/>
                <a:ea typeface="Courier New"/>
                <a:cs typeface="Courier New"/>
                <a:sym typeface="Courier New"/>
              </a:rPr>
              <a:t>Friday  test  test_01  test_02</a:t>
            </a:r>
            <a:endParaRPr sz="2000">
              <a:highlight>
                <a:srgbClr val="FFFFFF"/>
              </a:highlight>
              <a:latin typeface="Courier New"/>
              <a:ea typeface="Courier New"/>
              <a:cs typeface="Courier New"/>
              <a:sym typeface="Courier New"/>
            </a:endParaRPr>
          </a:p>
          <a:p>
            <a:pPr marL="0" indent="0">
              <a:buSzPts val="1100"/>
              <a:buNone/>
            </a:pPr>
            <a:r>
              <a:rPr lang="en" sz="2000">
                <a:highlight>
                  <a:srgbClr val="FFFFFF"/>
                </a:highlight>
                <a:latin typeface="Courier New"/>
                <a:ea typeface="Courier New"/>
                <a:cs typeface="Courier New"/>
                <a:sym typeface="Courier New"/>
              </a:rPr>
              <a:t>[crb84@scorpion tmp]$ </a:t>
            </a:r>
            <a:r>
              <a:rPr lang="en" sz="2000" b="1">
                <a:highlight>
                  <a:srgbClr val="FFFFFF"/>
                </a:highlight>
                <a:latin typeface="Courier New"/>
                <a:ea typeface="Courier New"/>
                <a:cs typeface="Courier New"/>
                <a:sym typeface="Courier New"/>
              </a:rPr>
              <a:t>XXXX1</a:t>
            </a:r>
            <a:endParaRPr sz="2000" b="1">
              <a:highlight>
                <a:srgbClr val="FFFFFF"/>
              </a:highlight>
              <a:latin typeface="Courier New"/>
              <a:ea typeface="Courier New"/>
              <a:cs typeface="Courier New"/>
              <a:sym typeface="Courier New"/>
            </a:endParaRPr>
          </a:p>
          <a:p>
            <a:pPr marL="0" indent="0">
              <a:buSzPts val="1100"/>
              <a:buNone/>
            </a:pPr>
            <a:r>
              <a:rPr lang="en" sz="2000">
                <a:highlight>
                  <a:srgbClr val="FFFFFF"/>
                </a:highlight>
                <a:latin typeface="Courier New"/>
                <a:ea typeface="Courier New"/>
                <a:cs typeface="Courier New"/>
                <a:sym typeface="Courier New"/>
              </a:rPr>
              <a:t>[crb84@scorpion tmp]$ ls</a:t>
            </a:r>
            <a:endParaRPr sz="2000">
              <a:highlight>
                <a:srgbClr val="FFFFFF"/>
              </a:highlight>
              <a:latin typeface="Courier New"/>
              <a:ea typeface="Courier New"/>
              <a:cs typeface="Courier New"/>
              <a:sym typeface="Courier New"/>
            </a:endParaRPr>
          </a:p>
          <a:p>
            <a:pPr marL="0" indent="0">
              <a:buSzPts val="1100"/>
              <a:buNone/>
            </a:pPr>
            <a:r>
              <a:rPr lang="en" sz="2000">
                <a:highlight>
                  <a:srgbClr val="FFFFFF"/>
                </a:highlight>
                <a:latin typeface="Courier New"/>
                <a:ea typeface="Courier New"/>
                <a:cs typeface="Courier New"/>
                <a:sym typeface="Courier New"/>
              </a:rPr>
              <a:t>files  Friday  test  test_01  test_02</a:t>
            </a:r>
            <a:endParaRPr sz="2000">
              <a:highlight>
                <a:srgbClr val="FFFFFF"/>
              </a:highlight>
              <a:latin typeface="Courier New"/>
              <a:ea typeface="Courier New"/>
              <a:cs typeface="Courier New"/>
              <a:sym typeface="Courier New"/>
            </a:endParaRPr>
          </a:p>
          <a:p>
            <a:pPr marL="0" indent="0">
              <a:buSzPts val="1100"/>
              <a:buNone/>
            </a:pPr>
            <a:r>
              <a:rPr lang="en" sz="2000">
                <a:highlight>
                  <a:srgbClr val="FFFFFF"/>
                </a:highlight>
                <a:latin typeface="Courier New"/>
                <a:ea typeface="Courier New"/>
                <a:cs typeface="Courier New"/>
                <a:sym typeface="Courier New"/>
              </a:rPr>
              <a:t>[crb84@scorpion tmp]$ ls &gt; files_new</a:t>
            </a:r>
            <a:endParaRPr sz="2000">
              <a:highlight>
                <a:srgbClr val="FFFFFF"/>
              </a:highlight>
              <a:latin typeface="Courier New"/>
              <a:ea typeface="Courier New"/>
              <a:cs typeface="Courier New"/>
              <a:sym typeface="Courier New"/>
            </a:endParaRPr>
          </a:p>
          <a:p>
            <a:pPr marL="0" indent="0">
              <a:buSzPts val="1100"/>
              <a:buNone/>
            </a:pPr>
            <a:r>
              <a:rPr lang="en" sz="2000">
                <a:highlight>
                  <a:srgbClr val="FFFFFF"/>
                </a:highlight>
                <a:latin typeface="Courier New"/>
                <a:ea typeface="Courier New"/>
                <a:cs typeface="Courier New"/>
                <a:sym typeface="Courier New"/>
              </a:rPr>
              <a:t>[crb84@scorpion tmp]$ </a:t>
            </a:r>
            <a:r>
              <a:rPr lang="en" sz="2000" b="1">
                <a:highlight>
                  <a:srgbClr val="FFFFFF"/>
                </a:highlight>
                <a:latin typeface="Courier New"/>
                <a:ea typeface="Courier New"/>
                <a:cs typeface="Courier New"/>
                <a:sym typeface="Courier New"/>
              </a:rPr>
              <a:t>XXXX2</a:t>
            </a:r>
            <a:endParaRPr sz="2000" b="1">
              <a:highlight>
                <a:srgbClr val="FFFFFF"/>
              </a:highlight>
              <a:latin typeface="Courier New"/>
              <a:ea typeface="Courier New"/>
              <a:cs typeface="Courier New"/>
              <a:sym typeface="Courier New"/>
            </a:endParaRPr>
          </a:p>
          <a:p>
            <a:pPr marL="0" indent="0">
              <a:buSzPts val="1100"/>
              <a:buNone/>
            </a:pPr>
            <a:r>
              <a:rPr lang="en" sz="2000">
                <a:solidFill>
                  <a:srgbClr val="33BBC8"/>
                </a:solidFill>
                <a:highlight>
                  <a:srgbClr val="FFFFFF"/>
                </a:highlight>
                <a:latin typeface="Courier New"/>
                <a:ea typeface="Courier New"/>
                <a:cs typeface="Courier New"/>
                <a:sym typeface="Courier New"/>
              </a:rPr>
              <a:t>0a1,3</a:t>
            </a:r>
            <a:endParaRPr sz="2000">
              <a:solidFill>
                <a:srgbClr val="33BBC8"/>
              </a:solidFill>
              <a:highlight>
                <a:srgbClr val="FFFFFF"/>
              </a:highlight>
              <a:latin typeface="Courier New"/>
              <a:ea typeface="Courier New"/>
              <a:cs typeface="Courier New"/>
              <a:sym typeface="Courier New"/>
            </a:endParaRPr>
          </a:p>
          <a:p>
            <a:pPr marL="0" indent="0">
              <a:buSzPts val="1100"/>
              <a:buNone/>
            </a:pPr>
            <a:r>
              <a:rPr lang="en" sz="2000">
                <a:solidFill>
                  <a:srgbClr val="34BC26"/>
                </a:solidFill>
                <a:highlight>
                  <a:srgbClr val="FFFFFF"/>
                </a:highlight>
                <a:latin typeface="Courier New"/>
                <a:ea typeface="Courier New"/>
                <a:cs typeface="Courier New"/>
                <a:sym typeface="Courier New"/>
              </a:rPr>
              <a:t>&gt; files</a:t>
            </a:r>
            <a:endParaRPr sz="2000">
              <a:solidFill>
                <a:srgbClr val="34BC26"/>
              </a:solidFill>
              <a:highlight>
                <a:srgbClr val="FFFFFF"/>
              </a:highlight>
              <a:latin typeface="Courier New"/>
              <a:ea typeface="Courier New"/>
              <a:cs typeface="Courier New"/>
              <a:sym typeface="Courier New"/>
            </a:endParaRPr>
          </a:p>
          <a:p>
            <a:pPr marL="0" indent="0">
              <a:buSzPts val="1100"/>
              <a:buNone/>
            </a:pPr>
            <a:r>
              <a:rPr lang="en" sz="2000">
                <a:solidFill>
                  <a:srgbClr val="34BC26"/>
                </a:solidFill>
                <a:highlight>
                  <a:srgbClr val="FFFFFF"/>
                </a:highlight>
                <a:latin typeface="Courier New"/>
                <a:ea typeface="Courier New"/>
                <a:cs typeface="Courier New"/>
                <a:sym typeface="Courier New"/>
              </a:rPr>
              <a:t>&gt; files_new</a:t>
            </a:r>
            <a:endParaRPr sz="2000">
              <a:solidFill>
                <a:srgbClr val="34BC26"/>
              </a:solidFill>
              <a:highlight>
                <a:srgbClr val="FFFFFF"/>
              </a:highlight>
              <a:latin typeface="Courier New"/>
              <a:ea typeface="Courier New"/>
              <a:cs typeface="Courier New"/>
              <a:sym typeface="Courier New"/>
            </a:endParaRPr>
          </a:p>
          <a:p>
            <a:pPr marL="0" indent="0">
              <a:buSzPts val="1100"/>
              <a:buNone/>
            </a:pPr>
            <a:r>
              <a:rPr lang="en" sz="2000">
                <a:solidFill>
                  <a:srgbClr val="34BC26"/>
                </a:solidFill>
                <a:highlight>
                  <a:srgbClr val="FFFFFF"/>
                </a:highlight>
                <a:latin typeface="Courier New"/>
                <a:ea typeface="Courier New"/>
                <a:cs typeface="Courier New"/>
                <a:sym typeface="Courier New"/>
              </a:rPr>
              <a:t>&gt; Friday</a:t>
            </a:r>
            <a:endParaRPr sz="2000">
              <a:solidFill>
                <a:srgbClr val="34BC26"/>
              </a:solidFill>
              <a:highlight>
                <a:srgbClr val="FFFFFF"/>
              </a:highlight>
              <a:latin typeface="Courier New"/>
              <a:ea typeface="Courier New"/>
              <a:cs typeface="Courier New"/>
              <a:sym typeface="Courier New"/>
            </a:endParaRPr>
          </a:p>
          <a:p>
            <a:pPr marL="0" indent="0">
              <a:buSzPts val="1100"/>
              <a:buNone/>
            </a:pPr>
            <a:r>
              <a:rPr lang="en" sz="2000">
                <a:highlight>
                  <a:srgbClr val="FFFFFF"/>
                </a:highlight>
                <a:latin typeface="Courier New"/>
                <a:ea typeface="Courier New"/>
                <a:cs typeface="Courier New"/>
                <a:sym typeface="Courier New"/>
              </a:rPr>
              <a:t>[crb84@scorpion tmp]$ </a:t>
            </a:r>
            <a:endParaRPr sz="2000">
              <a:highlight>
                <a:srgbClr val="FFFFFF"/>
              </a:highlight>
              <a:latin typeface="Courier New"/>
              <a:ea typeface="Courier New"/>
              <a:cs typeface="Courier New"/>
              <a:sym typeface="Courier New"/>
            </a:endParaRPr>
          </a:p>
          <a:p>
            <a:pPr marL="0" indent="0">
              <a:spcAft>
                <a:spcPts val="2133"/>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UNIX</a:t>
            </a:r>
            <a:endParaRPr/>
          </a:p>
        </p:txBody>
      </p:sp>
      <p:sp>
        <p:nvSpPr>
          <p:cNvPr id="79" name="Google Shape;79;p17"/>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buNone/>
            </a:pPr>
            <a:r>
              <a:rPr lang="en" sz="2000">
                <a:highlight>
                  <a:srgbClr val="FFFFFF"/>
                </a:highlight>
                <a:latin typeface="Courier New"/>
                <a:ea typeface="Courier New"/>
                <a:cs typeface="Courier New"/>
                <a:sym typeface="Courier New"/>
              </a:rPr>
              <a:t>[crb84@scorpion tmp]$ ls</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Friday  test  test_01  test_02</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a:t>
            </a:r>
            <a:r>
              <a:rPr lang="en" sz="2000" b="1">
                <a:highlight>
                  <a:srgbClr val="FFFFFF"/>
                </a:highlight>
                <a:latin typeface="Courier New"/>
                <a:ea typeface="Courier New"/>
                <a:cs typeface="Courier New"/>
                <a:sym typeface="Courier New"/>
              </a:rPr>
              <a:t>ls | grep test &gt; files</a:t>
            </a:r>
            <a:endParaRPr sz="2000" b="1">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ls</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files  Friday  test  test_01  test_02</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ls &gt; files_new</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a:t>
            </a:r>
            <a:r>
              <a:rPr lang="en" sz="2000" b="1">
                <a:highlight>
                  <a:srgbClr val="FFFFFF"/>
                </a:highlight>
                <a:latin typeface="Courier New"/>
                <a:ea typeface="Courier New"/>
                <a:cs typeface="Courier New"/>
                <a:sym typeface="Courier New"/>
              </a:rPr>
              <a:t>diff files files_new</a:t>
            </a:r>
            <a:endParaRPr sz="2000" b="1">
              <a:highlight>
                <a:srgbClr val="FFFFFF"/>
              </a:highlight>
              <a:latin typeface="Courier New"/>
              <a:ea typeface="Courier New"/>
              <a:cs typeface="Courier New"/>
              <a:sym typeface="Courier New"/>
            </a:endParaRPr>
          </a:p>
          <a:p>
            <a:pPr marL="0" indent="0">
              <a:buNone/>
            </a:pPr>
            <a:r>
              <a:rPr lang="en" sz="2000">
                <a:solidFill>
                  <a:srgbClr val="33BBC8"/>
                </a:solidFill>
                <a:highlight>
                  <a:srgbClr val="FFFFFF"/>
                </a:highlight>
                <a:latin typeface="Courier New"/>
                <a:ea typeface="Courier New"/>
                <a:cs typeface="Courier New"/>
                <a:sym typeface="Courier New"/>
              </a:rPr>
              <a:t>0a1,3</a:t>
            </a:r>
            <a:endParaRPr sz="2000">
              <a:solidFill>
                <a:srgbClr val="33BBC8"/>
              </a:solidFill>
              <a:highlight>
                <a:srgbClr val="FFFFFF"/>
              </a:highlight>
              <a:latin typeface="Courier New"/>
              <a:ea typeface="Courier New"/>
              <a:cs typeface="Courier New"/>
              <a:sym typeface="Courier New"/>
            </a:endParaRPr>
          </a:p>
          <a:p>
            <a:pPr marL="0" indent="0">
              <a:buNone/>
            </a:pPr>
            <a:r>
              <a:rPr lang="en" sz="2000">
                <a:solidFill>
                  <a:srgbClr val="34BC26"/>
                </a:solidFill>
                <a:highlight>
                  <a:srgbClr val="FFFFFF"/>
                </a:highlight>
                <a:latin typeface="Courier New"/>
                <a:ea typeface="Courier New"/>
                <a:cs typeface="Courier New"/>
                <a:sym typeface="Courier New"/>
              </a:rPr>
              <a:t>&gt; files</a:t>
            </a:r>
            <a:endParaRPr sz="2000">
              <a:solidFill>
                <a:srgbClr val="34BC26"/>
              </a:solidFill>
              <a:highlight>
                <a:srgbClr val="FFFFFF"/>
              </a:highlight>
              <a:latin typeface="Courier New"/>
              <a:ea typeface="Courier New"/>
              <a:cs typeface="Courier New"/>
              <a:sym typeface="Courier New"/>
            </a:endParaRPr>
          </a:p>
          <a:p>
            <a:pPr marL="0" indent="0">
              <a:buNone/>
            </a:pPr>
            <a:r>
              <a:rPr lang="en" sz="2000">
                <a:solidFill>
                  <a:srgbClr val="34BC26"/>
                </a:solidFill>
                <a:highlight>
                  <a:srgbClr val="FFFFFF"/>
                </a:highlight>
                <a:latin typeface="Courier New"/>
                <a:ea typeface="Courier New"/>
                <a:cs typeface="Courier New"/>
                <a:sym typeface="Courier New"/>
              </a:rPr>
              <a:t>&gt; files_new</a:t>
            </a:r>
            <a:endParaRPr sz="2000">
              <a:solidFill>
                <a:srgbClr val="34BC26"/>
              </a:solidFill>
              <a:highlight>
                <a:srgbClr val="FFFFFF"/>
              </a:highlight>
              <a:latin typeface="Courier New"/>
              <a:ea typeface="Courier New"/>
              <a:cs typeface="Courier New"/>
              <a:sym typeface="Courier New"/>
            </a:endParaRPr>
          </a:p>
          <a:p>
            <a:pPr marL="0" indent="0">
              <a:buNone/>
            </a:pPr>
            <a:r>
              <a:rPr lang="en" sz="2000">
                <a:solidFill>
                  <a:srgbClr val="34BC26"/>
                </a:solidFill>
                <a:highlight>
                  <a:srgbClr val="FFFFFF"/>
                </a:highlight>
                <a:latin typeface="Courier New"/>
                <a:ea typeface="Courier New"/>
                <a:cs typeface="Courier New"/>
                <a:sym typeface="Courier New"/>
              </a:rPr>
              <a:t>&gt; Friday</a:t>
            </a:r>
            <a:endParaRPr sz="2000">
              <a:solidFill>
                <a:srgbClr val="34BC26"/>
              </a:solidFill>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a:t>
            </a:r>
            <a:endParaRPr sz="2000">
              <a:highlight>
                <a:srgbClr val="FFFFFF"/>
              </a:highlight>
              <a:latin typeface="Courier New"/>
              <a:ea typeface="Courier New"/>
              <a:cs typeface="Courier New"/>
              <a:sym typeface="Courier New"/>
            </a:endParaRPr>
          </a:p>
          <a:p>
            <a:pPr marL="0" indent="0">
              <a:spcAft>
                <a:spcPts val="2133"/>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UNIX</a:t>
            </a:r>
            <a:endParaRPr/>
          </a:p>
        </p:txBody>
      </p:sp>
      <p:sp>
        <p:nvSpPr>
          <p:cNvPr id="85" name="Google Shape;85;p1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buNone/>
            </a:pPr>
            <a:r>
              <a:rPr lang="en" sz="2000">
                <a:highlight>
                  <a:srgbClr val="FFFFFF"/>
                </a:highlight>
                <a:latin typeface="Courier New"/>
                <a:ea typeface="Courier New"/>
                <a:cs typeface="Courier New"/>
                <a:sym typeface="Courier New"/>
              </a:rPr>
              <a:t>[crb84@scorpion tmp]$ ls -l</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total 0</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a:t>
            </a:r>
            <a:r>
              <a:rPr lang="en" sz="2000" b="1">
                <a:highlight>
                  <a:srgbClr val="FFFFFF"/>
                </a:highlight>
                <a:latin typeface="Courier New"/>
                <a:ea typeface="Courier New"/>
                <a:cs typeface="Courier New"/>
                <a:sym typeface="Courier New"/>
              </a:rPr>
              <a:t>XXXX1</a:t>
            </a:r>
            <a:endParaRPr sz="2000" b="1">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ls -l</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total 4</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-rw-rw-r-- 1 crb84 crb84 204 Apr 15 21:49 1</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a:t>
            </a:r>
            <a:r>
              <a:rPr lang="en" sz="2000" b="1">
                <a:highlight>
                  <a:srgbClr val="FFFFFF"/>
                </a:highlight>
                <a:latin typeface="Courier New"/>
                <a:ea typeface="Courier New"/>
                <a:cs typeface="Courier New"/>
                <a:sym typeface="Courier New"/>
              </a:rPr>
              <a:t>XXXX2</a:t>
            </a:r>
            <a:endParaRPr sz="2000" b="1">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       total        used        free      shared  buff/cache   available</a:t>
            </a:r>
            <a:endParaRPr strike="sngStrik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UNIX</a:t>
            </a:r>
            <a:endParaRPr/>
          </a:p>
        </p:txBody>
      </p:sp>
      <p:sp>
        <p:nvSpPr>
          <p:cNvPr id="91" name="Google Shape;91;p19"/>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buNone/>
            </a:pPr>
            <a:r>
              <a:rPr lang="en" sz="2000">
                <a:highlight>
                  <a:srgbClr val="FFFFFF"/>
                </a:highlight>
                <a:latin typeface="Courier New"/>
                <a:ea typeface="Courier New"/>
                <a:cs typeface="Courier New"/>
                <a:sym typeface="Courier New"/>
              </a:rPr>
              <a:t>[crb84@scorpion tmp]$ ls -l</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total 0</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a:t>
            </a:r>
            <a:r>
              <a:rPr lang="en" sz="2000" b="1">
                <a:highlight>
                  <a:srgbClr val="FFFFFF"/>
                </a:highlight>
                <a:latin typeface="Courier New"/>
                <a:ea typeface="Courier New"/>
                <a:cs typeface="Courier New"/>
                <a:sym typeface="Courier New"/>
              </a:rPr>
              <a:t>free &gt; 1</a:t>
            </a:r>
            <a:endParaRPr sz="2000" b="1">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ls -l</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total 4</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-rw-rw-r-- 1 crb84 crb84 204 Apr 15 21:49 1</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a:t>
            </a:r>
            <a:r>
              <a:rPr lang="en" sz="2000" b="1">
                <a:highlight>
                  <a:srgbClr val="FFFFFF"/>
                </a:highlight>
                <a:latin typeface="Courier New"/>
                <a:ea typeface="Courier New"/>
                <a:cs typeface="Courier New"/>
                <a:sym typeface="Courier New"/>
              </a:rPr>
              <a:t>head -n1 1</a:t>
            </a:r>
            <a:endParaRPr sz="2000" b="1">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       total        used        free      shared  buff/cache   available</a:t>
            </a:r>
            <a:endParaRPr sz="2000" strike="sngStrik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605C-90B9-2526-5BFC-027E1EA3421A}"/>
              </a:ext>
            </a:extLst>
          </p:cNvPr>
          <p:cNvSpPr>
            <a:spLocks noGrp="1"/>
          </p:cNvSpPr>
          <p:nvPr>
            <p:ph type="title"/>
          </p:nvPr>
        </p:nvSpPr>
        <p:spPr>
          <a:xfrm>
            <a:off x="415600" y="2155371"/>
            <a:ext cx="11360800" cy="2922814"/>
          </a:xfrm>
        </p:spPr>
        <p:txBody>
          <a:bodyPr/>
          <a:lstStyle/>
          <a:p>
            <a:pPr algn="ctr"/>
            <a:r>
              <a:rPr lang="en-US" dirty="0"/>
              <a:t>Take the time to complete the tutorial</a:t>
            </a:r>
            <a:br>
              <a:rPr lang="en-US" dirty="0"/>
            </a:br>
            <a:br>
              <a:rPr lang="en-US" dirty="0"/>
            </a:br>
            <a:r>
              <a:rPr lang="en-US" dirty="0"/>
              <a:t>This is the best way to learn the content</a:t>
            </a:r>
          </a:p>
        </p:txBody>
      </p:sp>
    </p:spTree>
    <p:extLst>
      <p:ext uri="{BB962C8B-B14F-4D97-AF65-F5344CB8AC3E}">
        <p14:creationId xmlns:p14="http://schemas.microsoft.com/office/powerpoint/2010/main" val="3638609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A09151BC-C1B9-A552-A8F7-912825D8AD0B}"/>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42AAEC7E-80C1-2BB6-50E7-25271FE08BA7}"/>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44A526D6-BB8C-8D2D-9979-A7A26251F463}"/>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highlight>
                  <a:srgbClr val="FFFF00"/>
                </a:highlight>
              </a:rPr>
              <a:t>Python review</a:t>
            </a:r>
            <a:endParaRPr sz="2200" dirty="0">
              <a:highlight>
                <a:srgbClr val="FFFF00"/>
              </a:highlight>
            </a:endParaRPr>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3D3EF86D-B14B-E722-3761-81BBE36A8ACA}"/>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28521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9">
          <a:extLst>
            <a:ext uri="{FF2B5EF4-FFF2-40B4-BE49-F238E27FC236}">
              <a16:creationId xmlns:a16="http://schemas.microsoft.com/office/drawing/2014/main" id="{846BEB4E-EF09-1839-C420-D92503CBF17C}"/>
            </a:ext>
          </a:extLst>
        </p:cNvPr>
        <p:cNvGrpSpPr/>
        <p:nvPr/>
      </p:nvGrpSpPr>
      <p:grpSpPr>
        <a:xfrm>
          <a:off x="0" y="0"/>
          <a:ext cx="0" cy="0"/>
          <a:chOff x="0" y="0"/>
          <a:chExt cx="0" cy="0"/>
        </a:xfrm>
      </p:grpSpPr>
      <p:sp>
        <p:nvSpPr>
          <p:cNvPr id="800" name="Google Shape;800;p107">
            <a:extLst>
              <a:ext uri="{FF2B5EF4-FFF2-40B4-BE49-F238E27FC236}">
                <a16:creationId xmlns:a16="http://schemas.microsoft.com/office/drawing/2014/main" id="{5A889442-9175-B860-4460-B9D5E34FBE7B}"/>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4400"/>
              <a:buNone/>
            </a:pPr>
            <a:r>
              <a:rPr lang="en-US" dirty="0"/>
              <a:t>Python... so far</a:t>
            </a:r>
            <a:endParaRPr dirty="0"/>
          </a:p>
        </p:txBody>
      </p:sp>
      <p:sp>
        <p:nvSpPr>
          <p:cNvPr id="801" name="Google Shape;801;p107">
            <a:extLst>
              <a:ext uri="{FF2B5EF4-FFF2-40B4-BE49-F238E27FC236}">
                <a16:creationId xmlns:a16="http://schemas.microsoft.com/office/drawing/2014/main" id="{3E1A07A0-5870-66A1-EDA4-CD64A6DC747E}"/>
              </a:ext>
            </a:extLst>
          </p:cNvPr>
          <p:cNvSpPr txBox="1">
            <a:spLocks noGrp="1"/>
          </p:cNvSpPr>
          <p:nvPr>
            <p:ph type="body" idx="1"/>
          </p:nvPr>
        </p:nvSpPr>
        <p:spPr>
          <a:xfrm>
            <a:off x="838200" y="1499191"/>
            <a:ext cx="10515600" cy="499368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r>
              <a:rPr lang="en-US" sz="2200" b="1" dirty="0"/>
              <a:t>Midterm 1 covered:</a:t>
            </a:r>
            <a:endParaRPr lang="en-US" sz="2200" dirty="0"/>
          </a:p>
          <a:p>
            <a:pPr lvl="1">
              <a:lnSpc>
                <a:spcPct val="115000"/>
              </a:lnSpc>
              <a:spcBef>
                <a:spcPts val="0"/>
              </a:spcBef>
              <a:buFont typeface="Arial"/>
              <a:buChar char="○"/>
            </a:pPr>
            <a:r>
              <a:rPr lang="en-US" sz="2200" dirty="0"/>
              <a:t>Procedure Examples</a:t>
            </a:r>
          </a:p>
          <a:p>
            <a:pPr marL="914400" lvl="1" indent="-381000" algn="l" rtl="0">
              <a:lnSpc>
                <a:spcPct val="115000"/>
              </a:lnSpc>
              <a:spcBef>
                <a:spcPts val="0"/>
              </a:spcBef>
              <a:spcAft>
                <a:spcPts val="0"/>
              </a:spcAft>
              <a:buSzPts val="2400"/>
              <a:buChar char="○"/>
            </a:pPr>
            <a:r>
              <a:rPr lang="en-US" sz="2200" dirty="0"/>
              <a:t>Regular Expressions</a:t>
            </a:r>
          </a:p>
          <a:p>
            <a:pPr marL="914400" lvl="1" indent="-381000" algn="l" rtl="0">
              <a:lnSpc>
                <a:spcPct val="115000"/>
              </a:lnSpc>
              <a:spcBef>
                <a:spcPts val="0"/>
              </a:spcBef>
              <a:spcAft>
                <a:spcPts val="0"/>
              </a:spcAft>
              <a:buSzPts val="2400"/>
              <a:buChar char="○"/>
            </a:pPr>
            <a:r>
              <a:rPr lang="en-US" sz="2200" dirty="0"/>
              <a:t>Python Expressions</a:t>
            </a:r>
          </a:p>
          <a:p>
            <a:pPr marL="914400" lvl="1" indent="-381000" algn="l" rtl="0">
              <a:lnSpc>
                <a:spcPct val="115000"/>
              </a:lnSpc>
              <a:spcBef>
                <a:spcPts val="0"/>
              </a:spcBef>
              <a:spcAft>
                <a:spcPts val="0"/>
              </a:spcAft>
              <a:buSzPts val="2400"/>
              <a:buChar char="○"/>
            </a:pPr>
            <a:r>
              <a:rPr lang="en-US" sz="2200" dirty="0"/>
              <a:t>Recursion</a:t>
            </a:r>
          </a:p>
          <a:p>
            <a:pPr marL="914400" lvl="1" indent="-381000" algn="l" rtl="0">
              <a:lnSpc>
                <a:spcPct val="115000"/>
              </a:lnSpc>
              <a:spcBef>
                <a:spcPts val="0"/>
              </a:spcBef>
              <a:spcAft>
                <a:spcPts val="0"/>
              </a:spcAft>
              <a:buSzPts val="2400"/>
              <a:buChar char="○"/>
            </a:pPr>
            <a:r>
              <a:rPr lang="en-US" sz="2200" dirty="0"/>
              <a:t>Comprehensions</a:t>
            </a:r>
          </a:p>
          <a:p>
            <a:pPr marL="914400" lvl="1" indent="-381000" algn="l" rtl="0">
              <a:lnSpc>
                <a:spcPct val="115000"/>
              </a:lnSpc>
              <a:spcBef>
                <a:spcPts val="0"/>
              </a:spcBef>
              <a:spcAft>
                <a:spcPts val="0"/>
              </a:spcAft>
              <a:buSzPts val="2400"/>
              <a:buChar char="○"/>
            </a:pPr>
            <a:r>
              <a:rPr lang="en-US" sz="2200" dirty="0"/>
              <a:t>Object-oriented Programming</a:t>
            </a:r>
          </a:p>
          <a:p>
            <a:r>
              <a:rPr lang="en-US" sz="2200" b="1" dirty="0"/>
              <a:t>For Midterm 2, the scope include:</a:t>
            </a:r>
          </a:p>
          <a:p>
            <a:pPr lvl="1">
              <a:lnSpc>
                <a:spcPct val="115000"/>
              </a:lnSpc>
              <a:spcBef>
                <a:spcPts val="0"/>
              </a:spcBef>
              <a:buFont typeface="Arial"/>
              <a:buChar char="○"/>
            </a:pPr>
            <a:r>
              <a:rPr lang="en-US" sz="2200" dirty="0"/>
              <a:t>Python Virtual Machine (PVM), OOP Methods, Basic Data Structures (Stacks, Queues, and Hash Tables), Exceptions, Iterators, Decorators, and Recursion.</a:t>
            </a:r>
          </a:p>
        </p:txBody>
      </p:sp>
    </p:spTree>
    <p:extLst>
      <p:ext uri="{BB962C8B-B14F-4D97-AF65-F5344CB8AC3E}">
        <p14:creationId xmlns:p14="http://schemas.microsoft.com/office/powerpoint/2010/main" val="3459389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F58866A6-EC94-F971-1836-06D438D9E0D9}"/>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E439C4E3-D6B7-5D61-8860-0E543B3B43F2}"/>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11A28E02-4B00-0EAB-7330-0EB4BE322B62}"/>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highlight>
                  <a:srgbClr val="FFFF00"/>
                </a:highlight>
              </a:rPr>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FE746B14-5339-AC09-62E2-A2B66B67153D}"/>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3998719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C305FB40-229D-411A-D7B3-A8BA406A0A15}"/>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6B9584EB-3D73-B36B-BE6D-198372431C8F}"/>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Python Virtual Machine (PVM)</a:t>
            </a:r>
          </a:p>
        </p:txBody>
      </p:sp>
      <p:sp>
        <p:nvSpPr>
          <p:cNvPr id="107" name="Google Shape;107;p16">
            <a:extLst>
              <a:ext uri="{FF2B5EF4-FFF2-40B4-BE49-F238E27FC236}">
                <a16:creationId xmlns:a16="http://schemas.microsoft.com/office/drawing/2014/main" id="{3169A8F7-0F4E-FD05-4B80-6C1D275C08D5}"/>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50800" indent="0">
              <a:buNone/>
            </a:pPr>
            <a:r>
              <a:rPr lang="en-US" sz="2400" b="1" dirty="0"/>
              <a:t>1. What is it?</a:t>
            </a:r>
          </a:p>
          <a:p>
            <a:pPr marL="50800" indent="0">
              <a:buNone/>
            </a:pPr>
            <a:r>
              <a:rPr lang="en-US" sz="2200" dirty="0"/>
              <a:t>The PVM is the core component of the Python interpreter</a:t>
            </a:r>
          </a:p>
          <a:p>
            <a:pPr marL="50800" indent="0">
              <a:buNone/>
            </a:pPr>
            <a:endParaRPr lang="en-US" sz="2200" dirty="0"/>
          </a:p>
          <a:p>
            <a:pPr marL="50800" indent="0">
              <a:buNone/>
            </a:pPr>
            <a:r>
              <a:rPr lang="en-US" sz="2200" dirty="0"/>
              <a:t>When you write Python code, it’s first converted into </a:t>
            </a:r>
            <a:r>
              <a:rPr lang="en-US" sz="2200" b="1" dirty="0"/>
              <a:t>bytecode</a:t>
            </a:r>
            <a:r>
              <a:rPr lang="en-US" sz="2200" dirty="0"/>
              <a:t>, a lower-level, platform-independent representation of your code</a:t>
            </a:r>
          </a:p>
          <a:p>
            <a:pPr marL="50800" indent="0">
              <a:buNone/>
            </a:pPr>
            <a:endParaRPr lang="en-US" sz="2200" dirty="0"/>
          </a:p>
          <a:p>
            <a:pPr marL="50800" indent="0">
              <a:buNone/>
            </a:pPr>
            <a:r>
              <a:rPr lang="en-US" sz="2200" dirty="0"/>
              <a:t>This bytecode is then executed by the PVM, which interprets each bytecode instruction and performs the corresponding operations on your machine</a:t>
            </a:r>
          </a:p>
          <a:p>
            <a:pPr marL="50800" indent="0">
              <a:buNone/>
            </a:pPr>
            <a:endParaRPr lang="en-US" sz="2200" dirty="0"/>
          </a:p>
          <a:p>
            <a:pPr marL="50800" indent="0">
              <a:buNone/>
            </a:pPr>
            <a:r>
              <a:rPr lang="en-US" sz="2200" dirty="0"/>
              <a:t>Essentially, the PVM acts as the bridge between Python code and your hardware</a:t>
            </a:r>
          </a:p>
        </p:txBody>
      </p:sp>
    </p:spTree>
    <p:extLst>
      <p:ext uri="{BB962C8B-B14F-4D97-AF65-F5344CB8AC3E}">
        <p14:creationId xmlns:p14="http://schemas.microsoft.com/office/powerpoint/2010/main" val="399297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highlight>
                  <a:srgbClr val="FFFF00"/>
                </a:highlight>
              </a:rPr>
              <a:t>Agenda</a:t>
            </a:r>
            <a:endParaRPr dirty="0">
              <a:highlight>
                <a:srgbClr val="FFFF00"/>
              </a:highlight>
            </a:endParaRPr>
          </a:p>
        </p:txBody>
      </p:sp>
      <p:sp>
        <p:nvSpPr>
          <p:cNvPr id="107" name="Google Shape;107;p16"/>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D8F645E-1805-B726-FFA2-043B0A836F07}"/>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0497F21C-61F9-AA12-05CB-73DD8F57E331}"/>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Python Virtual Machine (PVM)</a:t>
            </a:r>
          </a:p>
        </p:txBody>
      </p:sp>
      <p:sp>
        <p:nvSpPr>
          <p:cNvPr id="107" name="Google Shape;107;p16">
            <a:extLst>
              <a:ext uri="{FF2B5EF4-FFF2-40B4-BE49-F238E27FC236}">
                <a16:creationId xmlns:a16="http://schemas.microsoft.com/office/drawing/2014/main" id="{9DAE01B0-4CB4-DFA6-4624-2657238B704D}"/>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50800" indent="0">
              <a:buNone/>
            </a:pPr>
            <a:r>
              <a:rPr lang="en-US" sz="2400" b="1" dirty="0"/>
              <a:t>2. Why does it matter?</a:t>
            </a:r>
          </a:p>
          <a:p>
            <a:pPr marL="50800" indent="0">
              <a:buNone/>
            </a:pPr>
            <a:r>
              <a:rPr lang="en-US" sz="2200" dirty="0"/>
              <a:t>Understanding the PVM is important because it helps explain Python’s behavior, performance, and certain limitations. Here are a few reasons why it’s significant:</a:t>
            </a:r>
          </a:p>
          <a:p>
            <a:pPr>
              <a:buFont typeface="Arial" panose="020B0604020202020204" pitchFamily="34" charset="0"/>
              <a:buChar char="•"/>
            </a:pPr>
            <a:r>
              <a:rPr lang="en-US" sz="2200" b="1" dirty="0"/>
              <a:t>Portability</a:t>
            </a:r>
            <a:r>
              <a:rPr lang="en-US" sz="2200" dirty="0"/>
              <a:t>: Bytecode can run on any machine with a Python interpreter, making Python code highly portable</a:t>
            </a:r>
          </a:p>
          <a:p>
            <a:pPr>
              <a:buFont typeface="Arial" panose="020B0604020202020204" pitchFamily="34" charset="0"/>
              <a:buChar char="•"/>
            </a:pPr>
            <a:r>
              <a:rPr lang="en-US" sz="2200" b="1" dirty="0"/>
              <a:t>Memory Management</a:t>
            </a:r>
            <a:r>
              <a:rPr lang="en-US" sz="2200" dirty="0"/>
              <a:t>: The PVM handles memory allocation, garbage collection, and resource cleanup, so understanding it helps developers write efficient, memory-safe programs</a:t>
            </a:r>
          </a:p>
          <a:p>
            <a:pPr>
              <a:buFont typeface="Arial" panose="020B0604020202020204" pitchFamily="34" charset="0"/>
              <a:buChar char="•"/>
            </a:pPr>
            <a:r>
              <a:rPr lang="en-US" sz="2200" b="1" dirty="0"/>
              <a:t>Execution Flow</a:t>
            </a:r>
            <a:r>
              <a:rPr lang="en-US" sz="2200" dirty="0"/>
              <a:t>: Knowing that Python code goes through a compile phase (to bytecode) and then an interpret phase (by the PVM) helps with understanding debugging, performance optimization, and troubleshooting runtime errors</a:t>
            </a:r>
          </a:p>
          <a:p>
            <a:pPr marL="50800" lvl="0" indent="0" algn="l" rtl="0">
              <a:lnSpc>
                <a:spcPct val="115000"/>
              </a:lnSpc>
              <a:spcBef>
                <a:spcPts val="0"/>
              </a:spcBef>
              <a:spcAft>
                <a:spcPts val="0"/>
              </a:spcAft>
              <a:buSzPts val="2800"/>
              <a:buNone/>
            </a:pPr>
            <a:endParaRPr sz="1800" dirty="0"/>
          </a:p>
        </p:txBody>
      </p:sp>
    </p:spTree>
    <p:extLst>
      <p:ext uri="{BB962C8B-B14F-4D97-AF65-F5344CB8AC3E}">
        <p14:creationId xmlns:p14="http://schemas.microsoft.com/office/powerpoint/2010/main" val="3882752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F44705EB-6351-0E8D-BB38-89160B05D5D2}"/>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38E89D06-BF4F-B2DF-60A5-DD456F8D1A00}"/>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Python Virtual Machine (PVM)</a:t>
            </a:r>
          </a:p>
        </p:txBody>
      </p:sp>
      <p:sp>
        <p:nvSpPr>
          <p:cNvPr id="107" name="Google Shape;107;p16">
            <a:extLst>
              <a:ext uri="{FF2B5EF4-FFF2-40B4-BE49-F238E27FC236}">
                <a16:creationId xmlns:a16="http://schemas.microsoft.com/office/drawing/2014/main" id="{FD26E5E3-7509-9B35-0FB2-ADD6AA168DAD}"/>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50800" indent="0">
              <a:buNone/>
            </a:pPr>
            <a:r>
              <a:rPr lang="en-US" sz="2400" b="1" dirty="0"/>
              <a:t>3. Where can you expect to see this?</a:t>
            </a:r>
          </a:p>
          <a:p>
            <a:pPr>
              <a:buFont typeface="Arial" panose="020B0604020202020204" pitchFamily="34" charset="0"/>
              <a:buChar char="•"/>
            </a:pPr>
            <a:r>
              <a:rPr lang="en-US" sz="2200" b="1" dirty="0"/>
              <a:t>Debugging and Profiling Tools</a:t>
            </a:r>
            <a:r>
              <a:rPr lang="en-US" sz="2200" dirty="0"/>
              <a:t>: Tools like </a:t>
            </a:r>
            <a:r>
              <a:rPr lang="en-US" sz="2200" dirty="0" err="1"/>
              <a:t>pdb</a:t>
            </a:r>
            <a:r>
              <a:rPr lang="en-US" sz="2200" dirty="0"/>
              <a:t> (Python debugger) and profiling libraries interact with the PVM to monitor and manipulate Python code execution. If you’re troubleshooting code performance or runtime errors, you’re indirectly working with the PVM</a:t>
            </a:r>
          </a:p>
          <a:p>
            <a:pPr marL="50800" indent="0">
              <a:buNone/>
            </a:pPr>
            <a:endParaRPr lang="en-US" sz="2200" dirty="0"/>
          </a:p>
          <a:p>
            <a:pPr>
              <a:buFont typeface="Arial" panose="020B0604020202020204" pitchFamily="34" charset="0"/>
              <a:buChar char="•"/>
            </a:pPr>
            <a:r>
              <a:rPr lang="en-US" sz="2200" b="1" dirty="0"/>
              <a:t>Compiled Bytecode Files</a:t>
            </a:r>
            <a:r>
              <a:rPr lang="en-US" sz="2200" dirty="0"/>
              <a:t>: You might see .</a:t>
            </a:r>
            <a:r>
              <a:rPr lang="en-US" sz="2200" dirty="0" err="1"/>
              <a:t>pyc</a:t>
            </a:r>
            <a:r>
              <a:rPr lang="en-US" sz="2200" dirty="0"/>
              <a:t> files generated by Python. These are cached bytecode files created to speed up subsequent executions of the same script</a:t>
            </a:r>
          </a:p>
          <a:p>
            <a:pPr marL="50800" indent="0">
              <a:buNone/>
            </a:pPr>
            <a:endParaRPr lang="en-US" sz="2200" dirty="0"/>
          </a:p>
          <a:p>
            <a:pPr>
              <a:buFont typeface="Arial" panose="020B0604020202020204" pitchFamily="34" charset="0"/>
              <a:buChar char="•"/>
            </a:pPr>
            <a:r>
              <a:rPr lang="en-US" sz="2200" b="1" dirty="0"/>
              <a:t>Error Messages</a:t>
            </a:r>
            <a:r>
              <a:rPr lang="en-US" sz="2200" dirty="0"/>
              <a:t>: Certain error messages refer to bytecode or the internals of the PVM, especially if you're dealing with complex or low-level programming in Python</a:t>
            </a:r>
          </a:p>
        </p:txBody>
      </p:sp>
    </p:spTree>
    <p:extLst>
      <p:ext uri="{BB962C8B-B14F-4D97-AF65-F5344CB8AC3E}">
        <p14:creationId xmlns:p14="http://schemas.microsoft.com/office/powerpoint/2010/main" val="1053025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7E1C387B-DCD4-F5E4-49F9-6E6CC4B9297C}"/>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E95E67AF-87AC-B6AA-F60C-C4841D84832F}"/>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Example 1: PVM</a:t>
            </a:r>
          </a:p>
        </p:txBody>
      </p:sp>
      <p:sp>
        <p:nvSpPr>
          <p:cNvPr id="107" name="Google Shape;107;p16">
            <a:extLst>
              <a:ext uri="{FF2B5EF4-FFF2-40B4-BE49-F238E27FC236}">
                <a16:creationId xmlns:a16="http://schemas.microsoft.com/office/drawing/2014/main" id="{7CD3F6C8-2DB5-8208-B2A8-31003794BABB}"/>
              </a:ext>
            </a:extLst>
          </p:cNvPr>
          <p:cNvSpPr txBox="1">
            <a:spLocks noGrp="1"/>
          </p:cNvSpPr>
          <p:nvPr>
            <p:ph type="body" idx="1"/>
          </p:nvPr>
        </p:nvSpPr>
        <p:spPr>
          <a:xfrm>
            <a:off x="838200" y="1690825"/>
            <a:ext cx="4240696" cy="4486000"/>
          </a:xfrm>
          <a:prstGeom prst="rect">
            <a:avLst/>
          </a:prstGeom>
        </p:spPr>
        <p:txBody>
          <a:bodyPr spcFirstLastPara="1" wrap="square" lIns="91425" tIns="45700" rIns="91425" bIns="45700" anchor="t" anchorCtr="0">
            <a:noAutofit/>
          </a:bodyPr>
          <a:lstStyle/>
          <a:p>
            <a:pPr marL="50800" indent="0">
              <a:buNone/>
            </a:pPr>
            <a:r>
              <a:rPr lang="en-US" sz="2500" dirty="0"/>
              <a:t>Define a Python function y() that generates the following bytecode in Python version 3.10:</a:t>
            </a:r>
          </a:p>
          <a:p>
            <a:pPr marL="50800" indent="0">
              <a:buNone/>
            </a:pPr>
            <a:endParaRPr lang="en-US" sz="2200" dirty="0"/>
          </a:p>
        </p:txBody>
      </p:sp>
      <p:pic>
        <p:nvPicPr>
          <p:cNvPr id="2" name="Picture 1">
            <a:extLst>
              <a:ext uri="{FF2B5EF4-FFF2-40B4-BE49-F238E27FC236}">
                <a16:creationId xmlns:a16="http://schemas.microsoft.com/office/drawing/2014/main" id="{70C48E8F-D82E-FF88-1DDD-02EDDAFF9A2C}"/>
              </a:ext>
            </a:extLst>
          </p:cNvPr>
          <p:cNvPicPr>
            <a:picLocks noChangeAspect="1"/>
          </p:cNvPicPr>
          <p:nvPr/>
        </p:nvPicPr>
        <p:blipFill>
          <a:blip r:embed="rId3"/>
          <a:stretch>
            <a:fillRect/>
          </a:stretch>
        </p:blipFill>
        <p:spPr>
          <a:xfrm>
            <a:off x="5618079" y="921819"/>
            <a:ext cx="6573921" cy="5789613"/>
          </a:xfrm>
          <a:prstGeom prst="rect">
            <a:avLst/>
          </a:prstGeom>
        </p:spPr>
      </p:pic>
    </p:spTree>
    <p:extLst>
      <p:ext uri="{BB962C8B-B14F-4D97-AF65-F5344CB8AC3E}">
        <p14:creationId xmlns:p14="http://schemas.microsoft.com/office/powerpoint/2010/main" val="1080266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82026FB2-0FE8-B96F-4A9A-40EFF671A04E}"/>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DF9A0403-3493-BD77-5BA5-AAF88E2CB1D1}"/>
              </a:ext>
            </a:extLst>
          </p:cNvPr>
          <p:cNvSpPr txBox="1">
            <a:spLocks noGrp="1"/>
          </p:cNvSpPr>
          <p:nvPr>
            <p:ph type="title"/>
          </p:nvPr>
        </p:nvSpPr>
        <p:spPr>
          <a:xfrm>
            <a:off x="838200" y="178904"/>
            <a:ext cx="10515600" cy="502271"/>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How to approach?</a:t>
            </a:r>
          </a:p>
        </p:txBody>
      </p:sp>
      <p:sp>
        <p:nvSpPr>
          <p:cNvPr id="107" name="Google Shape;107;p16">
            <a:extLst>
              <a:ext uri="{FF2B5EF4-FFF2-40B4-BE49-F238E27FC236}">
                <a16:creationId xmlns:a16="http://schemas.microsoft.com/office/drawing/2014/main" id="{8F3A75C9-C29C-220C-C748-99F0C4B51EA0}"/>
              </a:ext>
            </a:extLst>
          </p:cNvPr>
          <p:cNvSpPr txBox="1">
            <a:spLocks noGrp="1"/>
          </p:cNvSpPr>
          <p:nvPr>
            <p:ph type="body" idx="1"/>
          </p:nvPr>
        </p:nvSpPr>
        <p:spPr>
          <a:xfrm>
            <a:off x="838200" y="834887"/>
            <a:ext cx="10515600" cy="5341938"/>
          </a:xfrm>
          <a:prstGeom prst="rect">
            <a:avLst/>
          </a:prstGeom>
        </p:spPr>
        <p:txBody>
          <a:bodyPr spcFirstLastPara="1" wrap="square" lIns="91425" tIns="45700" rIns="91425" bIns="45700" anchor="t" anchorCtr="0">
            <a:noAutofit/>
          </a:bodyPr>
          <a:lstStyle/>
          <a:p>
            <a:pPr marL="50800" indent="0">
              <a:buNone/>
            </a:pPr>
            <a:r>
              <a:rPr lang="en-US" sz="2400" dirty="0"/>
              <a:t>To approach this type of bytecode-related problem, follow these steps:</a:t>
            </a:r>
          </a:p>
          <a:p>
            <a:pPr>
              <a:buFont typeface="+mj-lt"/>
              <a:buAutoNum type="arabicPeriod"/>
            </a:pPr>
            <a:r>
              <a:rPr lang="en-US" sz="2200" b="1" dirty="0"/>
              <a:t>Understand the Bytecode Instructions</a:t>
            </a:r>
            <a:r>
              <a:rPr lang="en-US" sz="2200" dirty="0"/>
              <a:t>: Analyze each bytecode line and understand what operation it performs (e.g., LOAD_CONST, BINARY_MODULO, POP_JUMP_IF_FALSE). Recognize common instructions for assignments, arithmetic operations, and conditionals</a:t>
            </a:r>
          </a:p>
          <a:p>
            <a:pPr>
              <a:buFont typeface="+mj-lt"/>
              <a:buAutoNum type="arabicPeriod"/>
            </a:pPr>
            <a:r>
              <a:rPr lang="en-US" sz="2200" b="1" dirty="0"/>
              <a:t>Identify Control Flow and Conditions</a:t>
            </a:r>
            <a:r>
              <a:rPr lang="en-US" sz="2200" dirty="0"/>
              <a:t>: Look for jump instructions like POP_JUMP_IF_FALSE to determine where the code branches or checks conditions, helping you identify if-else or loop structures</a:t>
            </a:r>
          </a:p>
          <a:p>
            <a:pPr>
              <a:buFont typeface="+mj-lt"/>
              <a:buAutoNum type="arabicPeriod"/>
            </a:pPr>
            <a:r>
              <a:rPr lang="en-US" sz="2200" b="1" dirty="0"/>
              <a:t>Map Bytecode to Python Constructs</a:t>
            </a:r>
            <a:r>
              <a:rPr lang="en-US" sz="2200" dirty="0"/>
              <a:t>: Based on the bytecode, infer the high-level Python operations (e.g., variable assignments, conditional statements) that would produce the same bytecode</a:t>
            </a:r>
          </a:p>
          <a:p>
            <a:pPr>
              <a:buFont typeface="+mj-lt"/>
              <a:buAutoNum type="arabicPeriod"/>
            </a:pPr>
            <a:r>
              <a:rPr lang="en-US" sz="2200" b="1" dirty="0"/>
              <a:t>Determine Variable Values and Expressions</a:t>
            </a:r>
            <a:r>
              <a:rPr lang="en-US" sz="2200" dirty="0"/>
              <a:t>: Identify the constants and operations (like 15 and % 3 in the example) and how they relate to the bytecode operations</a:t>
            </a:r>
          </a:p>
          <a:p>
            <a:pPr>
              <a:buFont typeface="+mj-lt"/>
              <a:buAutoNum type="arabicPeriod"/>
            </a:pPr>
            <a:r>
              <a:rPr lang="en-US" sz="2200" b="1" dirty="0"/>
              <a:t>Write the Python Function</a:t>
            </a:r>
            <a:r>
              <a:rPr lang="en-US" sz="2200" dirty="0"/>
              <a:t>: Draft a function that matches the inferred structure, ensuring it uses the correct constants, operators, and control flow to generate the expected bytecode</a:t>
            </a:r>
          </a:p>
        </p:txBody>
      </p:sp>
    </p:spTree>
    <p:extLst>
      <p:ext uri="{BB962C8B-B14F-4D97-AF65-F5344CB8AC3E}">
        <p14:creationId xmlns:p14="http://schemas.microsoft.com/office/powerpoint/2010/main" val="721641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729C96D9-9F85-D36C-D013-8BE9313BA714}"/>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EA6EBEBF-616D-85F4-EC8F-85B139669BC5}"/>
              </a:ext>
            </a:extLst>
          </p:cNvPr>
          <p:cNvSpPr txBox="1">
            <a:spLocks noGrp="1"/>
          </p:cNvSpPr>
          <p:nvPr>
            <p:ph type="title"/>
          </p:nvPr>
        </p:nvSpPr>
        <p:spPr>
          <a:xfrm>
            <a:off x="838200" y="178904"/>
            <a:ext cx="10515600" cy="502271"/>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Answer:</a:t>
            </a:r>
          </a:p>
        </p:txBody>
      </p:sp>
      <p:sp>
        <p:nvSpPr>
          <p:cNvPr id="107" name="Google Shape;107;p16">
            <a:extLst>
              <a:ext uri="{FF2B5EF4-FFF2-40B4-BE49-F238E27FC236}">
                <a16:creationId xmlns:a16="http://schemas.microsoft.com/office/drawing/2014/main" id="{F6CE8477-2D8E-003F-D610-18CACC932C5E}"/>
              </a:ext>
            </a:extLst>
          </p:cNvPr>
          <p:cNvSpPr txBox="1">
            <a:spLocks noGrp="1"/>
          </p:cNvSpPr>
          <p:nvPr>
            <p:ph type="body" idx="1"/>
          </p:nvPr>
        </p:nvSpPr>
        <p:spPr>
          <a:xfrm>
            <a:off x="838200" y="834887"/>
            <a:ext cx="8007626" cy="600869"/>
          </a:xfrm>
          <a:prstGeom prst="rect">
            <a:avLst/>
          </a:prstGeom>
        </p:spPr>
        <p:txBody>
          <a:bodyPr spcFirstLastPara="1" wrap="square" lIns="91425" tIns="45700" rIns="91425" bIns="45700" anchor="t" anchorCtr="0">
            <a:noAutofit/>
          </a:bodyPr>
          <a:lstStyle/>
          <a:p>
            <a:pPr marL="50800" indent="0">
              <a:buNone/>
            </a:pPr>
            <a:r>
              <a:rPr lang="en-US" sz="2400" dirty="0"/>
              <a:t>The function y() that produces this bytecode is:</a:t>
            </a:r>
          </a:p>
        </p:txBody>
      </p:sp>
      <p:pic>
        <p:nvPicPr>
          <p:cNvPr id="2" name="Picture 1">
            <a:extLst>
              <a:ext uri="{FF2B5EF4-FFF2-40B4-BE49-F238E27FC236}">
                <a16:creationId xmlns:a16="http://schemas.microsoft.com/office/drawing/2014/main" id="{62D009A8-7F8A-1B08-9EE9-BB463F9C9682}"/>
              </a:ext>
            </a:extLst>
          </p:cNvPr>
          <p:cNvPicPr>
            <a:picLocks noChangeAspect="1"/>
          </p:cNvPicPr>
          <p:nvPr/>
        </p:nvPicPr>
        <p:blipFill>
          <a:blip r:embed="rId3"/>
          <a:stretch>
            <a:fillRect/>
          </a:stretch>
        </p:blipFill>
        <p:spPr>
          <a:xfrm>
            <a:off x="817217" y="1445695"/>
            <a:ext cx="2989471" cy="2436419"/>
          </a:xfrm>
          <a:prstGeom prst="rect">
            <a:avLst/>
          </a:prstGeom>
        </p:spPr>
      </p:pic>
      <p:sp>
        <p:nvSpPr>
          <p:cNvPr id="4" name="Google Shape;107;p16">
            <a:extLst>
              <a:ext uri="{FF2B5EF4-FFF2-40B4-BE49-F238E27FC236}">
                <a16:creationId xmlns:a16="http://schemas.microsoft.com/office/drawing/2014/main" id="{9119A92D-5493-1910-0DDF-DE1AC0AF4AAD}"/>
              </a:ext>
            </a:extLst>
          </p:cNvPr>
          <p:cNvSpPr txBox="1">
            <a:spLocks/>
          </p:cNvSpPr>
          <p:nvPr/>
        </p:nvSpPr>
        <p:spPr>
          <a:xfrm>
            <a:off x="4045226" y="1435757"/>
            <a:ext cx="7308574" cy="45873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93700" indent="-342900">
              <a:buFont typeface="+mj-lt"/>
              <a:buAutoNum type="arabicPeriod"/>
            </a:pPr>
            <a:r>
              <a:rPr lang="en-US" sz="2000" b="1" dirty="0"/>
              <a:t>Variable Initialization</a:t>
            </a:r>
            <a:r>
              <a:rPr lang="en-US" sz="2000" dirty="0"/>
              <a:t>: The line a = 15 assigns the value 15 to a. This corresponds to LOAD_CONST and STORE_FAST instructions in the bytecode</a:t>
            </a:r>
          </a:p>
          <a:p>
            <a:pPr marL="393700" indent="-342900">
              <a:buFont typeface="+mj-lt"/>
              <a:buAutoNum type="arabicPeriod"/>
            </a:pPr>
            <a:r>
              <a:rPr lang="en-US" sz="2000" b="1" dirty="0"/>
              <a:t>Modulo Condition</a:t>
            </a:r>
            <a:r>
              <a:rPr lang="en-US" sz="2000" dirty="0"/>
              <a:t>: The if a % 3: line checks if a modulo 3 is non-zero. If it is, the condition is true, and a is returned directly. This matches the LOAD_FAST, BINARY_MODULO, and POP_JUMP_IF_FALSE instructions</a:t>
            </a:r>
          </a:p>
          <a:p>
            <a:pPr marL="393700" indent="-342900">
              <a:buFont typeface="+mj-lt"/>
              <a:buAutoNum type="arabicPeriod"/>
            </a:pPr>
            <a:r>
              <a:rPr lang="en-US" sz="2000" b="1" dirty="0"/>
              <a:t>Return Statements</a:t>
            </a:r>
            <a:r>
              <a:rPr lang="en-US" sz="2000" dirty="0"/>
              <a:t>:</a:t>
            </a:r>
          </a:p>
          <a:p>
            <a:pPr marL="679450" lvl="1" indent="-171450"/>
            <a:r>
              <a:rPr lang="en-US" sz="2000" dirty="0"/>
              <a:t>If the condition is true (meaning a modulo 3 is non-zero), the function returns a directly, which corresponds to the RETURN_VALUE instruction at line 12</a:t>
            </a:r>
          </a:p>
          <a:p>
            <a:pPr marL="679450" lvl="1" indent="-171450"/>
            <a:r>
              <a:rPr lang="en-US" sz="2000" dirty="0"/>
              <a:t>If the condition is false (meaning a modulo 3 is zero), the function returns a + 5. This is represented by LOAD_FAST, LOAD_CONST, BINARY_ADD, and RETURN_VALUE instructions</a:t>
            </a:r>
          </a:p>
          <a:p>
            <a:pPr marL="393700" indent="-342900">
              <a:buFont typeface="+mj-lt"/>
              <a:buAutoNum type="arabicPeriod"/>
            </a:pPr>
            <a:endParaRPr lang="en-US" sz="2000" dirty="0"/>
          </a:p>
        </p:txBody>
      </p:sp>
    </p:spTree>
    <p:extLst>
      <p:ext uri="{BB962C8B-B14F-4D97-AF65-F5344CB8AC3E}">
        <p14:creationId xmlns:p14="http://schemas.microsoft.com/office/powerpoint/2010/main" val="2238125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07F83D2C-37EB-CF5E-C3B5-7419B7ECBC31}"/>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99E78369-16C1-6E57-D0FA-D55E47D985E5}"/>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Example 2: PVM</a:t>
            </a:r>
          </a:p>
        </p:txBody>
      </p:sp>
      <p:sp>
        <p:nvSpPr>
          <p:cNvPr id="107" name="Google Shape;107;p16">
            <a:extLst>
              <a:ext uri="{FF2B5EF4-FFF2-40B4-BE49-F238E27FC236}">
                <a16:creationId xmlns:a16="http://schemas.microsoft.com/office/drawing/2014/main" id="{C315C136-9265-76A4-BDF8-8FE636BFC041}"/>
              </a:ext>
            </a:extLst>
          </p:cNvPr>
          <p:cNvSpPr txBox="1">
            <a:spLocks noGrp="1"/>
          </p:cNvSpPr>
          <p:nvPr>
            <p:ph type="body" idx="1"/>
          </p:nvPr>
        </p:nvSpPr>
        <p:spPr>
          <a:xfrm>
            <a:off x="838200" y="1690825"/>
            <a:ext cx="4240696" cy="4486000"/>
          </a:xfrm>
          <a:prstGeom prst="rect">
            <a:avLst/>
          </a:prstGeom>
        </p:spPr>
        <p:txBody>
          <a:bodyPr spcFirstLastPara="1" wrap="square" lIns="91425" tIns="45700" rIns="91425" bIns="45700" anchor="t" anchorCtr="0">
            <a:noAutofit/>
          </a:bodyPr>
          <a:lstStyle/>
          <a:p>
            <a:pPr marL="50800" indent="0">
              <a:buNone/>
            </a:pPr>
            <a:r>
              <a:rPr lang="en-US" sz="2500" dirty="0"/>
              <a:t>Define a Python function y() that generates the following bytecode in Python version 3.10:</a:t>
            </a:r>
          </a:p>
          <a:p>
            <a:pPr marL="50800" indent="0">
              <a:buNone/>
            </a:pPr>
            <a:endParaRPr lang="en-US" sz="2200" dirty="0"/>
          </a:p>
        </p:txBody>
      </p:sp>
      <p:pic>
        <p:nvPicPr>
          <p:cNvPr id="3" name="Picture 2">
            <a:extLst>
              <a:ext uri="{FF2B5EF4-FFF2-40B4-BE49-F238E27FC236}">
                <a16:creationId xmlns:a16="http://schemas.microsoft.com/office/drawing/2014/main" id="{BCAD4BEB-BB17-E17B-4BF0-167A9EBCC8AC}"/>
              </a:ext>
            </a:extLst>
          </p:cNvPr>
          <p:cNvPicPr>
            <a:picLocks noChangeAspect="1"/>
          </p:cNvPicPr>
          <p:nvPr/>
        </p:nvPicPr>
        <p:blipFill>
          <a:blip r:embed="rId3"/>
          <a:stretch>
            <a:fillRect/>
          </a:stretch>
        </p:blipFill>
        <p:spPr>
          <a:xfrm>
            <a:off x="5482534" y="438702"/>
            <a:ext cx="6616700" cy="6159500"/>
          </a:xfrm>
          <a:prstGeom prst="rect">
            <a:avLst/>
          </a:prstGeom>
        </p:spPr>
      </p:pic>
    </p:spTree>
    <p:extLst>
      <p:ext uri="{BB962C8B-B14F-4D97-AF65-F5344CB8AC3E}">
        <p14:creationId xmlns:p14="http://schemas.microsoft.com/office/powerpoint/2010/main" val="2094548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83826038-D249-7FDA-F70A-1FDDF9B52DED}"/>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36837A54-2D68-2955-4923-84787D0F8D00}"/>
              </a:ext>
            </a:extLst>
          </p:cNvPr>
          <p:cNvSpPr txBox="1">
            <a:spLocks noGrp="1"/>
          </p:cNvSpPr>
          <p:nvPr>
            <p:ph type="title"/>
          </p:nvPr>
        </p:nvSpPr>
        <p:spPr>
          <a:xfrm>
            <a:off x="838200" y="178904"/>
            <a:ext cx="10515600" cy="502271"/>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Answer:</a:t>
            </a:r>
          </a:p>
        </p:txBody>
      </p:sp>
      <p:sp>
        <p:nvSpPr>
          <p:cNvPr id="107" name="Google Shape;107;p16">
            <a:extLst>
              <a:ext uri="{FF2B5EF4-FFF2-40B4-BE49-F238E27FC236}">
                <a16:creationId xmlns:a16="http://schemas.microsoft.com/office/drawing/2014/main" id="{8F76713E-70A7-C656-87FC-F8BE84E8DADD}"/>
              </a:ext>
            </a:extLst>
          </p:cNvPr>
          <p:cNvSpPr txBox="1">
            <a:spLocks noGrp="1"/>
          </p:cNvSpPr>
          <p:nvPr>
            <p:ph type="body" idx="1"/>
          </p:nvPr>
        </p:nvSpPr>
        <p:spPr>
          <a:xfrm>
            <a:off x="838200" y="834887"/>
            <a:ext cx="8007626" cy="600869"/>
          </a:xfrm>
          <a:prstGeom prst="rect">
            <a:avLst/>
          </a:prstGeom>
        </p:spPr>
        <p:txBody>
          <a:bodyPr spcFirstLastPara="1" wrap="square" lIns="91425" tIns="45700" rIns="91425" bIns="45700" anchor="t" anchorCtr="0">
            <a:noAutofit/>
          </a:bodyPr>
          <a:lstStyle/>
          <a:p>
            <a:pPr marL="50800" indent="0">
              <a:buNone/>
            </a:pPr>
            <a:r>
              <a:rPr lang="en-US" sz="2400" dirty="0"/>
              <a:t>The function z() that produces this bytecode is:</a:t>
            </a:r>
          </a:p>
        </p:txBody>
      </p:sp>
      <p:sp>
        <p:nvSpPr>
          <p:cNvPr id="4" name="Google Shape;107;p16">
            <a:extLst>
              <a:ext uri="{FF2B5EF4-FFF2-40B4-BE49-F238E27FC236}">
                <a16:creationId xmlns:a16="http://schemas.microsoft.com/office/drawing/2014/main" id="{4E2C6F60-861C-6884-B8CF-7707F7AD7A44}"/>
              </a:ext>
            </a:extLst>
          </p:cNvPr>
          <p:cNvSpPr txBox="1">
            <a:spLocks/>
          </p:cNvSpPr>
          <p:nvPr/>
        </p:nvSpPr>
        <p:spPr>
          <a:xfrm>
            <a:off x="4045226" y="1435757"/>
            <a:ext cx="7308574" cy="45873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93700" indent="-342900">
              <a:buFont typeface="+mj-lt"/>
              <a:buAutoNum type="arabicPeriod"/>
            </a:pPr>
            <a:r>
              <a:rPr lang="en-US" sz="2000" b="1" dirty="0"/>
              <a:t>Variable Initialization</a:t>
            </a:r>
            <a:r>
              <a:rPr lang="en-US" sz="2000" dirty="0"/>
              <a:t>: b = 8 assigns the value 8 to b, which corresponds to LOAD_CONST and STORE_FAST instructions in the bytecode</a:t>
            </a:r>
          </a:p>
          <a:p>
            <a:pPr marL="393700" indent="-342900">
              <a:buFont typeface="+mj-lt"/>
              <a:buAutoNum type="arabicPeriod"/>
            </a:pPr>
            <a:r>
              <a:rPr lang="en-US" sz="2000" b="1" dirty="0"/>
              <a:t>Division Operation</a:t>
            </a:r>
            <a:r>
              <a:rPr lang="en-US" sz="2000" dirty="0"/>
              <a:t>: c = b / 4 divides b by 4 and stores the result in c, corresponding to the BINARY_TRUE_DIVIDE and STORE_FAST instructions</a:t>
            </a:r>
          </a:p>
          <a:p>
            <a:pPr marL="393700" indent="-342900">
              <a:buFont typeface="+mj-lt"/>
              <a:buAutoNum type="arabicPeriod"/>
            </a:pPr>
            <a:r>
              <a:rPr lang="en-US" sz="2000" b="1" dirty="0"/>
              <a:t>Comparison Condition</a:t>
            </a:r>
            <a:r>
              <a:rPr lang="en-US" sz="2000" dirty="0"/>
              <a:t>: if c &lt; 5.0: checks if c is less than 5.0. This comparison is represented by COMPARE_OP with the &lt; operation.</a:t>
            </a:r>
          </a:p>
          <a:p>
            <a:pPr marL="393700" indent="-342900">
              <a:buFont typeface="+mj-lt"/>
              <a:buAutoNum type="arabicPeriod"/>
            </a:pPr>
            <a:r>
              <a:rPr lang="en-US" sz="2000" b="1" dirty="0"/>
              <a:t>Return Statements</a:t>
            </a:r>
            <a:r>
              <a:rPr lang="en-US" sz="2000" dirty="0"/>
              <a:t>:</a:t>
            </a:r>
          </a:p>
          <a:p>
            <a:pPr lvl="1"/>
            <a:r>
              <a:rPr lang="en-US" sz="2000" dirty="0"/>
              <a:t>If c &lt; 5.0 is true, the function returns "Less than 5", matching the RETURN_VALUE instruction at line 20</a:t>
            </a:r>
          </a:p>
          <a:p>
            <a:pPr lvl="1"/>
            <a:r>
              <a:rPr lang="en-US" sz="2000" dirty="0"/>
              <a:t>If c &gt;= 5.0, the function returns "5 or more", represented by the RETURN_VALUE instruction at line 28</a:t>
            </a:r>
          </a:p>
        </p:txBody>
      </p:sp>
      <p:pic>
        <p:nvPicPr>
          <p:cNvPr id="3" name="Picture 2">
            <a:extLst>
              <a:ext uri="{FF2B5EF4-FFF2-40B4-BE49-F238E27FC236}">
                <a16:creationId xmlns:a16="http://schemas.microsoft.com/office/drawing/2014/main" id="{6C4163FE-E325-1E99-A830-13F2EF3E0106}"/>
              </a:ext>
            </a:extLst>
          </p:cNvPr>
          <p:cNvPicPr>
            <a:picLocks noChangeAspect="1"/>
          </p:cNvPicPr>
          <p:nvPr/>
        </p:nvPicPr>
        <p:blipFill>
          <a:blip r:embed="rId3"/>
          <a:stretch>
            <a:fillRect/>
          </a:stretch>
        </p:blipFill>
        <p:spPr>
          <a:xfrm>
            <a:off x="579782" y="1589468"/>
            <a:ext cx="3378200" cy="2413000"/>
          </a:xfrm>
          <a:prstGeom prst="rect">
            <a:avLst/>
          </a:prstGeom>
        </p:spPr>
      </p:pic>
    </p:spTree>
    <p:extLst>
      <p:ext uri="{BB962C8B-B14F-4D97-AF65-F5344CB8AC3E}">
        <p14:creationId xmlns:p14="http://schemas.microsoft.com/office/powerpoint/2010/main" val="824821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65BF6142-23CC-24F5-FE02-01DB7944D341}"/>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8B3615CD-292E-00A2-8A25-17BF44E857FF}"/>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Example 3: PVM</a:t>
            </a:r>
          </a:p>
        </p:txBody>
      </p:sp>
      <p:sp>
        <p:nvSpPr>
          <p:cNvPr id="107" name="Google Shape;107;p16">
            <a:extLst>
              <a:ext uri="{FF2B5EF4-FFF2-40B4-BE49-F238E27FC236}">
                <a16:creationId xmlns:a16="http://schemas.microsoft.com/office/drawing/2014/main" id="{186896AF-8722-70D5-A672-87073E3772F9}"/>
              </a:ext>
            </a:extLst>
          </p:cNvPr>
          <p:cNvSpPr txBox="1">
            <a:spLocks noGrp="1"/>
          </p:cNvSpPr>
          <p:nvPr>
            <p:ph type="body" idx="1"/>
          </p:nvPr>
        </p:nvSpPr>
        <p:spPr>
          <a:xfrm>
            <a:off x="838200" y="1690825"/>
            <a:ext cx="5731565" cy="4486000"/>
          </a:xfrm>
          <a:prstGeom prst="rect">
            <a:avLst/>
          </a:prstGeom>
        </p:spPr>
        <p:txBody>
          <a:bodyPr spcFirstLastPara="1" wrap="square" lIns="91425" tIns="45700" rIns="91425" bIns="45700" anchor="t" anchorCtr="0">
            <a:noAutofit/>
          </a:bodyPr>
          <a:lstStyle/>
          <a:p>
            <a:pPr marL="50800" indent="0">
              <a:buNone/>
            </a:pPr>
            <a:r>
              <a:rPr lang="en-US" sz="2400" dirty="0"/>
              <a:t>Provide the bytecode generated for the following Python function, </a:t>
            </a:r>
            <a:r>
              <a:rPr lang="en-US" sz="2400" dirty="0" err="1"/>
              <a:t>compute_product</a:t>
            </a:r>
            <a:r>
              <a:rPr lang="en-US" sz="2400" dirty="0"/>
              <a:t>().</a:t>
            </a:r>
          </a:p>
          <a:p>
            <a:pPr marL="50800" indent="0">
              <a:buNone/>
            </a:pPr>
            <a:endParaRPr lang="en-US" sz="2400" dirty="0"/>
          </a:p>
          <a:p>
            <a:pPr marL="50800" indent="0">
              <a:buNone/>
            </a:pPr>
            <a:r>
              <a:rPr lang="en-US" sz="2400" dirty="0"/>
              <a:t>Use </a:t>
            </a:r>
            <a:r>
              <a:rPr lang="en-US" sz="2400" dirty="0" err="1"/>
              <a:t>dis.dis</a:t>
            </a:r>
            <a:r>
              <a:rPr lang="en-US" sz="2400" dirty="0"/>
              <a:t>() format, but without the source code line numbers from the first column. Assume Python version 3.10.</a:t>
            </a:r>
          </a:p>
          <a:p>
            <a:pPr marL="50800" indent="0">
              <a:buNone/>
            </a:pPr>
            <a:endParaRPr lang="en-US" sz="2400" dirty="0"/>
          </a:p>
        </p:txBody>
      </p:sp>
      <p:pic>
        <p:nvPicPr>
          <p:cNvPr id="2" name="Picture 1">
            <a:extLst>
              <a:ext uri="{FF2B5EF4-FFF2-40B4-BE49-F238E27FC236}">
                <a16:creationId xmlns:a16="http://schemas.microsoft.com/office/drawing/2014/main" id="{AED55CA1-CAF7-C870-15DD-164C2EFA7AA2}"/>
              </a:ext>
            </a:extLst>
          </p:cNvPr>
          <p:cNvPicPr>
            <a:picLocks noChangeAspect="1"/>
          </p:cNvPicPr>
          <p:nvPr/>
        </p:nvPicPr>
        <p:blipFill>
          <a:blip r:embed="rId3"/>
          <a:stretch>
            <a:fillRect/>
          </a:stretch>
        </p:blipFill>
        <p:spPr>
          <a:xfrm>
            <a:off x="6848888" y="1737829"/>
            <a:ext cx="3900299" cy="2863988"/>
          </a:xfrm>
          <a:prstGeom prst="rect">
            <a:avLst/>
          </a:prstGeom>
        </p:spPr>
      </p:pic>
    </p:spTree>
    <p:extLst>
      <p:ext uri="{BB962C8B-B14F-4D97-AF65-F5344CB8AC3E}">
        <p14:creationId xmlns:p14="http://schemas.microsoft.com/office/powerpoint/2010/main" val="2699866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10E1BB7-B165-1BC8-DA34-E8649BD43A04}"/>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880FB7E7-286E-E639-1387-67ABEA23D7EA}"/>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How to approach?</a:t>
            </a:r>
          </a:p>
        </p:txBody>
      </p:sp>
      <p:sp>
        <p:nvSpPr>
          <p:cNvPr id="107" name="Google Shape;107;p16">
            <a:extLst>
              <a:ext uri="{FF2B5EF4-FFF2-40B4-BE49-F238E27FC236}">
                <a16:creationId xmlns:a16="http://schemas.microsoft.com/office/drawing/2014/main" id="{7171BAC2-81C1-8865-CD86-FA57A9445180}"/>
              </a:ext>
            </a:extLst>
          </p:cNvPr>
          <p:cNvSpPr txBox="1">
            <a:spLocks noGrp="1"/>
          </p:cNvSpPr>
          <p:nvPr>
            <p:ph type="body" idx="1"/>
          </p:nvPr>
        </p:nvSpPr>
        <p:spPr>
          <a:xfrm>
            <a:off x="838200" y="1690824"/>
            <a:ext cx="10515600" cy="4690097"/>
          </a:xfrm>
          <a:prstGeom prst="rect">
            <a:avLst/>
          </a:prstGeom>
        </p:spPr>
        <p:txBody>
          <a:bodyPr spcFirstLastPara="1" wrap="square" lIns="91425" tIns="45700" rIns="91425" bIns="45700" anchor="t" anchorCtr="0">
            <a:noAutofit/>
          </a:bodyPr>
          <a:lstStyle/>
          <a:p>
            <a:pPr marL="50800" indent="0">
              <a:buNone/>
            </a:pPr>
            <a:r>
              <a:rPr lang="en-US" sz="2000" b="1" dirty="0"/>
              <a:t>1. Break Down Each Line of the Python Function</a:t>
            </a:r>
            <a:r>
              <a:rPr lang="en-US" sz="2000" dirty="0"/>
              <a:t>:</a:t>
            </a:r>
          </a:p>
          <a:p>
            <a:pPr>
              <a:buFont typeface="Arial" panose="020B0604020202020204" pitchFamily="34" charset="0"/>
              <a:buChar char="•"/>
            </a:pPr>
            <a:r>
              <a:rPr lang="en-US" sz="2000" dirty="0"/>
              <a:t>Write out each line of the function separately, including assignments, calculations, and the return statement</a:t>
            </a:r>
          </a:p>
          <a:p>
            <a:pPr>
              <a:buFont typeface="Arial" panose="020B0604020202020204" pitchFamily="34" charset="0"/>
              <a:buChar char="•"/>
            </a:pPr>
            <a:r>
              <a:rPr lang="en-US" sz="2000" dirty="0"/>
              <a:t>Label each line with what it does (e.g., “assigns a constant,” “performs addition,” “returns a variable”)</a:t>
            </a:r>
          </a:p>
          <a:p>
            <a:pPr marL="50800" indent="0">
              <a:buNone/>
            </a:pPr>
            <a:r>
              <a:rPr lang="en-US" sz="2000" b="1" dirty="0"/>
              <a:t>2. List Common Bytecode Instructions and Their Purposes</a:t>
            </a:r>
            <a:r>
              <a:rPr lang="en-US" sz="2000" dirty="0"/>
              <a:t>:</a:t>
            </a:r>
          </a:p>
          <a:p>
            <a:pPr>
              <a:buFont typeface="Arial" panose="020B0604020202020204" pitchFamily="34" charset="0"/>
              <a:buChar char="•"/>
            </a:pPr>
            <a:r>
              <a:rPr lang="en-US" sz="2000" dirty="0"/>
              <a:t>Create a small reference guide on the side for common bytecode instructions:</a:t>
            </a:r>
          </a:p>
          <a:p>
            <a:pPr marL="742950" lvl="1" indent="-285750">
              <a:buFont typeface="Arial" panose="020B0604020202020204" pitchFamily="34" charset="0"/>
              <a:buChar char="•"/>
            </a:pPr>
            <a:r>
              <a:rPr lang="en-US" sz="2000" b="1" dirty="0"/>
              <a:t>LOAD_CONST</a:t>
            </a:r>
            <a:r>
              <a:rPr lang="en-US" sz="2000" dirty="0"/>
              <a:t>: Loads a constant onto the stack</a:t>
            </a:r>
          </a:p>
          <a:p>
            <a:pPr marL="742950" lvl="1" indent="-285750">
              <a:buFont typeface="Arial" panose="020B0604020202020204" pitchFamily="34" charset="0"/>
              <a:buChar char="•"/>
            </a:pPr>
            <a:r>
              <a:rPr lang="en-US" sz="2000" b="1" dirty="0"/>
              <a:t>STORE_FAST</a:t>
            </a:r>
            <a:r>
              <a:rPr lang="en-US" sz="2000" dirty="0"/>
              <a:t>: Stores a variable</a:t>
            </a:r>
          </a:p>
          <a:p>
            <a:pPr marL="742950" lvl="1" indent="-285750">
              <a:buFont typeface="Arial" panose="020B0604020202020204" pitchFamily="34" charset="0"/>
              <a:buChar char="•"/>
            </a:pPr>
            <a:r>
              <a:rPr lang="en-US" sz="2000" b="1" dirty="0"/>
              <a:t>LOAD_FAST</a:t>
            </a:r>
            <a:r>
              <a:rPr lang="en-US" sz="2000" dirty="0"/>
              <a:t>: Loads a variable onto the stack</a:t>
            </a:r>
          </a:p>
          <a:p>
            <a:pPr marL="742950" lvl="1" indent="-285750">
              <a:buFont typeface="Arial" panose="020B0604020202020204" pitchFamily="34" charset="0"/>
              <a:buChar char="•"/>
            </a:pPr>
            <a:r>
              <a:rPr lang="en-US" sz="2000" b="1" dirty="0"/>
              <a:t>Arithmetic Operations</a:t>
            </a:r>
            <a:r>
              <a:rPr lang="en-US" sz="2000" dirty="0"/>
              <a:t>: Use BINARY_ADD for addition, BINARY_SUBTRACT for subtraction, </a:t>
            </a:r>
            <a:r>
              <a:rPr lang="en-US" sz="2000" dirty="0" err="1"/>
              <a:t>etc</a:t>
            </a:r>
            <a:endParaRPr lang="en-US" sz="2000" dirty="0"/>
          </a:p>
          <a:p>
            <a:pPr marL="742950" lvl="1" indent="-285750">
              <a:buFont typeface="Arial" panose="020B0604020202020204" pitchFamily="34" charset="0"/>
              <a:buChar char="•"/>
            </a:pPr>
            <a:r>
              <a:rPr lang="en-US" sz="2000" b="1" dirty="0"/>
              <a:t>RETURN_VALUE</a:t>
            </a:r>
            <a:r>
              <a:rPr lang="en-US" sz="2000" dirty="0"/>
              <a:t>: Returns the value at the top of the stack</a:t>
            </a:r>
          </a:p>
        </p:txBody>
      </p:sp>
    </p:spTree>
    <p:extLst>
      <p:ext uri="{BB962C8B-B14F-4D97-AF65-F5344CB8AC3E}">
        <p14:creationId xmlns:p14="http://schemas.microsoft.com/office/powerpoint/2010/main" val="4288975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EBF29BAB-00DF-31A6-5690-8AEFCCBF7F8A}"/>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6FFA3525-AFAE-3DA5-7941-89AD76E72937}"/>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How to approach (continued)?</a:t>
            </a:r>
          </a:p>
        </p:txBody>
      </p:sp>
      <p:sp>
        <p:nvSpPr>
          <p:cNvPr id="107" name="Google Shape;107;p16">
            <a:extLst>
              <a:ext uri="{FF2B5EF4-FFF2-40B4-BE49-F238E27FC236}">
                <a16:creationId xmlns:a16="http://schemas.microsoft.com/office/drawing/2014/main" id="{120E535A-F22E-D12B-F466-51E08004D416}"/>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50800" indent="0">
              <a:buNone/>
            </a:pPr>
            <a:r>
              <a:rPr lang="en-US" sz="2000" b="1" dirty="0"/>
              <a:t>3. Assign Offsets Sequentially</a:t>
            </a:r>
            <a:r>
              <a:rPr lang="en-US" sz="2000" dirty="0"/>
              <a:t>:</a:t>
            </a:r>
          </a:p>
          <a:p>
            <a:pPr>
              <a:buFont typeface="Arial" panose="020B0604020202020204" pitchFamily="34" charset="0"/>
              <a:buChar char="•"/>
            </a:pPr>
            <a:r>
              <a:rPr lang="en-US" sz="2000" dirty="0"/>
              <a:t>Start with an offset of 0 for the first instruction and increase by 2 for each subsequent instruction</a:t>
            </a:r>
          </a:p>
          <a:p>
            <a:pPr>
              <a:buFont typeface="Arial" panose="020B0604020202020204" pitchFamily="34" charset="0"/>
              <a:buChar char="•"/>
            </a:pPr>
            <a:r>
              <a:rPr lang="en-US" sz="2000" dirty="0"/>
              <a:t>Write down the offset before each instruction to maintain the flow (e.g., 0, 2, 4, etc.)</a:t>
            </a:r>
          </a:p>
          <a:p>
            <a:pPr marL="50800" indent="0">
              <a:buNone/>
            </a:pPr>
            <a:r>
              <a:rPr lang="en-US" sz="2000" b="1" dirty="0"/>
              <a:t>4. Translate Each Line to Bytecode</a:t>
            </a:r>
            <a:r>
              <a:rPr lang="en-US" sz="2000" dirty="0"/>
              <a:t>:</a:t>
            </a:r>
          </a:p>
          <a:p>
            <a:pPr>
              <a:buFont typeface="Arial" panose="020B0604020202020204" pitchFamily="34" charset="0"/>
              <a:buChar char="•"/>
            </a:pPr>
            <a:r>
              <a:rPr lang="en-US" sz="2000" dirty="0"/>
              <a:t>For each line in the function:</a:t>
            </a:r>
          </a:p>
          <a:p>
            <a:pPr marL="742950" lvl="1" indent="-285750">
              <a:buFont typeface="Arial" panose="020B0604020202020204" pitchFamily="34" charset="0"/>
              <a:buChar char="•"/>
            </a:pPr>
            <a:r>
              <a:rPr lang="en-US" sz="2000" dirty="0"/>
              <a:t>Determine if it’s an assignment, operation, or return</a:t>
            </a:r>
          </a:p>
          <a:p>
            <a:pPr marL="742950" lvl="1" indent="-285750">
              <a:buFont typeface="Arial" panose="020B0604020202020204" pitchFamily="34" charset="0"/>
              <a:buChar char="•"/>
            </a:pPr>
            <a:r>
              <a:rPr lang="en-US" sz="2000" dirty="0"/>
              <a:t>Use the reference list to pick the appropriate bytecode instructions</a:t>
            </a:r>
          </a:p>
          <a:p>
            <a:pPr marL="742950" lvl="1" indent="-285750">
              <a:buFont typeface="Arial" panose="020B0604020202020204" pitchFamily="34" charset="0"/>
              <a:buChar char="•"/>
            </a:pPr>
            <a:r>
              <a:rPr lang="en-US" sz="2000" dirty="0"/>
              <a:t>For example, if a line is a = 5, write down LOAD_CONST followed by STORE_FAST, increasing the offset by 2 for each step</a:t>
            </a:r>
          </a:p>
          <a:p>
            <a:pPr>
              <a:buFont typeface="Arial" panose="020B0604020202020204" pitchFamily="34" charset="0"/>
              <a:buChar char="•"/>
            </a:pPr>
            <a:r>
              <a:rPr lang="en-US" sz="2000" dirty="0"/>
              <a:t>Don’t forget to include any constants or variable names in parentheses after each instruction (e.g., LOAD_CONST 1 (5) or STORE_FAST 0 (a))</a:t>
            </a:r>
          </a:p>
        </p:txBody>
      </p:sp>
    </p:spTree>
    <p:extLst>
      <p:ext uri="{BB962C8B-B14F-4D97-AF65-F5344CB8AC3E}">
        <p14:creationId xmlns:p14="http://schemas.microsoft.com/office/powerpoint/2010/main" val="23723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DDFF8177-EB5A-BC5C-5811-BC46C55DACC7}"/>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DCFB673C-9CB5-7927-B37D-7AB390F6C8A0}"/>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7A37D80C-2A33-23B0-4188-FCA48E3E68BE}"/>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highlight>
                  <a:srgbClr val="FFFF00"/>
                </a:highlight>
              </a:rPr>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A51C2528-73A6-4DDA-B646-B35D5EEF6285}"/>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2777730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0BB24BD2-A05C-62D6-F3CB-3425EEF58924}"/>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EA88E70E-CF41-2083-BDC6-1076CEED18CC}"/>
              </a:ext>
            </a:extLst>
          </p:cNvPr>
          <p:cNvSpPr txBox="1">
            <a:spLocks noGrp="1"/>
          </p:cNvSpPr>
          <p:nvPr>
            <p:ph type="title"/>
          </p:nvPr>
        </p:nvSpPr>
        <p:spPr>
          <a:xfrm>
            <a:off x="838200" y="365125"/>
            <a:ext cx="10515600" cy="698362"/>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How to approach (continued)?</a:t>
            </a:r>
          </a:p>
        </p:txBody>
      </p:sp>
      <p:sp>
        <p:nvSpPr>
          <p:cNvPr id="107" name="Google Shape;107;p16">
            <a:extLst>
              <a:ext uri="{FF2B5EF4-FFF2-40B4-BE49-F238E27FC236}">
                <a16:creationId xmlns:a16="http://schemas.microsoft.com/office/drawing/2014/main" id="{C88E99D0-899D-CB7E-4C54-875ACF4A8F47}"/>
              </a:ext>
            </a:extLst>
          </p:cNvPr>
          <p:cNvSpPr txBox="1">
            <a:spLocks noGrp="1"/>
          </p:cNvSpPr>
          <p:nvPr>
            <p:ph type="body" idx="1"/>
          </p:nvPr>
        </p:nvSpPr>
        <p:spPr>
          <a:xfrm>
            <a:off x="838200" y="1063488"/>
            <a:ext cx="10515600" cy="5113338"/>
          </a:xfrm>
          <a:prstGeom prst="rect">
            <a:avLst/>
          </a:prstGeom>
        </p:spPr>
        <p:txBody>
          <a:bodyPr spcFirstLastPara="1" wrap="square" lIns="91425" tIns="45700" rIns="91425" bIns="45700" anchor="t" anchorCtr="0">
            <a:noAutofit/>
          </a:bodyPr>
          <a:lstStyle/>
          <a:p>
            <a:pPr marL="50800" indent="0">
              <a:buNone/>
            </a:pPr>
            <a:r>
              <a:rPr lang="en-US" sz="2000" b="1" dirty="0"/>
              <a:t>5. Organize the Bytecode</a:t>
            </a:r>
            <a:r>
              <a:rPr lang="en-US" sz="2000" dirty="0"/>
              <a:t>:</a:t>
            </a:r>
          </a:p>
          <a:p>
            <a:pPr>
              <a:buFont typeface="Arial" panose="020B0604020202020204" pitchFamily="34" charset="0"/>
              <a:buChar char="•"/>
            </a:pPr>
            <a:r>
              <a:rPr lang="en-US" sz="2000" dirty="0"/>
              <a:t>Write the bytecode in a clear list, each line including the offset, instruction, and arguments if applicable</a:t>
            </a:r>
          </a:p>
          <a:p>
            <a:pPr>
              <a:buFont typeface="Arial" panose="020B0604020202020204" pitchFamily="34" charset="0"/>
              <a:buChar char="•"/>
            </a:pPr>
            <a:r>
              <a:rPr lang="en-US" sz="2000" dirty="0"/>
              <a:t>Leave space between bytecode segments to make it easier to check each section</a:t>
            </a:r>
          </a:p>
          <a:p>
            <a:pPr marL="50800" indent="0">
              <a:buNone/>
            </a:pPr>
            <a:r>
              <a:rPr lang="en-US" sz="2000" b="1" dirty="0"/>
              <a:t>6. Review for Common Patterns</a:t>
            </a:r>
            <a:r>
              <a:rPr lang="en-US" sz="2000" dirty="0"/>
              <a:t>:</a:t>
            </a:r>
          </a:p>
          <a:p>
            <a:pPr>
              <a:buFont typeface="Arial" panose="020B0604020202020204" pitchFamily="34" charset="0"/>
              <a:buChar char="•"/>
            </a:pPr>
            <a:r>
              <a:rPr lang="en-US" sz="2000" dirty="0"/>
              <a:t>Check that you’ve included:</a:t>
            </a:r>
          </a:p>
          <a:p>
            <a:pPr marL="742950" lvl="1" indent="-285750">
              <a:buFont typeface="Arial" panose="020B0604020202020204" pitchFamily="34" charset="0"/>
              <a:buChar char="•"/>
            </a:pPr>
            <a:r>
              <a:rPr lang="en-US" sz="2000" b="1" dirty="0"/>
              <a:t>Assignments</a:t>
            </a:r>
            <a:r>
              <a:rPr lang="en-US" sz="2000" dirty="0"/>
              <a:t> with LOAD_CONST and STORE_FAST</a:t>
            </a:r>
          </a:p>
          <a:p>
            <a:pPr marL="742950" lvl="1" indent="-285750">
              <a:buFont typeface="Arial" panose="020B0604020202020204" pitchFamily="34" charset="0"/>
              <a:buChar char="•"/>
            </a:pPr>
            <a:r>
              <a:rPr lang="en-US" sz="2000" b="1" dirty="0"/>
              <a:t>Arithmetic or Boolean operations</a:t>
            </a:r>
            <a:r>
              <a:rPr lang="en-US" sz="2000" dirty="0"/>
              <a:t> with BINARY_ instructions if needed</a:t>
            </a:r>
          </a:p>
          <a:p>
            <a:pPr marL="742950" lvl="1" indent="-285750">
              <a:buFont typeface="Arial" panose="020B0604020202020204" pitchFamily="34" charset="0"/>
              <a:buChar char="•"/>
            </a:pPr>
            <a:r>
              <a:rPr lang="en-US" sz="2000" b="1" dirty="0"/>
              <a:t>Loading and returning</a:t>
            </a:r>
            <a:r>
              <a:rPr lang="en-US" sz="2000" dirty="0"/>
              <a:t> variables correctly with LOAD_FAST and RETURN_VALUE</a:t>
            </a:r>
          </a:p>
          <a:p>
            <a:pPr>
              <a:buFont typeface="Arial" panose="020B0604020202020204" pitchFamily="34" charset="0"/>
              <a:buChar char="•"/>
            </a:pPr>
            <a:r>
              <a:rPr lang="en-US" sz="2000" dirty="0"/>
              <a:t>Make sure there’s a final RETURN_VALUE instruction if the function has a return statement</a:t>
            </a:r>
          </a:p>
          <a:p>
            <a:pPr marL="50800" indent="0">
              <a:buNone/>
            </a:pPr>
            <a:r>
              <a:rPr lang="en-US" sz="2000" b="1" dirty="0"/>
              <a:t>7. Double-Check Each Offset and Instruction</a:t>
            </a:r>
            <a:r>
              <a:rPr lang="en-US" sz="2000" dirty="0"/>
              <a:t>:</a:t>
            </a:r>
          </a:p>
          <a:p>
            <a:pPr>
              <a:buFont typeface="Arial" panose="020B0604020202020204" pitchFamily="34" charset="0"/>
              <a:buChar char="•"/>
            </a:pPr>
            <a:r>
              <a:rPr lang="en-US" sz="2000" dirty="0"/>
              <a:t>Go through each line to ensure offsets increase correctly, each instruction is appropriate, and all variables/constants are accurately represented in parentheses</a:t>
            </a:r>
          </a:p>
        </p:txBody>
      </p:sp>
    </p:spTree>
    <p:extLst>
      <p:ext uri="{BB962C8B-B14F-4D97-AF65-F5344CB8AC3E}">
        <p14:creationId xmlns:p14="http://schemas.microsoft.com/office/powerpoint/2010/main" val="361707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889B8C27-38ED-1E39-F6DE-511D4572E9A8}"/>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046164AA-1AAF-3A73-95D7-8FD986720523}"/>
              </a:ext>
            </a:extLst>
          </p:cNvPr>
          <p:cNvSpPr txBox="1">
            <a:spLocks noGrp="1"/>
          </p:cNvSpPr>
          <p:nvPr>
            <p:ph type="title"/>
          </p:nvPr>
        </p:nvSpPr>
        <p:spPr>
          <a:xfrm>
            <a:off x="838200" y="365125"/>
            <a:ext cx="10515600" cy="698362"/>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Answer</a:t>
            </a:r>
          </a:p>
        </p:txBody>
      </p:sp>
      <p:sp>
        <p:nvSpPr>
          <p:cNvPr id="107" name="Google Shape;107;p16">
            <a:extLst>
              <a:ext uri="{FF2B5EF4-FFF2-40B4-BE49-F238E27FC236}">
                <a16:creationId xmlns:a16="http://schemas.microsoft.com/office/drawing/2014/main" id="{6CD57173-2894-232F-9541-FF42607A9DCC}"/>
              </a:ext>
            </a:extLst>
          </p:cNvPr>
          <p:cNvSpPr txBox="1">
            <a:spLocks noGrp="1"/>
          </p:cNvSpPr>
          <p:nvPr>
            <p:ph type="body" idx="1"/>
          </p:nvPr>
        </p:nvSpPr>
        <p:spPr>
          <a:xfrm>
            <a:off x="838200" y="1063487"/>
            <a:ext cx="5370518" cy="5555973"/>
          </a:xfrm>
          <a:prstGeom prst="rect">
            <a:avLst/>
          </a:prstGeom>
        </p:spPr>
        <p:txBody>
          <a:bodyPr spcFirstLastPara="1" wrap="square" lIns="91425" tIns="45700" rIns="91425" bIns="45700" anchor="t" anchorCtr="0">
            <a:noAutofit/>
          </a:bodyPr>
          <a:lstStyle/>
          <a:p>
            <a:pPr marL="50800" indent="0">
              <a:buNone/>
            </a:pPr>
            <a:r>
              <a:rPr lang="en-US" sz="1800" dirty="0"/>
              <a:t>Here’s how each line of bytecode corresponds to the original function:</a:t>
            </a:r>
          </a:p>
          <a:p>
            <a:pPr>
              <a:buFont typeface="+mj-lt"/>
              <a:buAutoNum type="arabicPeriod"/>
            </a:pPr>
            <a:r>
              <a:rPr lang="en-US" sz="1800" b="1" dirty="0"/>
              <a:t>Variable Initialization</a:t>
            </a:r>
            <a:r>
              <a:rPr lang="en-US" sz="1800" dirty="0"/>
              <a:t>:</a:t>
            </a:r>
          </a:p>
          <a:p>
            <a:pPr marL="742950" lvl="1" indent="-285750"/>
            <a:r>
              <a:rPr lang="en-US" sz="1800" dirty="0"/>
              <a:t>a = 5: LOAD_CONST 1 (5) loads the constant 5 onto the stack, and STORE_FAST 0 (a) stores it in the variable a.</a:t>
            </a:r>
          </a:p>
          <a:p>
            <a:pPr marL="742950" lvl="1" indent="-285750"/>
            <a:r>
              <a:rPr lang="en-US" sz="1800" dirty="0"/>
              <a:t>b = 10: LOAD_CONST 2 (10) loads the constant 10 onto the stack, and STORE_FAST 1 (b) stores it in the variable b.</a:t>
            </a:r>
          </a:p>
          <a:p>
            <a:pPr>
              <a:buFont typeface="+mj-lt"/>
              <a:buAutoNum type="arabicPeriod"/>
            </a:pPr>
            <a:r>
              <a:rPr lang="en-US" sz="1800" b="1" dirty="0"/>
              <a:t>Addition Operation</a:t>
            </a:r>
            <a:r>
              <a:rPr lang="en-US" sz="1800" dirty="0"/>
              <a:t>:</a:t>
            </a:r>
          </a:p>
          <a:p>
            <a:pPr marL="742950" lvl="1" indent="-285750"/>
            <a:r>
              <a:rPr lang="en-US" sz="1800" dirty="0"/>
              <a:t>result = a + b: LOAD_FAST 0 (a) loads a onto the stack, LOAD_FAST 1 (b) loads b onto the stack, and BINARY_ADD adds them together. The result is then stored in result with STORE_FAST 2 (result).</a:t>
            </a:r>
          </a:p>
          <a:p>
            <a:pPr>
              <a:buFont typeface="+mj-lt"/>
              <a:buAutoNum type="arabicPeriod"/>
            </a:pPr>
            <a:r>
              <a:rPr lang="en-US" sz="1800" b="1" dirty="0"/>
              <a:t>Return Statement</a:t>
            </a:r>
            <a:r>
              <a:rPr lang="en-US" sz="1800" dirty="0"/>
              <a:t>:</a:t>
            </a:r>
          </a:p>
          <a:p>
            <a:pPr marL="742950" lvl="1" indent="-285750"/>
            <a:r>
              <a:rPr lang="en-US" sz="1800" dirty="0"/>
              <a:t>return result: LOAD_FAST 2 (result) loads result onto the stack, and RETURN_VALUE returns it as the output of the function.</a:t>
            </a:r>
          </a:p>
        </p:txBody>
      </p:sp>
      <p:pic>
        <p:nvPicPr>
          <p:cNvPr id="2" name="Picture 1">
            <a:extLst>
              <a:ext uri="{FF2B5EF4-FFF2-40B4-BE49-F238E27FC236}">
                <a16:creationId xmlns:a16="http://schemas.microsoft.com/office/drawing/2014/main" id="{DD433706-81D4-9ED8-2818-E0C16388B89F}"/>
              </a:ext>
            </a:extLst>
          </p:cNvPr>
          <p:cNvPicPr>
            <a:picLocks noChangeAspect="1"/>
          </p:cNvPicPr>
          <p:nvPr/>
        </p:nvPicPr>
        <p:blipFill>
          <a:blip r:embed="rId3"/>
          <a:stretch>
            <a:fillRect/>
          </a:stretch>
        </p:blipFill>
        <p:spPr>
          <a:xfrm>
            <a:off x="6706905" y="1063487"/>
            <a:ext cx="5370518" cy="5113338"/>
          </a:xfrm>
          <a:prstGeom prst="rect">
            <a:avLst/>
          </a:prstGeom>
        </p:spPr>
      </p:pic>
    </p:spTree>
    <p:extLst>
      <p:ext uri="{BB962C8B-B14F-4D97-AF65-F5344CB8AC3E}">
        <p14:creationId xmlns:p14="http://schemas.microsoft.com/office/powerpoint/2010/main" val="431943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43BBF34-E4D3-E583-A2EC-0668B51417BD}"/>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414A1988-395A-460B-A302-3B78B030AE02}"/>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14044600-4949-83E5-9DE8-92EACB4D8ACD}"/>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highlight>
                  <a:srgbClr val="FFFF00"/>
                </a:highlight>
              </a:rPr>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1AB1655E-6B2B-DB99-73A8-31E2E2D8B8DB}"/>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2614877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99F841C8-2B9E-61ED-429A-E0F513765ABC}"/>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8A7CBB89-0AB2-7D67-9D2D-8C8270E701B8}"/>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OOP and Basic Data Structures</a:t>
            </a:r>
          </a:p>
        </p:txBody>
      </p:sp>
      <p:sp>
        <p:nvSpPr>
          <p:cNvPr id="107" name="Google Shape;107;p16">
            <a:extLst>
              <a:ext uri="{FF2B5EF4-FFF2-40B4-BE49-F238E27FC236}">
                <a16:creationId xmlns:a16="http://schemas.microsoft.com/office/drawing/2014/main" id="{15535542-E2A3-45CE-1D60-247143741713}"/>
              </a:ext>
            </a:extLst>
          </p:cNvPr>
          <p:cNvSpPr txBox="1">
            <a:spLocks noGrp="1"/>
          </p:cNvSpPr>
          <p:nvPr>
            <p:ph type="body" idx="1"/>
          </p:nvPr>
        </p:nvSpPr>
        <p:spPr>
          <a:xfrm>
            <a:off x="838200" y="1441174"/>
            <a:ext cx="10515600" cy="5148469"/>
          </a:xfrm>
          <a:prstGeom prst="rect">
            <a:avLst/>
          </a:prstGeom>
        </p:spPr>
        <p:txBody>
          <a:bodyPr spcFirstLastPara="1" wrap="square" lIns="91425" tIns="45700" rIns="91425" bIns="45700" anchor="t" anchorCtr="0">
            <a:noAutofit/>
          </a:bodyPr>
          <a:lstStyle/>
          <a:p>
            <a:pPr marL="50800" indent="0">
              <a:buNone/>
            </a:pPr>
            <a:r>
              <a:rPr lang="en-US" sz="2400" b="1" dirty="0"/>
              <a:t>1. What is it?</a:t>
            </a:r>
          </a:p>
          <a:p>
            <a:pPr>
              <a:buFont typeface="Arial" panose="020B0604020202020204" pitchFamily="34" charset="0"/>
              <a:buChar char="•"/>
            </a:pPr>
            <a:r>
              <a:rPr lang="en-US" sz="2200" b="1" dirty="0"/>
              <a:t>OOP (Object-Oriented Programming) Methods</a:t>
            </a:r>
            <a:r>
              <a:rPr lang="en-US" sz="2200" dirty="0"/>
              <a:t>: OOP is a programming paradigm that allows you to model real-world entities as objects. In Python, OOP concepts such as classes, methods, inheritance, and encapsulation enable the creation of modular and reusable code. These OOP methods provide structure, organization, and a way to represent data and behavior together</a:t>
            </a:r>
          </a:p>
          <a:p>
            <a:pPr>
              <a:buFont typeface="Arial" panose="020B0604020202020204" pitchFamily="34" charset="0"/>
              <a:buChar char="•"/>
            </a:pPr>
            <a:r>
              <a:rPr lang="en-US" sz="2200" b="1" dirty="0"/>
              <a:t>Basic Data Structures</a:t>
            </a:r>
            <a:r>
              <a:rPr lang="en-US" sz="2200" dirty="0"/>
              <a:t>:</a:t>
            </a:r>
          </a:p>
          <a:p>
            <a:pPr marL="742950" lvl="1" indent="-285750">
              <a:buFont typeface="Arial" panose="020B0604020202020204" pitchFamily="34" charset="0"/>
              <a:buChar char="•"/>
            </a:pPr>
            <a:r>
              <a:rPr lang="en-US" sz="2200" b="1" dirty="0"/>
              <a:t>Stacks</a:t>
            </a:r>
            <a:r>
              <a:rPr lang="en-US" sz="2200" dirty="0"/>
              <a:t>: A stack is a Last-In, First-Out (LIFO) structure, where elements are added and removed from the same end. Operations include push (add) and pop (remove)</a:t>
            </a:r>
          </a:p>
          <a:p>
            <a:pPr marL="742950" lvl="1" indent="-285750">
              <a:buFont typeface="Arial" panose="020B0604020202020204" pitchFamily="34" charset="0"/>
              <a:buChar char="•"/>
            </a:pPr>
            <a:r>
              <a:rPr lang="en-US" sz="2200" b="1" dirty="0"/>
              <a:t>Queues</a:t>
            </a:r>
            <a:r>
              <a:rPr lang="en-US" sz="2200" dirty="0"/>
              <a:t>: A queue is a First-In, First-Out (FIFO) structure, where elements are added at one end and removed from the other. Operations include enqueue (add) and dequeue (remove)</a:t>
            </a:r>
          </a:p>
          <a:p>
            <a:pPr marL="742950" lvl="1" indent="-285750">
              <a:buFont typeface="Arial" panose="020B0604020202020204" pitchFamily="34" charset="0"/>
              <a:buChar char="•"/>
            </a:pPr>
            <a:r>
              <a:rPr lang="en-US" sz="2200" b="1" dirty="0"/>
              <a:t>Hash Tables</a:t>
            </a:r>
            <a:r>
              <a:rPr lang="en-US" sz="2200" dirty="0"/>
              <a:t>: A hash table is a data structure that stores key-value pairs, enabling fast data retrieval by mapping keys to values through a hashing function</a:t>
            </a:r>
          </a:p>
        </p:txBody>
      </p:sp>
    </p:spTree>
    <p:extLst>
      <p:ext uri="{BB962C8B-B14F-4D97-AF65-F5344CB8AC3E}">
        <p14:creationId xmlns:p14="http://schemas.microsoft.com/office/powerpoint/2010/main" val="1195071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F6B2748E-BDEB-AA10-DB56-3C2199811DE6}"/>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24080E5B-D5F7-C827-67B2-D919845B9697}"/>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OOP and Basic Data Structures</a:t>
            </a:r>
          </a:p>
        </p:txBody>
      </p:sp>
      <p:sp>
        <p:nvSpPr>
          <p:cNvPr id="107" name="Google Shape;107;p16">
            <a:extLst>
              <a:ext uri="{FF2B5EF4-FFF2-40B4-BE49-F238E27FC236}">
                <a16:creationId xmlns:a16="http://schemas.microsoft.com/office/drawing/2014/main" id="{FC9FE432-5C53-2C5A-8B5C-B7A2F7EEE837}"/>
              </a:ext>
            </a:extLst>
          </p:cNvPr>
          <p:cNvSpPr txBox="1">
            <a:spLocks noGrp="1"/>
          </p:cNvSpPr>
          <p:nvPr>
            <p:ph type="body" idx="1"/>
          </p:nvPr>
        </p:nvSpPr>
        <p:spPr>
          <a:xfrm>
            <a:off x="838200" y="1441174"/>
            <a:ext cx="10515600" cy="4735651"/>
          </a:xfrm>
          <a:prstGeom prst="rect">
            <a:avLst/>
          </a:prstGeom>
        </p:spPr>
        <p:txBody>
          <a:bodyPr spcFirstLastPara="1" wrap="square" lIns="91425" tIns="45700" rIns="91425" bIns="45700" anchor="t" anchorCtr="0">
            <a:noAutofit/>
          </a:bodyPr>
          <a:lstStyle/>
          <a:p>
            <a:pPr marL="50800" indent="0">
              <a:buNone/>
            </a:pPr>
            <a:r>
              <a:rPr lang="en-US" sz="2400" b="1" dirty="0"/>
              <a:t>2. Why does it matter?</a:t>
            </a:r>
          </a:p>
          <a:p>
            <a:pPr>
              <a:buFont typeface="Arial" panose="020B0604020202020204" pitchFamily="34" charset="0"/>
              <a:buChar char="•"/>
            </a:pPr>
            <a:r>
              <a:rPr lang="en-US" sz="2200" b="1" dirty="0"/>
              <a:t>Organization and Modularity</a:t>
            </a:r>
            <a:r>
              <a:rPr lang="en-US" sz="2200" dirty="0"/>
              <a:t>: OOP allows for a more structured codebase where data and functions are organized within classes. This modularity makes code easier to maintain, debug, and extend</a:t>
            </a:r>
          </a:p>
          <a:p>
            <a:pPr marL="50800" indent="0">
              <a:buNone/>
            </a:pPr>
            <a:endParaRPr lang="en-US" sz="2200" dirty="0"/>
          </a:p>
          <a:p>
            <a:pPr>
              <a:buFont typeface="Arial" panose="020B0604020202020204" pitchFamily="34" charset="0"/>
              <a:buChar char="•"/>
            </a:pPr>
            <a:r>
              <a:rPr lang="en-US" sz="2200" b="1" dirty="0"/>
              <a:t>Efficient Data Handling</a:t>
            </a:r>
            <a:r>
              <a:rPr lang="en-US" sz="2200" dirty="0"/>
              <a:t>: Stacks and queues offer efficient ways to manage ordered data, which is essential in applications like backtracking algorithms (for stacks) or scheduling tasks (for queues)</a:t>
            </a:r>
          </a:p>
          <a:p>
            <a:pPr marL="50800" indent="0">
              <a:buNone/>
            </a:pPr>
            <a:endParaRPr lang="en-US" sz="2200" dirty="0"/>
          </a:p>
          <a:p>
            <a:pPr>
              <a:buFont typeface="Arial" panose="020B0604020202020204" pitchFamily="34" charset="0"/>
              <a:buChar char="•"/>
            </a:pPr>
            <a:r>
              <a:rPr lang="en-US" sz="2200" b="1" dirty="0"/>
              <a:t>Fast Data Retrieval</a:t>
            </a:r>
            <a:r>
              <a:rPr lang="en-US" sz="2200" dirty="0"/>
              <a:t>: Hash tables allow for nearly constant-time complexity (O(1)) for lookups, making them highly efficient for cases where quick access to data is crucial, such as dictionaries, caching, and managing unique identifiers</a:t>
            </a:r>
          </a:p>
        </p:txBody>
      </p:sp>
    </p:spTree>
    <p:extLst>
      <p:ext uri="{BB962C8B-B14F-4D97-AF65-F5344CB8AC3E}">
        <p14:creationId xmlns:p14="http://schemas.microsoft.com/office/powerpoint/2010/main" val="1814400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4E0CE8D-6ED4-BD1B-3C56-A7F7BB1411DF}"/>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52F9B51C-7CCB-6455-241C-22F5978DA6B5}"/>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OOP and Basic Data Structures</a:t>
            </a:r>
          </a:p>
        </p:txBody>
      </p:sp>
      <p:sp>
        <p:nvSpPr>
          <p:cNvPr id="107" name="Google Shape;107;p16">
            <a:extLst>
              <a:ext uri="{FF2B5EF4-FFF2-40B4-BE49-F238E27FC236}">
                <a16:creationId xmlns:a16="http://schemas.microsoft.com/office/drawing/2014/main" id="{B38FE777-BF5D-B360-72A9-56E5F1A6507A}"/>
              </a:ext>
            </a:extLst>
          </p:cNvPr>
          <p:cNvSpPr txBox="1">
            <a:spLocks noGrp="1"/>
          </p:cNvSpPr>
          <p:nvPr>
            <p:ph type="body" idx="1"/>
          </p:nvPr>
        </p:nvSpPr>
        <p:spPr>
          <a:xfrm>
            <a:off x="838200" y="1441174"/>
            <a:ext cx="10515600" cy="4735651"/>
          </a:xfrm>
          <a:prstGeom prst="rect">
            <a:avLst/>
          </a:prstGeom>
        </p:spPr>
        <p:txBody>
          <a:bodyPr spcFirstLastPara="1" wrap="square" lIns="91425" tIns="45700" rIns="91425" bIns="45700" anchor="t" anchorCtr="0">
            <a:noAutofit/>
          </a:bodyPr>
          <a:lstStyle/>
          <a:p>
            <a:pPr marL="50800" indent="0">
              <a:buNone/>
            </a:pPr>
            <a:r>
              <a:rPr lang="en-US" sz="2400" b="1" dirty="0"/>
              <a:t>3. Where can you expect to see this?</a:t>
            </a:r>
          </a:p>
          <a:p>
            <a:pPr>
              <a:buFont typeface="Arial" panose="020B0604020202020204" pitchFamily="34" charset="0"/>
              <a:buChar char="•"/>
            </a:pPr>
            <a:r>
              <a:rPr lang="en-US" sz="2200" b="1" dirty="0"/>
              <a:t>Application Development</a:t>
            </a:r>
            <a:r>
              <a:rPr lang="en-US" sz="2200" dirty="0"/>
              <a:t>: You’ll see OOP used in software applications to create models for users, products, transactions, etc. Data structures like stacks and queues are also used to manage tasks, events, or command histories</a:t>
            </a:r>
          </a:p>
          <a:p>
            <a:pPr marL="50800" indent="0">
              <a:buNone/>
            </a:pPr>
            <a:endParaRPr lang="en-US" sz="2200" dirty="0"/>
          </a:p>
          <a:p>
            <a:pPr>
              <a:buFont typeface="Arial" panose="020B0604020202020204" pitchFamily="34" charset="0"/>
              <a:buChar char="•"/>
            </a:pPr>
            <a:r>
              <a:rPr lang="en-US" sz="2200" b="1" dirty="0"/>
              <a:t>Web Development and APIs</a:t>
            </a:r>
            <a:r>
              <a:rPr lang="en-US" sz="2200" dirty="0"/>
              <a:t>: OOP principles help design classes that encapsulate API functionalities. Hash tables (or dictionaries in Python) are common in storing configuration settings, managing user sessions, or caching responses</a:t>
            </a:r>
          </a:p>
          <a:p>
            <a:pPr>
              <a:buFont typeface="Arial" panose="020B0604020202020204" pitchFamily="34" charset="0"/>
              <a:buChar char="•"/>
            </a:pPr>
            <a:endParaRPr lang="en-US" sz="2200" dirty="0"/>
          </a:p>
          <a:p>
            <a:pPr>
              <a:buFont typeface="Arial" panose="020B0604020202020204" pitchFamily="34" charset="0"/>
              <a:buChar char="•"/>
            </a:pPr>
            <a:r>
              <a:rPr lang="en-US" sz="2200" b="1" dirty="0"/>
              <a:t>Algorithm Design and Data Processing</a:t>
            </a:r>
            <a:r>
              <a:rPr lang="en-US" sz="2200" dirty="0"/>
              <a:t>: Stacks, queues, and hash tables are fundamental in algorithm design. For example, stacks are used in depth-first search (DFS) algorithms, while hash tables help manage unique data items</a:t>
            </a:r>
          </a:p>
        </p:txBody>
      </p:sp>
    </p:spTree>
    <p:extLst>
      <p:ext uri="{BB962C8B-B14F-4D97-AF65-F5344CB8AC3E}">
        <p14:creationId xmlns:p14="http://schemas.microsoft.com/office/powerpoint/2010/main" val="1282723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6305481-CEC9-13F9-FBF9-8285FCF6EF54}"/>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2ED09E23-6F99-5BB4-F897-43BC50158FEF}"/>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OOP and Basic Data Structures</a:t>
            </a:r>
          </a:p>
        </p:txBody>
      </p:sp>
      <p:sp>
        <p:nvSpPr>
          <p:cNvPr id="107" name="Google Shape;107;p16">
            <a:extLst>
              <a:ext uri="{FF2B5EF4-FFF2-40B4-BE49-F238E27FC236}">
                <a16:creationId xmlns:a16="http://schemas.microsoft.com/office/drawing/2014/main" id="{8FEBCF4C-46DD-6983-798D-7FEED70DB906}"/>
              </a:ext>
            </a:extLst>
          </p:cNvPr>
          <p:cNvSpPr txBox="1">
            <a:spLocks noGrp="1"/>
          </p:cNvSpPr>
          <p:nvPr>
            <p:ph type="body" idx="1"/>
          </p:nvPr>
        </p:nvSpPr>
        <p:spPr>
          <a:xfrm>
            <a:off x="838200" y="1441174"/>
            <a:ext cx="10515600" cy="4735651"/>
          </a:xfrm>
          <a:prstGeom prst="rect">
            <a:avLst/>
          </a:prstGeom>
        </p:spPr>
        <p:txBody>
          <a:bodyPr spcFirstLastPara="1" wrap="square" lIns="91425" tIns="45700" rIns="91425" bIns="45700" anchor="t" anchorCtr="0">
            <a:noAutofit/>
          </a:bodyPr>
          <a:lstStyle/>
          <a:p>
            <a:pPr marL="50800" indent="0">
              <a:buNone/>
            </a:pPr>
            <a:r>
              <a:rPr lang="en-US" sz="2400" b="1" dirty="0"/>
              <a:t>What is it?</a:t>
            </a:r>
          </a:p>
          <a:p>
            <a:pPr>
              <a:buFont typeface="Arial" panose="020B0604020202020204" pitchFamily="34" charset="0"/>
              <a:buChar char="•"/>
            </a:pPr>
            <a:r>
              <a:rPr lang="en-US" sz="2200" b="1" dirty="0"/>
              <a:t>OOP (Object-Oriented Programming) Methods</a:t>
            </a:r>
            <a:r>
              <a:rPr lang="en-US" sz="2200" dirty="0"/>
              <a:t>: OOP is a programming paradigm that allows you to model real-world entities as objects. In Python, OOP concepts such as classes, methods, inheritance, and encapsulation enable the creation of modular and reusable code. These OOP methods provide structure, organization, and a way to represent data and behavior together.</a:t>
            </a:r>
          </a:p>
          <a:p>
            <a:pPr>
              <a:buFont typeface="Arial" panose="020B0604020202020204" pitchFamily="34" charset="0"/>
              <a:buChar char="•"/>
            </a:pPr>
            <a:r>
              <a:rPr lang="en-US" sz="2200" b="1" dirty="0"/>
              <a:t>Basic Data Structures</a:t>
            </a:r>
            <a:r>
              <a:rPr lang="en-US" sz="2200" dirty="0"/>
              <a:t>:</a:t>
            </a:r>
          </a:p>
          <a:p>
            <a:pPr marL="742950" lvl="1" indent="-285750">
              <a:buFont typeface="Arial" panose="020B0604020202020204" pitchFamily="34" charset="0"/>
              <a:buChar char="•"/>
            </a:pPr>
            <a:r>
              <a:rPr lang="en-US" sz="2200" b="1" dirty="0"/>
              <a:t>Stacks</a:t>
            </a:r>
            <a:r>
              <a:rPr lang="en-US" sz="2200" dirty="0"/>
              <a:t>: A stack is a Last-In, First-Out (LIFO) structure, where elements are added and removed from the same end. Operations include push (add) and pop (remove).</a:t>
            </a:r>
          </a:p>
          <a:p>
            <a:pPr marL="742950" lvl="1" indent="-285750">
              <a:buFont typeface="Arial" panose="020B0604020202020204" pitchFamily="34" charset="0"/>
              <a:buChar char="•"/>
            </a:pPr>
            <a:r>
              <a:rPr lang="en-US" sz="2200" b="1" dirty="0"/>
              <a:t>Queues</a:t>
            </a:r>
            <a:r>
              <a:rPr lang="en-US" sz="2200" dirty="0"/>
              <a:t>: A queue is a First-In, First-Out (FIFO) structure, where elements are added at one end and removed from the other. Operations include enqueue (add) and dequeue (remove).</a:t>
            </a:r>
          </a:p>
          <a:p>
            <a:pPr marL="742950" lvl="1" indent="-285750">
              <a:buFont typeface="Arial" panose="020B0604020202020204" pitchFamily="34" charset="0"/>
              <a:buChar char="•"/>
            </a:pPr>
            <a:r>
              <a:rPr lang="en-US" sz="2200" b="1" dirty="0"/>
              <a:t>Hash Tables</a:t>
            </a:r>
            <a:r>
              <a:rPr lang="en-US" sz="2200" dirty="0"/>
              <a:t>: A hash table is a data structure that stores key-value pairs, enabling fast data retrieval by mapping keys to values through a hashing function.</a:t>
            </a:r>
          </a:p>
        </p:txBody>
      </p:sp>
    </p:spTree>
    <p:extLst>
      <p:ext uri="{BB962C8B-B14F-4D97-AF65-F5344CB8AC3E}">
        <p14:creationId xmlns:p14="http://schemas.microsoft.com/office/powerpoint/2010/main" val="625251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68449D42-92D5-5986-D726-112613793193}"/>
            </a:ext>
          </a:extLst>
        </p:cNvPr>
        <p:cNvGrpSpPr/>
        <p:nvPr/>
      </p:nvGrpSpPr>
      <p:grpSpPr>
        <a:xfrm>
          <a:off x="0" y="0"/>
          <a:ext cx="0" cy="0"/>
          <a:chOff x="0" y="0"/>
          <a:chExt cx="0" cy="0"/>
        </a:xfrm>
      </p:grpSpPr>
      <p:sp>
        <p:nvSpPr>
          <p:cNvPr id="107" name="Google Shape;107;p16">
            <a:extLst>
              <a:ext uri="{FF2B5EF4-FFF2-40B4-BE49-F238E27FC236}">
                <a16:creationId xmlns:a16="http://schemas.microsoft.com/office/drawing/2014/main" id="{049C482D-A923-839A-7209-4E695DEC383D}"/>
              </a:ext>
            </a:extLst>
          </p:cNvPr>
          <p:cNvSpPr txBox="1">
            <a:spLocks noGrp="1"/>
          </p:cNvSpPr>
          <p:nvPr>
            <p:ph type="body" idx="1"/>
          </p:nvPr>
        </p:nvSpPr>
        <p:spPr>
          <a:xfrm>
            <a:off x="308113" y="327991"/>
            <a:ext cx="4790662" cy="5891034"/>
          </a:xfrm>
          <a:prstGeom prst="rect">
            <a:avLst/>
          </a:prstGeom>
        </p:spPr>
        <p:txBody>
          <a:bodyPr spcFirstLastPara="1" wrap="square" lIns="91425" tIns="45700" rIns="91425" bIns="45700" anchor="t" anchorCtr="0">
            <a:noAutofit/>
          </a:bodyPr>
          <a:lstStyle/>
          <a:p>
            <a:pPr marL="50800" indent="0">
              <a:buNone/>
            </a:pPr>
            <a:r>
              <a:rPr lang="en-US" sz="2000" b="1" dirty="0"/>
              <a:t>A stack </a:t>
            </a:r>
            <a:r>
              <a:rPr lang="en-US" sz="2000" dirty="0"/>
              <a:t>follows the Last-In, First-Out (LIFO) principle. It can be implemented using a list with append (for pushing items) and pop (for removing items)</a:t>
            </a:r>
          </a:p>
          <a:p>
            <a:pPr marL="50800" indent="0">
              <a:buNone/>
            </a:pPr>
            <a:r>
              <a:rPr lang="en-US" sz="2000" b="1" dirty="0"/>
              <a:t>Use Cases</a:t>
            </a:r>
            <a:r>
              <a:rPr lang="en-US" sz="2000" dirty="0"/>
              <a:t>:</a:t>
            </a:r>
          </a:p>
          <a:p>
            <a:pPr>
              <a:buFont typeface="Arial" panose="020B0604020202020204" pitchFamily="34" charset="0"/>
              <a:buChar char="•"/>
            </a:pPr>
            <a:r>
              <a:rPr lang="en-US" sz="2000" b="1" dirty="0"/>
              <a:t>Backtracking</a:t>
            </a:r>
            <a:r>
              <a:rPr lang="en-US" sz="2000" dirty="0"/>
              <a:t>: Stacks are useful in algorithms that involve exploring all possibilities and then backtracking, such as depth-first search (DFS) in graphs or mazes</a:t>
            </a:r>
          </a:p>
          <a:p>
            <a:pPr>
              <a:buFont typeface="Arial" panose="020B0604020202020204" pitchFamily="34" charset="0"/>
              <a:buChar char="•"/>
            </a:pPr>
            <a:r>
              <a:rPr lang="en-US" sz="2000" b="1" dirty="0"/>
              <a:t>Undo/Redo Functionality</a:t>
            </a:r>
            <a:r>
              <a:rPr lang="en-US" sz="2000" dirty="0"/>
              <a:t>: Applications like text editors use stacks to keep track of changes, allowing users to undo or redo actions</a:t>
            </a:r>
          </a:p>
          <a:p>
            <a:pPr>
              <a:buFont typeface="Arial" panose="020B0604020202020204" pitchFamily="34" charset="0"/>
              <a:buChar char="•"/>
            </a:pPr>
            <a:r>
              <a:rPr lang="en-US" sz="2000" b="1" dirty="0"/>
              <a:t>Expression Parsing</a:t>
            </a:r>
            <a:r>
              <a:rPr lang="en-US" sz="2000" dirty="0"/>
              <a:t>: Stacks help evaluate mathematical expressions, especially when handling parentheses or converting infix expressions to postfix</a:t>
            </a:r>
          </a:p>
        </p:txBody>
      </p:sp>
      <p:pic>
        <p:nvPicPr>
          <p:cNvPr id="2" name="Picture 1">
            <a:extLst>
              <a:ext uri="{FF2B5EF4-FFF2-40B4-BE49-F238E27FC236}">
                <a16:creationId xmlns:a16="http://schemas.microsoft.com/office/drawing/2014/main" id="{DD32881D-D50E-195C-DE09-EF50B06B6A33}"/>
              </a:ext>
            </a:extLst>
          </p:cNvPr>
          <p:cNvPicPr>
            <a:picLocks noChangeAspect="1"/>
          </p:cNvPicPr>
          <p:nvPr/>
        </p:nvPicPr>
        <p:blipFill>
          <a:blip r:embed="rId3"/>
          <a:stretch>
            <a:fillRect/>
          </a:stretch>
        </p:blipFill>
        <p:spPr>
          <a:xfrm>
            <a:off x="5260016" y="903149"/>
            <a:ext cx="6931984" cy="5315876"/>
          </a:xfrm>
          <a:prstGeom prst="rect">
            <a:avLst/>
          </a:prstGeom>
        </p:spPr>
      </p:pic>
      <p:sp>
        <p:nvSpPr>
          <p:cNvPr id="3" name="TextBox 2">
            <a:extLst>
              <a:ext uri="{FF2B5EF4-FFF2-40B4-BE49-F238E27FC236}">
                <a16:creationId xmlns:a16="http://schemas.microsoft.com/office/drawing/2014/main" id="{4E0753F0-61FC-6692-5834-5F4650B9F95D}"/>
              </a:ext>
            </a:extLst>
          </p:cNvPr>
          <p:cNvSpPr txBox="1"/>
          <p:nvPr/>
        </p:nvSpPr>
        <p:spPr>
          <a:xfrm>
            <a:off x="1490870" y="6311348"/>
            <a:ext cx="10539888" cy="400110"/>
          </a:xfrm>
          <a:prstGeom prst="rect">
            <a:avLst/>
          </a:prstGeom>
          <a:noFill/>
        </p:spPr>
        <p:txBody>
          <a:bodyPr wrap="square" rtlCol="0">
            <a:spAutoFit/>
          </a:bodyPr>
          <a:lstStyle/>
          <a:p>
            <a:r>
              <a:rPr lang="en-US" sz="2000" dirty="0"/>
              <a:t>Use append and pop for adding and removing items, respectively.</a:t>
            </a:r>
          </a:p>
        </p:txBody>
      </p:sp>
    </p:spTree>
    <p:extLst>
      <p:ext uri="{BB962C8B-B14F-4D97-AF65-F5344CB8AC3E}">
        <p14:creationId xmlns:p14="http://schemas.microsoft.com/office/powerpoint/2010/main" val="1388773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8F331CAB-7087-CD05-1DA6-39B0F0F1AFA9}"/>
            </a:ext>
          </a:extLst>
        </p:cNvPr>
        <p:cNvGrpSpPr/>
        <p:nvPr/>
      </p:nvGrpSpPr>
      <p:grpSpPr>
        <a:xfrm>
          <a:off x="0" y="0"/>
          <a:ext cx="0" cy="0"/>
          <a:chOff x="0" y="0"/>
          <a:chExt cx="0" cy="0"/>
        </a:xfrm>
      </p:grpSpPr>
      <p:sp>
        <p:nvSpPr>
          <p:cNvPr id="107" name="Google Shape;107;p16">
            <a:extLst>
              <a:ext uri="{FF2B5EF4-FFF2-40B4-BE49-F238E27FC236}">
                <a16:creationId xmlns:a16="http://schemas.microsoft.com/office/drawing/2014/main" id="{89085573-8D19-EB6A-F36D-F5A4BA0A5198}"/>
              </a:ext>
            </a:extLst>
          </p:cNvPr>
          <p:cNvSpPr txBox="1">
            <a:spLocks noGrp="1"/>
          </p:cNvSpPr>
          <p:nvPr>
            <p:ph type="body" idx="1"/>
          </p:nvPr>
        </p:nvSpPr>
        <p:spPr>
          <a:xfrm>
            <a:off x="308113" y="327991"/>
            <a:ext cx="4790662" cy="5891034"/>
          </a:xfrm>
          <a:prstGeom prst="rect">
            <a:avLst/>
          </a:prstGeom>
        </p:spPr>
        <p:txBody>
          <a:bodyPr spcFirstLastPara="1" wrap="square" lIns="91425" tIns="45700" rIns="91425" bIns="45700" anchor="t" anchorCtr="0">
            <a:noAutofit/>
          </a:bodyPr>
          <a:lstStyle/>
          <a:p>
            <a:pPr marL="50800" indent="0">
              <a:buNone/>
            </a:pPr>
            <a:r>
              <a:rPr lang="en-US" sz="2000" b="1" dirty="0"/>
              <a:t>A queue </a:t>
            </a:r>
            <a:r>
              <a:rPr lang="en-US" sz="2000" dirty="0"/>
              <a:t>follows the First-In, First-Out (FIFO) principle. It can be implemented using </a:t>
            </a:r>
            <a:r>
              <a:rPr lang="en-US" sz="2000" dirty="0" err="1"/>
              <a:t>collections.deque</a:t>
            </a:r>
            <a:r>
              <a:rPr lang="en-US" sz="2000" dirty="0"/>
              <a:t> for efficient enqueue and dequeue operations.</a:t>
            </a:r>
          </a:p>
          <a:p>
            <a:pPr marL="50800" indent="0">
              <a:buNone/>
            </a:pPr>
            <a:r>
              <a:rPr lang="en-US" sz="2000" b="1" dirty="0"/>
              <a:t>Use Cases</a:t>
            </a:r>
            <a:r>
              <a:rPr lang="en-US" sz="2000" dirty="0"/>
              <a:t>:</a:t>
            </a:r>
          </a:p>
          <a:p>
            <a:pPr>
              <a:buFont typeface="Arial" panose="020B0604020202020204" pitchFamily="34" charset="0"/>
              <a:buChar char="•"/>
            </a:pPr>
            <a:r>
              <a:rPr lang="en-US" sz="2000" b="1" dirty="0"/>
              <a:t>Task Scheduling</a:t>
            </a:r>
            <a:r>
              <a:rPr lang="en-US" sz="2000" dirty="0"/>
              <a:t>: Queues are used to manage tasks that need to be processed in a specific order, such as jobs waiting to be printed or CPU scheduling in operating systems</a:t>
            </a:r>
          </a:p>
          <a:p>
            <a:pPr>
              <a:buFont typeface="Arial" panose="020B0604020202020204" pitchFamily="34" charset="0"/>
              <a:buChar char="•"/>
            </a:pPr>
            <a:r>
              <a:rPr lang="en-US" sz="2000" b="1" dirty="0"/>
              <a:t>Breadth-First Search (BFS)</a:t>
            </a:r>
            <a:r>
              <a:rPr lang="en-US" sz="2000" dirty="0"/>
              <a:t>: BFS in graphs and trees uses a queue to explore nodes layer by layer</a:t>
            </a:r>
          </a:p>
          <a:p>
            <a:pPr>
              <a:buFont typeface="Arial" panose="020B0604020202020204" pitchFamily="34" charset="0"/>
              <a:buChar char="•"/>
            </a:pPr>
            <a:r>
              <a:rPr lang="en-US" sz="2000" b="1" dirty="0"/>
              <a:t>Asynchronous Data Processing</a:t>
            </a:r>
            <a:r>
              <a:rPr lang="en-US" sz="2000" dirty="0"/>
              <a:t>: Queues are useful in message-based systems and asynchronous processing, where data is processed in the order it arrives.</a:t>
            </a:r>
          </a:p>
        </p:txBody>
      </p:sp>
      <p:sp>
        <p:nvSpPr>
          <p:cNvPr id="3" name="TextBox 2">
            <a:extLst>
              <a:ext uri="{FF2B5EF4-FFF2-40B4-BE49-F238E27FC236}">
                <a16:creationId xmlns:a16="http://schemas.microsoft.com/office/drawing/2014/main" id="{9FF5B3FF-5A45-7DC9-B26C-50A40E474AF4}"/>
              </a:ext>
            </a:extLst>
          </p:cNvPr>
          <p:cNvSpPr txBox="1"/>
          <p:nvPr/>
        </p:nvSpPr>
        <p:spPr>
          <a:xfrm>
            <a:off x="5049276" y="6329954"/>
            <a:ext cx="7130767" cy="400110"/>
          </a:xfrm>
          <a:prstGeom prst="rect">
            <a:avLst/>
          </a:prstGeom>
          <a:noFill/>
        </p:spPr>
        <p:txBody>
          <a:bodyPr wrap="square" rtlCol="0">
            <a:spAutoFit/>
          </a:bodyPr>
          <a:lstStyle/>
          <a:p>
            <a:r>
              <a:rPr lang="en-US" sz="2000" dirty="0"/>
              <a:t>Use deque with append for enqueue and </a:t>
            </a:r>
            <a:r>
              <a:rPr lang="en-US" sz="2000" dirty="0" err="1"/>
              <a:t>popleft</a:t>
            </a:r>
            <a:r>
              <a:rPr lang="en-US" sz="2000" dirty="0"/>
              <a:t> for dequeue.</a:t>
            </a:r>
          </a:p>
        </p:txBody>
      </p:sp>
      <p:pic>
        <p:nvPicPr>
          <p:cNvPr id="4" name="Picture 3">
            <a:extLst>
              <a:ext uri="{FF2B5EF4-FFF2-40B4-BE49-F238E27FC236}">
                <a16:creationId xmlns:a16="http://schemas.microsoft.com/office/drawing/2014/main" id="{59E97B28-2C5A-450F-276F-2CB4C9583567}"/>
              </a:ext>
            </a:extLst>
          </p:cNvPr>
          <p:cNvPicPr>
            <a:picLocks noChangeAspect="1"/>
          </p:cNvPicPr>
          <p:nvPr/>
        </p:nvPicPr>
        <p:blipFill>
          <a:blip r:embed="rId3"/>
          <a:stretch>
            <a:fillRect/>
          </a:stretch>
        </p:blipFill>
        <p:spPr>
          <a:xfrm>
            <a:off x="5098775" y="439583"/>
            <a:ext cx="7031770" cy="5667849"/>
          </a:xfrm>
          <a:prstGeom prst="rect">
            <a:avLst/>
          </a:prstGeom>
        </p:spPr>
      </p:pic>
    </p:spTree>
    <p:extLst>
      <p:ext uri="{BB962C8B-B14F-4D97-AF65-F5344CB8AC3E}">
        <p14:creationId xmlns:p14="http://schemas.microsoft.com/office/powerpoint/2010/main" val="570204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2AB8639B-2F50-3CC6-D0CA-9F9FB088001B}"/>
            </a:ext>
          </a:extLst>
        </p:cNvPr>
        <p:cNvGrpSpPr/>
        <p:nvPr/>
      </p:nvGrpSpPr>
      <p:grpSpPr>
        <a:xfrm>
          <a:off x="0" y="0"/>
          <a:ext cx="0" cy="0"/>
          <a:chOff x="0" y="0"/>
          <a:chExt cx="0" cy="0"/>
        </a:xfrm>
      </p:grpSpPr>
      <p:sp>
        <p:nvSpPr>
          <p:cNvPr id="107" name="Google Shape;107;p16">
            <a:extLst>
              <a:ext uri="{FF2B5EF4-FFF2-40B4-BE49-F238E27FC236}">
                <a16:creationId xmlns:a16="http://schemas.microsoft.com/office/drawing/2014/main" id="{94F95A87-D148-62F5-B876-A57F9648A3A5}"/>
              </a:ext>
            </a:extLst>
          </p:cNvPr>
          <p:cNvSpPr txBox="1">
            <a:spLocks noGrp="1"/>
          </p:cNvSpPr>
          <p:nvPr>
            <p:ph type="body" idx="1"/>
          </p:nvPr>
        </p:nvSpPr>
        <p:spPr>
          <a:xfrm>
            <a:off x="308113" y="327991"/>
            <a:ext cx="4790662" cy="5891034"/>
          </a:xfrm>
          <a:prstGeom prst="rect">
            <a:avLst/>
          </a:prstGeom>
        </p:spPr>
        <p:txBody>
          <a:bodyPr spcFirstLastPara="1" wrap="square" lIns="91425" tIns="45700" rIns="91425" bIns="45700" anchor="t" anchorCtr="0">
            <a:noAutofit/>
          </a:bodyPr>
          <a:lstStyle/>
          <a:p>
            <a:pPr marL="50800" indent="0">
              <a:buNone/>
            </a:pPr>
            <a:r>
              <a:rPr lang="en-US" sz="2000" b="1" dirty="0"/>
              <a:t>A hash table </a:t>
            </a:r>
            <a:r>
              <a:rPr lang="en-US" sz="2000" dirty="0"/>
              <a:t>stores key-value pairs and uses a hash function to map keys to values. In Python, you can use a dictionary to implement a hash table</a:t>
            </a:r>
          </a:p>
          <a:p>
            <a:pPr marL="50800" indent="0">
              <a:buNone/>
            </a:pPr>
            <a:r>
              <a:rPr lang="en-US" sz="2000" b="1" dirty="0"/>
              <a:t>Use Cases</a:t>
            </a:r>
            <a:r>
              <a:rPr lang="en-US" sz="2000" dirty="0"/>
              <a:t>:</a:t>
            </a:r>
          </a:p>
          <a:p>
            <a:pPr>
              <a:buFont typeface="Arial" panose="020B0604020202020204" pitchFamily="34" charset="0"/>
              <a:buChar char="•"/>
            </a:pPr>
            <a:r>
              <a:rPr lang="en-US" sz="2000" b="1" dirty="0"/>
              <a:t>Fast Data Retrieval</a:t>
            </a:r>
            <a:r>
              <a:rPr lang="en-US" sz="2000" dirty="0"/>
              <a:t>: Hash tables enable fast lookups, making them ideal for implementing dictionaries, caches, and databases</a:t>
            </a:r>
          </a:p>
          <a:p>
            <a:pPr>
              <a:buFont typeface="Arial" panose="020B0604020202020204" pitchFamily="34" charset="0"/>
              <a:buChar char="•"/>
            </a:pPr>
            <a:r>
              <a:rPr lang="en-US" sz="2000" b="1" dirty="0"/>
              <a:t>Counting and Frequency Tracking</a:t>
            </a:r>
            <a:r>
              <a:rPr lang="en-US" sz="2000" dirty="0"/>
              <a:t>: Hash tables are often used to count occurrences of items, such as words in a document or elements in a dataset</a:t>
            </a:r>
          </a:p>
          <a:p>
            <a:pPr>
              <a:buFont typeface="Arial" panose="020B0604020202020204" pitchFamily="34" charset="0"/>
              <a:buChar char="•"/>
            </a:pPr>
            <a:r>
              <a:rPr lang="en-US" sz="2000" b="1" dirty="0"/>
              <a:t>Implementing Sets</a:t>
            </a:r>
            <a:r>
              <a:rPr lang="en-US" sz="2000" dirty="0"/>
              <a:t>: Since hash tables store unique keys, they’re often used to implement sets, which require that each element is unique</a:t>
            </a:r>
          </a:p>
        </p:txBody>
      </p:sp>
      <p:sp>
        <p:nvSpPr>
          <p:cNvPr id="3" name="TextBox 2">
            <a:extLst>
              <a:ext uri="{FF2B5EF4-FFF2-40B4-BE49-F238E27FC236}">
                <a16:creationId xmlns:a16="http://schemas.microsoft.com/office/drawing/2014/main" id="{3F2FFE60-BAE6-C24B-33FF-BBB0105924BE}"/>
              </a:ext>
            </a:extLst>
          </p:cNvPr>
          <p:cNvSpPr txBox="1"/>
          <p:nvPr/>
        </p:nvSpPr>
        <p:spPr>
          <a:xfrm>
            <a:off x="3140764" y="6311348"/>
            <a:ext cx="8889993" cy="400110"/>
          </a:xfrm>
          <a:prstGeom prst="rect">
            <a:avLst/>
          </a:prstGeom>
          <a:noFill/>
        </p:spPr>
        <p:txBody>
          <a:bodyPr wrap="square" rtlCol="0">
            <a:spAutoFit/>
          </a:bodyPr>
          <a:lstStyle/>
          <a:p>
            <a:r>
              <a:rPr lang="en-US" sz="2000" dirty="0"/>
              <a:t>Use a dictionary to store key-value pairs with insert, get, and delete methods.</a:t>
            </a:r>
          </a:p>
        </p:txBody>
      </p:sp>
      <p:pic>
        <p:nvPicPr>
          <p:cNvPr id="4" name="Picture 3">
            <a:extLst>
              <a:ext uri="{FF2B5EF4-FFF2-40B4-BE49-F238E27FC236}">
                <a16:creationId xmlns:a16="http://schemas.microsoft.com/office/drawing/2014/main" id="{3AC64999-746F-ECB8-ECDA-A2E46C32F88F}"/>
              </a:ext>
            </a:extLst>
          </p:cNvPr>
          <p:cNvPicPr>
            <a:picLocks noChangeAspect="1"/>
          </p:cNvPicPr>
          <p:nvPr/>
        </p:nvPicPr>
        <p:blipFill>
          <a:blip r:embed="rId3"/>
          <a:stretch>
            <a:fillRect/>
          </a:stretch>
        </p:blipFill>
        <p:spPr>
          <a:xfrm>
            <a:off x="5223411" y="1462862"/>
            <a:ext cx="6968589" cy="3932275"/>
          </a:xfrm>
          <a:prstGeom prst="rect">
            <a:avLst/>
          </a:prstGeom>
        </p:spPr>
      </p:pic>
    </p:spTree>
    <p:extLst>
      <p:ext uri="{BB962C8B-B14F-4D97-AF65-F5344CB8AC3E}">
        <p14:creationId xmlns:p14="http://schemas.microsoft.com/office/powerpoint/2010/main" val="157725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ctrTitle"/>
          </p:nvPr>
        </p:nvSpPr>
        <p:spPr>
          <a:xfrm>
            <a:off x="1524000" y="604157"/>
            <a:ext cx="9144000" cy="1355272"/>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Logistics - Midterm 2</a:t>
            </a:r>
            <a:endParaRPr dirty="0"/>
          </a:p>
        </p:txBody>
      </p:sp>
      <p:sp>
        <p:nvSpPr>
          <p:cNvPr id="115" name="Google Shape;115;p17"/>
          <p:cNvSpPr txBox="1">
            <a:spLocks noGrp="1"/>
          </p:cNvSpPr>
          <p:nvPr>
            <p:ph type="subTitle" idx="1"/>
          </p:nvPr>
        </p:nvSpPr>
        <p:spPr>
          <a:xfrm>
            <a:off x="1524000" y="2465614"/>
            <a:ext cx="9144000" cy="3477986"/>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3200" i="0" dirty="0">
                <a:solidFill>
                  <a:srgbClr val="000000"/>
                </a:solidFill>
                <a:effectLst/>
                <a:latin typeface="Calibri" panose="020F0502020204030204" pitchFamily="34" charset="0"/>
                <a:cs typeface="Calibri" panose="020F0502020204030204" pitchFamily="34" charset="0"/>
              </a:rPr>
              <a:t>Thursday, November 7th at 7pm in ML 211</a:t>
            </a:r>
          </a:p>
          <a:p>
            <a:pPr marL="0" lvl="0" indent="0" algn="ctr" rtl="0">
              <a:spcBef>
                <a:spcPts val="1000"/>
              </a:spcBef>
              <a:spcAft>
                <a:spcPts val="0"/>
              </a:spcAft>
              <a:buNone/>
            </a:pPr>
            <a:r>
              <a:rPr lang="en-US" sz="3200" dirty="0">
                <a:solidFill>
                  <a:srgbClr val="000000"/>
                </a:solidFill>
                <a:latin typeface="Calibri" panose="020F0502020204030204" pitchFamily="34" charset="0"/>
                <a:cs typeface="Calibri" panose="020F0502020204030204" pitchFamily="34" charset="0"/>
              </a:rPr>
              <a:t>2-hour hand-written exam</a:t>
            </a:r>
          </a:p>
          <a:p>
            <a:pPr marL="0" lvl="0" indent="0" algn="ctr" rtl="0">
              <a:spcBef>
                <a:spcPts val="1000"/>
              </a:spcBef>
              <a:spcAft>
                <a:spcPts val="0"/>
              </a:spcAft>
              <a:buNone/>
            </a:pPr>
            <a:r>
              <a:rPr lang="en-US" sz="3200" dirty="0">
                <a:solidFill>
                  <a:srgbClr val="000000"/>
                </a:solidFill>
                <a:latin typeface="Calibri" panose="020F0502020204030204" pitchFamily="34" charset="0"/>
                <a:cs typeface="Calibri" panose="020F0502020204030204" pitchFamily="34" charset="0"/>
              </a:rPr>
              <a:t>No computers, notes, or books</a:t>
            </a:r>
          </a:p>
          <a:p>
            <a:pPr marL="0" lvl="0" indent="0" algn="ctr" rtl="0">
              <a:spcBef>
                <a:spcPts val="1000"/>
              </a:spcBef>
              <a:spcAft>
                <a:spcPts val="0"/>
              </a:spcAft>
              <a:buNone/>
            </a:pPr>
            <a:endParaRPr lang="en-US" sz="3200" dirty="0">
              <a:solidFill>
                <a:srgbClr val="000000"/>
              </a:solidFill>
              <a:latin typeface="Calibri" panose="020F0502020204030204" pitchFamily="34" charset="0"/>
              <a:cs typeface="Calibri" panose="020F0502020204030204" pitchFamily="34" charset="0"/>
            </a:endParaRPr>
          </a:p>
          <a:p>
            <a:pPr marL="0" lvl="0" indent="0" algn="ctr" rtl="0">
              <a:spcBef>
                <a:spcPts val="1000"/>
              </a:spcBef>
              <a:spcAft>
                <a:spcPts val="0"/>
              </a:spcAft>
              <a:buNone/>
            </a:pPr>
            <a:r>
              <a:rPr lang="en-US" sz="3200" b="1" i="1" dirty="0">
                <a:solidFill>
                  <a:srgbClr val="000000"/>
                </a:solidFill>
                <a:latin typeface="Calibri" panose="020F0502020204030204" pitchFamily="34" charset="0"/>
                <a:cs typeface="Calibri" panose="020F0502020204030204" pitchFamily="34" charset="0"/>
              </a:rPr>
              <a:t>For special accommodations, please reach out to Professor Slade ASAP</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5B3D25C0-EBA2-F275-2C44-F8593645D4D7}"/>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366E2040-CCD7-7E6B-5C79-665AFC8E36E3}"/>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10A126B3-988B-86DB-05BE-4B01504F9525}"/>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highlight>
                  <a:srgbClr val="FFFF00"/>
                </a:highlight>
              </a:rPr>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52133C32-B0F4-3C98-11FC-6DC50EF9E92C}"/>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4157063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7859A26-020B-0255-4288-A92E9E3628A6}"/>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2AF4C92D-1080-CBD4-A315-0C861119B923}"/>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Exceptions</a:t>
            </a:r>
          </a:p>
        </p:txBody>
      </p:sp>
      <p:sp>
        <p:nvSpPr>
          <p:cNvPr id="107" name="Google Shape;107;p16">
            <a:extLst>
              <a:ext uri="{FF2B5EF4-FFF2-40B4-BE49-F238E27FC236}">
                <a16:creationId xmlns:a16="http://schemas.microsoft.com/office/drawing/2014/main" id="{032594F4-1333-BFA2-F317-19F6BD5E112D}"/>
              </a:ext>
            </a:extLst>
          </p:cNvPr>
          <p:cNvSpPr txBox="1">
            <a:spLocks noGrp="1"/>
          </p:cNvSpPr>
          <p:nvPr>
            <p:ph type="body" idx="1"/>
          </p:nvPr>
        </p:nvSpPr>
        <p:spPr>
          <a:xfrm>
            <a:off x="838200" y="1441174"/>
            <a:ext cx="10515600" cy="4735651"/>
          </a:xfrm>
          <a:prstGeom prst="rect">
            <a:avLst/>
          </a:prstGeom>
        </p:spPr>
        <p:txBody>
          <a:bodyPr spcFirstLastPara="1" wrap="square" lIns="91425" tIns="45700" rIns="91425" bIns="45700" anchor="t" anchorCtr="0">
            <a:noAutofit/>
          </a:bodyPr>
          <a:lstStyle/>
          <a:p>
            <a:pPr marL="50800" indent="0">
              <a:buNone/>
            </a:pPr>
            <a:r>
              <a:rPr lang="en-US" sz="2400" b="1" dirty="0"/>
              <a:t>1. What is it?</a:t>
            </a:r>
          </a:p>
          <a:p>
            <a:pPr>
              <a:buFont typeface="Arial" panose="020B0604020202020204" pitchFamily="34" charset="0"/>
              <a:buChar char="•"/>
            </a:pPr>
            <a:r>
              <a:rPr lang="en-US" sz="2200" dirty="0"/>
              <a:t>An exception is an event that disrupts the normal flow of a program. In Python, exceptions are raised when the interpreter encounters an error that prevents it from continuing.</a:t>
            </a:r>
          </a:p>
          <a:p>
            <a:pPr>
              <a:buFont typeface="Arial" panose="020B0604020202020204" pitchFamily="34" charset="0"/>
              <a:buChar char="•"/>
            </a:pPr>
            <a:endParaRPr lang="en-US" sz="2200" dirty="0"/>
          </a:p>
          <a:p>
            <a:pPr>
              <a:buFont typeface="Arial" panose="020B0604020202020204" pitchFamily="34" charset="0"/>
              <a:buChar char="•"/>
            </a:pPr>
            <a:r>
              <a:rPr lang="en-US" sz="2200" dirty="0"/>
              <a:t>Common exceptions include </a:t>
            </a:r>
            <a:r>
              <a:rPr lang="en-US" sz="2200" dirty="0" err="1"/>
              <a:t>TypeError</a:t>
            </a:r>
            <a:r>
              <a:rPr lang="en-US" sz="2200" dirty="0"/>
              <a:t>, </a:t>
            </a:r>
            <a:r>
              <a:rPr lang="en-US" sz="2200" dirty="0" err="1"/>
              <a:t>ValueError</a:t>
            </a:r>
            <a:r>
              <a:rPr lang="en-US" sz="2200" dirty="0"/>
              <a:t>, </a:t>
            </a:r>
            <a:r>
              <a:rPr lang="en-US" sz="2200" dirty="0" err="1"/>
              <a:t>IndexError</a:t>
            </a:r>
            <a:r>
              <a:rPr lang="en-US" sz="2200" dirty="0"/>
              <a:t>, and </a:t>
            </a:r>
            <a:r>
              <a:rPr lang="en-US" sz="2200" dirty="0" err="1"/>
              <a:t>FileNotFoundError</a:t>
            </a:r>
            <a:r>
              <a:rPr lang="en-US" sz="2200" dirty="0"/>
              <a:t>, among many others</a:t>
            </a:r>
          </a:p>
          <a:p>
            <a:pPr>
              <a:buFont typeface="Arial" panose="020B0604020202020204" pitchFamily="34" charset="0"/>
              <a:buChar char="•"/>
            </a:pPr>
            <a:endParaRPr lang="en-US" sz="2200" dirty="0"/>
          </a:p>
          <a:p>
            <a:pPr>
              <a:buFont typeface="Arial" panose="020B0604020202020204" pitchFamily="34" charset="0"/>
              <a:buChar char="•"/>
            </a:pPr>
            <a:r>
              <a:rPr lang="en-US" sz="2200" dirty="0"/>
              <a:t>Python provides a way to handle these exceptions gracefully through try, except, else, and finally blocks, allowing developers to manage unexpected events and control program flow even when errors occur</a:t>
            </a:r>
          </a:p>
        </p:txBody>
      </p:sp>
    </p:spTree>
    <p:extLst>
      <p:ext uri="{BB962C8B-B14F-4D97-AF65-F5344CB8AC3E}">
        <p14:creationId xmlns:p14="http://schemas.microsoft.com/office/powerpoint/2010/main" val="2073052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CE11083A-6AC4-5A7A-C481-328DB3CA34C7}"/>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ACD7283C-EE32-B88C-E3F2-887FF73D7C30}"/>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Exceptions</a:t>
            </a:r>
          </a:p>
        </p:txBody>
      </p:sp>
      <p:sp>
        <p:nvSpPr>
          <p:cNvPr id="107" name="Google Shape;107;p16">
            <a:extLst>
              <a:ext uri="{FF2B5EF4-FFF2-40B4-BE49-F238E27FC236}">
                <a16:creationId xmlns:a16="http://schemas.microsoft.com/office/drawing/2014/main" id="{34312B0E-AA34-6132-A420-A0E0286B122D}"/>
              </a:ext>
            </a:extLst>
          </p:cNvPr>
          <p:cNvSpPr txBox="1">
            <a:spLocks noGrp="1"/>
          </p:cNvSpPr>
          <p:nvPr>
            <p:ph type="body" idx="1"/>
          </p:nvPr>
        </p:nvSpPr>
        <p:spPr>
          <a:xfrm>
            <a:off x="838200" y="1222514"/>
            <a:ext cx="10515600" cy="4954312"/>
          </a:xfrm>
          <a:prstGeom prst="rect">
            <a:avLst/>
          </a:prstGeom>
        </p:spPr>
        <p:txBody>
          <a:bodyPr spcFirstLastPara="1" wrap="square" lIns="91425" tIns="45700" rIns="91425" bIns="45700" anchor="t" anchorCtr="0">
            <a:noAutofit/>
          </a:bodyPr>
          <a:lstStyle/>
          <a:p>
            <a:pPr marL="50800" indent="0">
              <a:buNone/>
            </a:pPr>
            <a:r>
              <a:rPr lang="en-US" sz="2400" b="1" dirty="0"/>
              <a:t>2. Why does it matter?</a:t>
            </a:r>
          </a:p>
          <a:p>
            <a:pPr>
              <a:buFont typeface="Arial" panose="020B0604020202020204" pitchFamily="34" charset="0"/>
              <a:buChar char="•"/>
            </a:pPr>
            <a:r>
              <a:rPr lang="en-US" sz="2200" b="1" dirty="0"/>
              <a:t>Robustness and Error Handling</a:t>
            </a:r>
            <a:r>
              <a:rPr lang="en-US" sz="2200" dirty="0"/>
              <a:t>: Exceptions are crucial for creating robust programs that can handle errors without crashing unexpectedly. By anticipating possible errors, developers can ensure their code behaves predictably and provide meaningful feedback to the user</a:t>
            </a:r>
          </a:p>
          <a:p>
            <a:pPr>
              <a:buFont typeface="Arial" panose="020B0604020202020204" pitchFamily="34" charset="0"/>
              <a:buChar char="•"/>
            </a:pPr>
            <a:endParaRPr lang="en-US" sz="2200" dirty="0"/>
          </a:p>
          <a:p>
            <a:pPr>
              <a:buFont typeface="Arial" panose="020B0604020202020204" pitchFamily="34" charset="0"/>
              <a:buChar char="•"/>
            </a:pPr>
            <a:r>
              <a:rPr lang="en-US" sz="2200" b="1" dirty="0"/>
              <a:t>Debugging and Troubleshooting</a:t>
            </a:r>
            <a:r>
              <a:rPr lang="en-US" sz="2200" dirty="0"/>
              <a:t>: Exceptions make it easier to identify where issues arise in code. Python provides detailed error messages and stack traces that help developers locate the source of the problem, facilitating faster debugging</a:t>
            </a:r>
          </a:p>
          <a:p>
            <a:pPr>
              <a:buFont typeface="Arial" panose="020B0604020202020204" pitchFamily="34" charset="0"/>
              <a:buChar char="•"/>
            </a:pPr>
            <a:endParaRPr lang="en-US" sz="2200" dirty="0"/>
          </a:p>
          <a:p>
            <a:pPr>
              <a:buFont typeface="Arial" panose="020B0604020202020204" pitchFamily="34" charset="0"/>
              <a:buChar char="•"/>
            </a:pPr>
            <a:r>
              <a:rPr lang="en-US" sz="2200" b="1" dirty="0"/>
              <a:t>Maintaining Program Flow</a:t>
            </a:r>
            <a:r>
              <a:rPr lang="en-US" sz="2200" dirty="0"/>
              <a:t>: Exception handling allows a program to manage errors while maintaining continuity, rather than terminating abruptly. For example, if an error occurs while reading a file, the program can catch the exception, log the issue, and continue with other tasks</a:t>
            </a:r>
          </a:p>
        </p:txBody>
      </p:sp>
    </p:spTree>
    <p:extLst>
      <p:ext uri="{BB962C8B-B14F-4D97-AF65-F5344CB8AC3E}">
        <p14:creationId xmlns:p14="http://schemas.microsoft.com/office/powerpoint/2010/main" val="3861571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040B859-1736-0908-3FAA-2FBFDAE6C64D}"/>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CD231A57-4123-5C53-CBAA-59D6F6932B95}"/>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Exceptions</a:t>
            </a:r>
          </a:p>
        </p:txBody>
      </p:sp>
      <p:sp>
        <p:nvSpPr>
          <p:cNvPr id="107" name="Google Shape;107;p16">
            <a:extLst>
              <a:ext uri="{FF2B5EF4-FFF2-40B4-BE49-F238E27FC236}">
                <a16:creationId xmlns:a16="http://schemas.microsoft.com/office/drawing/2014/main" id="{2BCE32B3-5F7A-3898-0DAC-EF22175FA195}"/>
              </a:ext>
            </a:extLst>
          </p:cNvPr>
          <p:cNvSpPr txBox="1">
            <a:spLocks noGrp="1"/>
          </p:cNvSpPr>
          <p:nvPr>
            <p:ph type="body" idx="1"/>
          </p:nvPr>
        </p:nvSpPr>
        <p:spPr>
          <a:xfrm>
            <a:off x="838200" y="1441174"/>
            <a:ext cx="10515600" cy="4735651"/>
          </a:xfrm>
          <a:prstGeom prst="rect">
            <a:avLst/>
          </a:prstGeom>
        </p:spPr>
        <p:txBody>
          <a:bodyPr spcFirstLastPara="1" wrap="square" lIns="91425" tIns="45700" rIns="91425" bIns="45700" anchor="t" anchorCtr="0">
            <a:noAutofit/>
          </a:bodyPr>
          <a:lstStyle/>
          <a:p>
            <a:pPr marL="50800" indent="0">
              <a:buNone/>
            </a:pPr>
            <a:r>
              <a:rPr lang="en-US" sz="2400" b="1" dirty="0"/>
              <a:t>3. Where can you expect to see this?</a:t>
            </a:r>
          </a:p>
          <a:p>
            <a:pPr marL="50800" indent="0">
              <a:buNone/>
            </a:pPr>
            <a:endParaRPr lang="en-US" sz="2400" b="1" dirty="0"/>
          </a:p>
          <a:p>
            <a:pPr>
              <a:buFont typeface="Arial" panose="020B0604020202020204" pitchFamily="34" charset="0"/>
              <a:buChar char="•"/>
            </a:pPr>
            <a:r>
              <a:rPr lang="en-US" sz="2400" b="1" dirty="0"/>
              <a:t>File I/O</a:t>
            </a:r>
            <a:r>
              <a:rPr lang="en-US" sz="2400" dirty="0"/>
              <a:t>: When working with files, exceptions are often raised if a file is missing, inaccessible, or corrupted. For instance, trying to open a non-existent file raises a </a:t>
            </a:r>
            <a:r>
              <a:rPr lang="en-US" sz="2400" dirty="0" err="1"/>
              <a:t>FileNotFoundError</a:t>
            </a:r>
            <a:endParaRPr lang="en-US" sz="2400" dirty="0"/>
          </a:p>
          <a:p>
            <a:pPr>
              <a:buFont typeface="Arial" panose="020B0604020202020204" pitchFamily="34" charset="0"/>
              <a:buChar char="•"/>
            </a:pPr>
            <a:endParaRPr lang="en-US" sz="2400" dirty="0"/>
          </a:p>
          <a:p>
            <a:pPr>
              <a:buFont typeface="Arial" panose="020B0604020202020204" pitchFamily="34" charset="0"/>
              <a:buChar char="•"/>
            </a:pPr>
            <a:r>
              <a:rPr lang="en-US" sz="2400" b="1" dirty="0"/>
              <a:t>User Input Validation</a:t>
            </a:r>
            <a:r>
              <a:rPr lang="en-US" sz="2400" dirty="0"/>
              <a:t>: Programs that require user input use exceptions to handle invalid inputs. For example, a program might raise a </a:t>
            </a:r>
            <a:r>
              <a:rPr lang="en-US" sz="2400" dirty="0" err="1"/>
              <a:t>ValueError</a:t>
            </a:r>
            <a:r>
              <a:rPr lang="en-US" sz="2400" dirty="0"/>
              <a:t> if a user enters non-numeric data where a number is expected</a:t>
            </a:r>
          </a:p>
        </p:txBody>
      </p:sp>
    </p:spTree>
    <p:extLst>
      <p:ext uri="{BB962C8B-B14F-4D97-AF65-F5344CB8AC3E}">
        <p14:creationId xmlns:p14="http://schemas.microsoft.com/office/powerpoint/2010/main" val="3363907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4437162A-17B2-1982-8D43-8EA13FDAB0A7}"/>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727D7AB9-0D19-FDD9-AA3D-BC16138DD250}"/>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Exceptions</a:t>
            </a:r>
          </a:p>
        </p:txBody>
      </p:sp>
      <p:sp>
        <p:nvSpPr>
          <p:cNvPr id="107" name="Google Shape;107;p16">
            <a:extLst>
              <a:ext uri="{FF2B5EF4-FFF2-40B4-BE49-F238E27FC236}">
                <a16:creationId xmlns:a16="http://schemas.microsoft.com/office/drawing/2014/main" id="{AFD014C4-06BF-5317-3CCB-D931C315033E}"/>
              </a:ext>
            </a:extLst>
          </p:cNvPr>
          <p:cNvSpPr txBox="1">
            <a:spLocks noGrp="1"/>
          </p:cNvSpPr>
          <p:nvPr>
            <p:ph type="body" idx="1"/>
          </p:nvPr>
        </p:nvSpPr>
        <p:spPr>
          <a:xfrm>
            <a:off x="838200" y="1441174"/>
            <a:ext cx="10515600" cy="4735651"/>
          </a:xfrm>
          <a:prstGeom prst="rect">
            <a:avLst/>
          </a:prstGeom>
        </p:spPr>
        <p:txBody>
          <a:bodyPr spcFirstLastPara="1" wrap="square" lIns="91425" tIns="45700" rIns="91425" bIns="45700" anchor="t" anchorCtr="0">
            <a:noAutofit/>
          </a:bodyPr>
          <a:lstStyle/>
          <a:p>
            <a:pPr marL="50800" indent="0">
              <a:buNone/>
            </a:pPr>
            <a:r>
              <a:rPr lang="en-US" sz="2400" b="1" dirty="0"/>
              <a:t>3. Where can you expect to see this (continued)?</a:t>
            </a:r>
          </a:p>
          <a:p>
            <a:pPr marL="50800" indent="0">
              <a:buNone/>
            </a:pPr>
            <a:endParaRPr lang="en-US" sz="2400" b="1" dirty="0"/>
          </a:p>
          <a:p>
            <a:pPr>
              <a:buFont typeface="Arial" panose="020B0604020202020204" pitchFamily="34" charset="0"/>
              <a:buChar char="•"/>
            </a:pPr>
            <a:r>
              <a:rPr lang="en-US" sz="2400" b="1" dirty="0"/>
              <a:t>API and Network Requests</a:t>
            </a:r>
            <a:r>
              <a:rPr lang="en-US" sz="2400" dirty="0"/>
              <a:t>: When connecting to external servers or APIs, exceptions handle cases like timeouts, connectivity issues, or unexpected responses. This allows the program to retry the connection or gracefully alert the user if the resource is unavailable</a:t>
            </a:r>
          </a:p>
          <a:p>
            <a:pPr>
              <a:buFont typeface="Arial" panose="020B0604020202020204" pitchFamily="34" charset="0"/>
              <a:buChar char="•"/>
            </a:pPr>
            <a:endParaRPr lang="en-US" sz="2400" dirty="0"/>
          </a:p>
          <a:p>
            <a:pPr>
              <a:buFont typeface="Arial" panose="020B0604020202020204" pitchFamily="34" charset="0"/>
              <a:buChar char="•"/>
            </a:pPr>
            <a:r>
              <a:rPr lang="en-US" sz="2400" b="1" dirty="0"/>
              <a:t>Algorithmic and Mathematical Operations</a:t>
            </a:r>
            <a:r>
              <a:rPr lang="en-US" sz="2400" dirty="0"/>
              <a:t>: When performing calculations, exceptions can handle scenarios like division by zero (</a:t>
            </a:r>
            <a:r>
              <a:rPr lang="en-US" sz="2400" dirty="0" err="1"/>
              <a:t>ZeroDivisionError</a:t>
            </a:r>
            <a:r>
              <a:rPr lang="en-US" sz="2400" dirty="0"/>
              <a:t>) or out-of-bound index access (</a:t>
            </a:r>
            <a:r>
              <a:rPr lang="en-US" sz="2400" dirty="0" err="1"/>
              <a:t>IndexError</a:t>
            </a:r>
            <a:r>
              <a:rPr lang="en-US" sz="2400" dirty="0"/>
              <a:t>), helping maintain program stability</a:t>
            </a:r>
          </a:p>
        </p:txBody>
      </p:sp>
    </p:spTree>
    <p:extLst>
      <p:ext uri="{BB962C8B-B14F-4D97-AF65-F5344CB8AC3E}">
        <p14:creationId xmlns:p14="http://schemas.microsoft.com/office/powerpoint/2010/main" val="3066461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81C801AB-6AE2-33AD-52DF-2FABB5FA5C3A}"/>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FDE21571-2B70-8B96-F005-0992B671EBB7}"/>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Exception 1 example:</a:t>
            </a:r>
          </a:p>
        </p:txBody>
      </p:sp>
      <p:sp>
        <p:nvSpPr>
          <p:cNvPr id="107" name="Google Shape;107;p16">
            <a:extLst>
              <a:ext uri="{FF2B5EF4-FFF2-40B4-BE49-F238E27FC236}">
                <a16:creationId xmlns:a16="http://schemas.microsoft.com/office/drawing/2014/main" id="{2B06B099-C455-AC99-2F7C-14FB0736009B}"/>
              </a:ext>
            </a:extLst>
          </p:cNvPr>
          <p:cNvSpPr txBox="1">
            <a:spLocks noGrp="1"/>
          </p:cNvSpPr>
          <p:nvPr>
            <p:ph type="body" idx="1"/>
          </p:nvPr>
        </p:nvSpPr>
        <p:spPr>
          <a:xfrm>
            <a:off x="838200" y="1441174"/>
            <a:ext cx="4727713" cy="4735651"/>
          </a:xfrm>
          <a:prstGeom prst="rect">
            <a:avLst/>
          </a:prstGeom>
        </p:spPr>
        <p:txBody>
          <a:bodyPr spcFirstLastPara="1" wrap="square" lIns="91425" tIns="45700" rIns="91425" bIns="45700" anchor="t" anchorCtr="0">
            <a:noAutofit/>
          </a:bodyPr>
          <a:lstStyle/>
          <a:p>
            <a:pPr marL="50800" indent="0">
              <a:buNone/>
            </a:pPr>
            <a:r>
              <a:rPr lang="en-US" sz="2400" dirty="0"/>
              <a:t>Here, we define several functions, which may or may not raise an exception when executed.</a:t>
            </a:r>
          </a:p>
          <a:p>
            <a:pPr marL="50800" indent="0">
              <a:buNone/>
            </a:pPr>
            <a:endParaRPr lang="en-US" sz="2400" dirty="0"/>
          </a:p>
          <a:p>
            <a:pPr marL="50800" indent="0">
              <a:buNone/>
            </a:pPr>
            <a:r>
              <a:rPr lang="en-US" sz="2400" dirty="0"/>
              <a:t>For each function, indicate if an exception is raised </a:t>
            </a:r>
            <a:r>
              <a:rPr lang="en-US" sz="2400" b="1" dirty="0"/>
              <a:t>always</a:t>
            </a:r>
            <a:r>
              <a:rPr lang="en-US" sz="2400" dirty="0"/>
              <a:t>, </a:t>
            </a:r>
            <a:r>
              <a:rPr lang="en-US" sz="2400" b="1" dirty="0"/>
              <a:t>sometimes</a:t>
            </a:r>
            <a:r>
              <a:rPr lang="en-US" sz="2400" dirty="0"/>
              <a:t>, or </a:t>
            </a:r>
            <a:r>
              <a:rPr lang="en-US" sz="2400" b="1" dirty="0"/>
              <a:t>never</a:t>
            </a:r>
            <a:r>
              <a:rPr lang="en-US" sz="2400" dirty="0"/>
              <a:t>.</a:t>
            </a:r>
          </a:p>
          <a:p>
            <a:pPr marL="50800" indent="0">
              <a:buNone/>
            </a:pPr>
            <a:endParaRPr lang="en-US" sz="2400" dirty="0"/>
          </a:p>
          <a:p>
            <a:pPr marL="50800" indent="0">
              <a:buNone/>
            </a:pPr>
            <a:r>
              <a:rPr lang="en-US" sz="2400" dirty="0"/>
              <a:t>For </a:t>
            </a:r>
            <a:r>
              <a:rPr lang="en-US" sz="2400" b="1" dirty="0"/>
              <a:t>always</a:t>
            </a:r>
            <a:r>
              <a:rPr lang="en-US" sz="2400" dirty="0"/>
              <a:t> and </a:t>
            </a:r>
            <a:r>
              <a:rPr lang="en-US" sz="2400" b="1" dirty="0"/>
              <a:t>sometimes</a:t>
            </a:r>
            <a:r>
              <a:rPr lang="en-US" sz="2400" dirty="0"/>
              <a:t>, indicate which exception is raised and, for sometimes, specify the conditions under which the exception occurs.</a:t>
            </a:r>
          </a:p>
        </p:txBody>
      </p:sp>
      <p:pic>
        <p:nvPicPr>
          <p:cNvPr id="2" name="Picture 1">
            <a:extLst>
              <a:ext uri="{FF2B5EF4-FFF2-40B4-BE49-F238E27FC236}">
                <a16:creationId xmlns:a16="http://schemas.microsoft.com/office/drawing/2014/main" id="{249E39B7-FFB9-574F-CC21-4C04DCB7C9C7}"/>
              </a:ext>
            </a:extLst>
          </p:cNvPr>
          <p:cNvPicPr>
            <a:picLocks noChangeAspect="1"/>
          </p:cNvPicPr>
          <p:nvPr/>
        </p:nvPicPr>
        <p:blipFill>
          <a:blip r:embed="rId3"/>
          <a:stretch>
            <a:fillRect/>
          </a:stretch>
        </p:blipFill>
        <p:spPr>
          <a:xfrm>
            <a:off x="6594614" y="155952"/>
            <a:ext cx="5597386" cy="6546095"/>
          </a:xfrm>
          <a:prstGeom prst="rect">
            <a:avLst/>
          </a:prstGeom>
        </p:spPr>
      </p:pic>
    </p:spTree>
    <p:extLst>
      <p:ext uri="{BB962C8B-B14F-4D97-AF65-F5344CB8AC3E}">
        <p14:creationId xmlns:p14="http://schemas.microsoft.com/office/powerpoint/2010/main" val="387132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9AF2866-0275-DF2A-90A7-CAED7470C6E8}"/>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09F09B44-0A40-D3B0-A708-F857E36E0184}"/>
              </a:ext>
            </a:extLst>
          </p:cNvPr>
          <p:cNvSpPr txBox="1">
            <a:spLocks noGrp="1"/>
          </p:cNvSpPr>
          <p:nvPr>
            <p:ph type="title"/>
          </p:nvPr>
        </p:nvSpPr>
        <p:spPr>
          <a:xfrm>
            <a:off x="838200" y="1"/>
            <a:ext cx="10515600" cy="91439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How to approach this?</a:t>
            </a:r>
          </a:p>
        </p:txBody>
      </p:sp>
      <p:sp>
        <p:nvSpPr>
          <p:cNvPr id="107" name="Google Shape;107;p16">
            <a:extLst>
              <a:ext uri="{FF2B5EF4-FFF2-40B4-BE49-F238E27FC236}">
                <a16:creationId xmlns:a16="http://schemas.microsoft.com/office/drawing/2014/main" id="{680400C4-11C4-5937-737F-3ADA8FAF5AF8}"/>
              </a:ext>
            </a:extLst>
          </p:cNvPr>
          <p:cNvSpPr txBox="1">
            <a:spLocks noGrp="1"/>
          </p:cNvSpPr>
          <p:nvPr>
            <p:ph type="body" idx="1"/>
          </p:nvPr>
        </p:nvSpPr>
        <p:spPr>
          <a:xfrm>
            <a:off x="838200" y="914401"/>
            <a:ext cx="10515600" cy="5578474"/>
          </a:xfrm>
          <a:prstGeom prst="rect">
            <a:avLst/>
          </a:prstGeom>
        </p:spPr>
        <p:txBody>
          <a:bodyPr spcFirstLastPara="1" wrap="square" lIns="91425" tIns="45700" rIns="91425" bIns="45700" anchor="t" anchorCtr="0">
            <a:noAutofit/>
          </a:bodyPr>
          <a:lstStyle/>
          <a:p>
            <a:pPr marL="50800" indent="0">
              <a:buNone/>
            </a:pPr>
            <a:r>
              <a:rPr lang="en-US" sz="2200" dirty="0"/>
              <a:t>When approaching this type of exception identification problem, follow these steps:</a:t>
            </a:r>
          </a:p>
          <a:p>
            <a:pPr>
              <a:buFont typeface="+mj-lt"/>
              <a:buAutoNum type="arabicPeriod"/>
            </a:pPr>
            <a:r>
              <a:rPr lang="en-US" sz="1800" b="1" dirty="0"/>
              <a:t>Read Each Function Carefully</a:t>
            </a:r>
            <a:r>
              <a:rPr lang="en-US" sz="1800" dirty="0"/>
              <a:t>: Analyze the code in each function to understand what it’s doing and identify potential issues</a:t>
            </a:r>
          </a:p>
          <a:p>
            <a:pPr>
              <a:buFont typeface="+mj-lt"/>
              <a:buAutoNum type="arabicPeriod"/>
            </a:pPr>
            <a:r>
              <a:rPr lang="en-US" sz="1800" b="1" dirty="0"/>
              <a:t>Consider Possible Errors</a:t>
            </a:r>
            <a:r>
              <a:rPr lang="en-US" sz="1800" dirty="0"/>
              <a:t>: Think about common Python exceptions (e.g., </a:t>
            </a:r>
            <a:r>
              <a:rPr lang="en-US" sz="1800" dirty="0" err="1"/>
              <a:t>ImportError</a:t>
            </a:r>
            <a:r>
              <a:rPr lang="en-US" sz="1800" dirty="0"/>
              <a:t>, </a:t>
            </a:r>
            <a:r>
              <a:rPr lang="en-US" sz="1800" dirty="0" err="1"/>
              <a:t>IndexError</a:t>
            </a:r>
            <a:r>
              <a:rPr lang="en-US" sz="1800" dirty="0"/>
              <a:t>, </a:t>
            </a:r>
            <a:r>
              <a:rPr lang="en-US" sz="1800" dirty="0" err="1"/>
              <a:t>TypeError</a:t>
            </a:r>
            <a:r>
              <a:rPr lang="en-US" sz="1800" dirty="0"/>
              <a:t>) and whether the function might trigger any of them</a:t>
            </a:r>
          </a:p>
          <a:p>
            <a:pPr>
              <a:buFont typeface="+mj-lt"/>
              <a:buAutoNum type="arabicPeriod"/>
            </a:pPr>
            <a:r>
              <a:rPr lang="en-US" sz="1800" b="1" dirty="0"/>
              <a:t>Determine Exception Frequency</a:t>
            </a:r>
            <a:r>
              <a:rPr lang="en-US" sz="1800" dirty="0"/>
              <a:t>:</a:t>
            </a:r>
          </a:p>
          <a:p>
            <a:pPr marL="742950" lvl="1" indent="-285750"/>
            <a:r>
              <a:rPr lang="en-US" sz="1800" dirty="0"/>
              <a:t>Decide if the exception will be raised </a:t>
            </a:r>
            <a:r>
              <a:rPr lang="en-US" sz="1800" b="1" dirty="0"/>
              <a:t>always</a:t>
            </a:r>
            <a:r>
              <a:rPr lang="en-US" sz="1800" dirty="0"/>
              <a:t>, </a:t>
            </a:r>
            <a:r>
              <a:rPr lang="en-US" sz="1800" b="1" dirty="0"/>
              <a:t>sometimes</a:t>
            </a:r>
            <a:r>
              <a:rPr lang="en-US" sz="1800" dirty="0"/>
              <a:t>, or </a:t>
            </a:r>
            <a:r>
              <a:rPr lang="en-US" sz="1800" b="1" dirty="0"/>
              <a:t>never</a:t>
            </a:r>
            <a:endParaRPr lang="en-US" sz="1800" dirty="0"/>
          </a:p>
          <a:p>
            <a:pPr marL="742950" lvl="1" indent="-285750"/>
            <a:r>
              <a:rPr lang="en-US" sz="1800" b="1" dirty="0"/>
              <a:t>Always</a:t>
            </a:r>
            <a:r>
              <a:rPr lang="en-US" sz="1800" dirty="0"/>
              <a:t>: The exception occurs every time the function is called</a:t>
            </a:r>
          </a:p>
          <a:p>
            <a:pPr marL="742950" lvl="1" indent="-285750"/>
            <a:r>
              <a:rPr lang="en-US" sz="1800" b="1" dirty="0"/>
              <a:t>Sometimes</a:t>
            </a:r>
            <a:r>
              <a:rPr lang="en-US" sz="1800" dirty="0"/>
              <a:t>: The exception depends on external factors or specific conditions</a:t>
            </a:r>
          </a:p>
          <a:p>
            <a:pPr marL="742950" lvl="1" indent="-285750"/>
            <a:r>
              <a:rPr lang="en-US" sz="1800" b="1" dirty="0"/>
              <a:t>Never</a:t>
            </a:r>
            <a:r>
              <a:rPr lang="en-US" sz="1800" dirty="0"/>
              <a:t>: No exception will occur under typical circumstances</a:t>
            </a:r>
          </a:p>
          <a:p>
            <a:pPr>
              <a:buFont typeface="+mj-lt"/>
              <a:buAutoNum type="arabicPeriod"/>
            </a:pPr>
            <a:r>
              <a:rPr lang="en-US" sz="1800" b="1" dirty="0"/>
              <a:t>Identify the Conditions for "Sometimes"</a:t>
            </a:r>
            <a:r>
              <a:rPr lang="en-US" sz="1800" dirty="0"/>
              <a:t>: If an exception is raised sometimes, specify the exact conditions under which it occurs (e.g., missing files, invalid module names)</a:t>
            </a:r>
          </a:p>
          <a:p>
            <a:pPr>
              <a:buFont typeface="+mj-lt"/>
              <a:buAutoNum type="arabicPeriod"/>
            </a:pPr>
            <a:r>
              <a:rPr lang="en-US" sz="1800" b="1" dirty="0"/>
              <a:t>Test Your Understanding</a:t>
            </a:r>
            <a:r>
              <a:rPr lang="en-US" sz="1800" dirty="0"/>
              <a:t>: If possible, think through test cases or mentally simulate running the code to check if your predictions make sense</a:t>
            </a:r>
          </a:p>
          <a:p>
            <a:pPr>
              <a:buFont typeface="+mj-lt"/>
              <a:buAutoNum type="arabicPeriod"/>
            </a:pPr>
            <a:r>
              <a:rPr lang="en-US" sz="1800" b="1" dirty="0"/>
              <a:t>Use Python Documentation</a:t>
            </a:r>
            <a:r>
              <a:rPr lang="en-US" sz="1800" dirty="0"/>
              <a:t>: Refer to the documentation for unfamiliar functions or methods to understand their typical behavior and associated exceptions</a:t>
            </a:r>
          </a:p>
          <a:p>
            <a:pPr marL="50800" indent="0">
              <a:buNone/>
            </a:pPr>
            <a:endParaRPr lang="en-US" sz="1800" dirty="0"/>
          </a:p>
        </p:txBody>
      </p:sp>
    </p:spTree>
    <p:extLst>
      <p:ext uri="{BB962C8B-B14F-4D97-AF65-F5344CB8AC3E}">
        <p14:creationId xmlns:p14="http://schemas.microsoft.com/office/powerpoint/2010/main" val="4194600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8E75152-F802-89D5-5408-9F152D54E09A}"/>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91324B3A-65A6-EEFD-0EFA-D4EF04CADACB}"/>
              </a:ext>
            </a:extLst>
          </p:cNvPr>
          <p:cNvSpPr txBox="1">
            <a:spLocks noGrp="1"/>
          </p:cNvSpPr>
          <p:nvPr>
            <p:ph type="title"/>
          </p:nvPr>
        </p:nvSpPr>
        <p:spPr>
          <a:xfrm>
            <a:off x="838200" y="1"/>
            <a:ext cx="10515600" cy="91439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Answer Key:</a:t>
            </a:r>
          </a:p>
        </p:txBody>
      </p:sp>
      <p:sp>
        <p:nvSpPr>
          <p:cNvPr id="107" name="Google Shape;107;p16">
            <a:extLst>
              <a:ext uri="{FF2B5EF4-FFF2-40B4-BE49-F238E27FC236}">
                <a16:creationId xmlns:a16="http://schemas.microsoft.com/office/drawing/2014/main" id="{9C95064C-8185-6A43-B0B3-FF85864BEFEE}"/>
              </a:ext>
            </a:extLst>
          </p:cNvPr>
          <p:cNvSpPr txBox="1">
            <a:spLocks noGrp="1"/>
          </p:cNvSpPr>
          <p:nvPr>
            <p:ph type="body" idx="1"/>
          </p:nvPr>
        </p:nvSpPr>
        <p:spPr>
          <a:xfrm>
            <a:off x="838200" y="914401"/>
            <a:ext cx="10515600" cy="5578474"/>
          </a:xfrm>
          <a:prstGeom prst="rect">
            <a:avLst/>
          </a:prstGeom>
        </p:spPr>
        <p:txBody>
          <a:bodyPr spcFirstLastPara="1" wrap="square" lIns="91425" tIns="45700" rIns="91425" bIns="45700" anchor="t" anchorCtr="0">
            <a:noAutofit/>
          </a:bodyPr>
          <a:lstStyle/>
          <a:p>
            <a:pPr marL="50800" indent="0">
              <a:buNone/>
            </a:pPr>
            <a:r>
              <a:rPr lang="en-US" sz="2200" b="1" dirty="0"/>
              <a:t>g1()</a:t>
            </a:r>
            <a:endParaRPr lang="en-US" sz="2200" dirty="0"/>
          </a:p>
          <a:p>
            <a:pPr>
              <a:buFont typeface="Arial" panose="020B0604020202020204" pitchFamily="34" charset="0"/>
              <a:buChar char="•"/>
            </a:pPr>
            <a:r>
              <a:rPr lang="en-US" sz="2200" b="1" dirty="0"/>
              <a:t>Sometimes</a:t>
            </a:r>
            <a:r>
              <a:rPr lang="en-US" sz="2200" dirty="0"/>
              <a:t>: Raises </a:t>
            </a:r>
            <a:r>
              <a:rPr lang="en-US" sz="2200" dirty="0" err="1"/>
              <a:t>ImportError</a:t>
            </a:r>
            <a:r>
              <a:rPr lang="en-US" sz="2200" dirty="0"/>
              <a:t> when </a:t>
            </a:r>
            <a:r>
              <a:rPr lang="en-US" sz="2200" dirty="0" err="1"/>
              <a:t>nonexistent_module</a:t>
            </a:r>
            <a:r>
              <a:rPr lang="en-US" sz="2200" dirty="0"/>
              <a:t> is not found in the Python environment. This happens if the module is not installed</a:t>
            </a:r>
          </a:p>
          <a:p>
            <a:pPr marL="50800" indent="0">
              <a:buNone/>
            </a:pPr>
            <a:r>
              <a:rPr lang="en-US" sz="2200" b="1" dirty="0"/>
              <a:t>g2()</a:t>
            </a:r>
            <a:endParaRPr lang="en-US" sz="2200" dirty="0"/>
          </a:p>
          <a:p>
            <a:pPr>
              <a:buFont typeface="Arial" panose="020B0604020202020204" pitchFamily="34" charset="0"/>
              <a:buChar char="•"/>
            </a:pPr>
            <a:r>
              <a:rPr lang="en-US" sz="2200" b="1" dirty="0"/>
              <a:t>Always</a:t>
            </a:r>
            <a:r>
              <a:rPr lang="en-US" sz="2200" dirty="0"/>
              <a:t>: Raises </a:t>
            </a:r>
            <a:r>
              <a:rPr lang="en-US" sz="2200" dirty="0" err="1"/>
              <a:t>IndexError</a:t>
            </a:r>
            <a:r>
              <a:rPr lang="en-US" sz="2200" dirty="0"/>
              <a:t> because the list </a:t>
            </a:r>
            <a:r>
              <a:rPr lang="en-US" sz="2200" dirty="0" err="1"/>
              <a:t>lst</a:t>
            </a:r>
            <a:r>
              <a:rPr lang="en-US" sz="2200" dirty="0"/>
              <a:t> has only three elements, and accessing index 5 is out of bounds</a:t>
            </a:r>
          </a:p>
          <a:p>
            <a:pPr marL="50800" indent="0">
              <a:buNone/>
            </a:pPr>
            <a:r>
              <a:rPr lang="en-US" sz="2200" b="1" dirty="0"/>
              <a:t>g3()</a:t>
            </a:r>
            <a:endParaRPr lang="en-US" sz="2200" dirty="0"/>
          </a:p>
          <a:p>
            <a:pPr>
              <a:buFont typeface="Arial" panose="020B0604020202020204" pitchFamily="34" charset="0"/>
              <a:buChar char="•"/>
            </a:pPr>
            <a:r>
              <a:rPr lang="en-US" sz="2200" b="1" dirty="0"/>
              <a:t>Always</a:t>
            </a:r>
            <a:r>
              <a:rPr lang="en-US" sz="2200" dirty="0"/>
              <a:t>: Raises </a:t>
            </a:r>
            <a:r>
              <a:rPr lang="en-US" sz="2200" dirty="0" err="1"/>
              <a:t>TypeError</a:t>
            </a:r>
            <a:r>
              <a:rPr lang="en-US" sz="2200" dirty="0"/>
              <a:t> because </a:t>
            </a:r>
            <a:r>
              <a:rPr lang="en-US" sz="2200" dirty="0" err="1"/>
              <a:t>f.write</a:t>
            </a:r>
            <a:r>
              <a:rPr lang="en-US" sz="2200" dirty="0"/>
              <a:t>(42) expects a string argument, but an integer (42) is provided</a:t>
            </a:r>
          </a:p>
          <a:p>
            <a:pPr marL="50800" indent="0">
              <a:buNone/>
            </a:pPr>
            <a:r>
              <a:rPr lang="en-US" sz="2200" b="1" dirty="0"/>
              <a:t>g4()</a:t>
            </a:r>
            <a:endParaRPr lang="en-US" sz="2200" dirty="0"/>
          </a:p>
          <a:p>
            <a:pPr>
              <a:buFont typeface="Arial" panose="020B0604020202020204" pitchFamily="34" charset="0"/>
              <a:buChar char="•"/>
            </a:pPr>
            <a:r>
              <a:rPr lang="en-US" sz="2200" b="1" dirty="0"/>
              <a:t>Never</a:t>
            </a:r>
            <a:r>
              <a:rPr lang="en-US" sz="2200" dirty="0"/>
              <a:t>: The decode("utf-8") method on </a:t>
            </a:r>
            <a:r>
              <a:rPr lang="en-US" sz="2200" dirty="0" err="1"/>
              <a:t>b"hello</a:t>
            </a:r>
            <a:r>
              <a:rPr lang="en-US" sz="2200" dirty="0"/>
              <a:t>" (a valid byte sequence) executes without any issues</a:t>
            </a:r>
          </a:p>
          <a:p>
            <a:pPr marL="50800" indent="0">
              <a:buNone/>
            </a:pPr>
            <a:r>
              <a:rPr lang="en-US" sz="2200" b="1" dirty="0"/>
              <a:t>g5()</a:t>
            </a:r>
            <a:endParaRPr lang="en-US" sz="2200" dirty="0"/>
          </a:p>
          <a:p>
            <a:pPr>
              <a:buFont typeface="Arial" panose="020B0604020202020204" pitchFamily="34" charset="0"/>
              <a:buChar char="•"/>
            </a:pPr>
            <a:r>
              <a:rPr lang="en-US" sz="2200" b="1" dirty="0"/>
              <a:t>Always</a:t>
            </a:r>
            <a:r>
              <a:rPr lang="en-US" sz="2200" dirty="0"/>
              <a:t>: Raises </a:t>
            </a:r>
            <a:r>
              <a:rPr lang="en-US" sz="2200" dirty="0" err="1"/>
              <a:t>ZeroDivisionError</a:t>
            </a:r>
            <a:r>
              <a:rPr lang="en-US" sz="2200" dirty="0"/>
              <a:t> because division by zero is undefined in Python</a:t>
            </a:r>
          </a:p>
        </p:txBody>
      </p:sp>
    </p:spTree>
    <p:extLst>
      <p:ext uri="{BB962C8B-B14F-4D97-AF65-F5344CB8AC3E}">
        <p14:creationId xmlns:p14="http://schemas.microsoft.com/office/powerpoint/2010/main" val="1722620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281043D7-2C19-2D6F-D5BC-7CB3C1F216D5}"/>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DFDB1CB6-09FC-7E4C-6552-229173494356}"/>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a:t>Exception 2 example:</a:t>
            </a:r>
            <a:endParaRPr lang="en-US" sz="4400" dirty="0"/>
          </a:p>
        </p:txBody>
      </p:sp>
      <p:sp>
        <p:nvSpPr>
          <p:cNvPr id="107" name="Google Shape;107;p16">
            <a:extLst>
              <a:ext uri="{FF2B5EF4-FFF2-40B4-BE49-F238E27FC236}">
                <a16:creationId xmlns:a16="http://schemas.microsoft.com/office/drawing/2014/main" id="{5D3984AF-6C46-12B6-24AB-98EC24024FDB}"/>
              </a:ext>
            </a:extLst>
          </p:cNvPr>
          <p:cNvSpPr txBox="1">
            <a:spLocks noGrp="1"/>
          </p:cNvSpPr>
          <p:nvPr>
            <p:ph type="body" idx="1"/>
          </p:nvPr>
        </p:nvSpPr>
        <p:spPr>
          <a:xfrm>
            <a:off x="838200" y="1441174"/>
            <a:ext cx="4727713" cy="4735651"/>
          </a:xfrm>
          <a:prstGeom prst="rect">
            <a:avLst/>
          </a:prstGeom>
        </p:spPr>
        <p:txBody>
          <a:bodyPr spcFirstLastPara="1" wrap="square" lIns="91425" tIns="45700" rIns="91425" bIns="45700" anchor="t" anchorCtr="0">
            <a:noAutofit/>
          </a:bodyPr>
          <a:lstStyle/>
          <a:p>
            <a:pPr marL="50800" indent="0">
              <a:buNone/>
            </a:pPr>
            <a:r>
              <a:rPr lang="en-US" sz="2400"/>
              <a:t>Here, we define several functions, which may or may not raise an exception when executed.</a:t>
            </a:r>
          </a:p>
          <a:p>
            <a:pPr marL="50800" indent="0">
              <a:buNone/>
            </a:pPr>
            <a:endParaRPr lang="en-US" sz="2400"/>
          </a:p>
          <a:p>
            <a:pPr marL="50800" indent="0">
              <a:buNone/>
            </a:pPr>
            <a:r>
              <a:rPr lang="en-US" sz="2400"/>
              <a:t>For each function, indicate if an exception is raised </a:t>
            </a:r>
            <a:r>
              <a:rPr lang="en-US" sz="2400" b="1"/>
              <a:t>always</a:t>
            </a:r>
            <a:r>
              <a:rPr lang="en-US" sz="2400"/>
              <a:t>, </a:t>
            </a:r>
            <a:r>
              <a:rPr lang="en-US" sz="2400" b="1"/>
              <a:t>sometimes</a:t>
            </a:r>
            <a:r>
              <a:rPr lang="en-US" sz="2400"/>
              <a:t>, or </a:t>
            </a:r>
            <a:r>
              <a:rPr lang="en-US" sz="2400" b="1"/>
              <a:t>never</a:t>
            </a:r>
            <a:r>
              <a:rPr lang="en-US" sz="2400"/>
              <a:t>.</a:t>
            </a:r>
          </a:p>
          <a:p>
            <a:pPr marL="50800" indent="0">
              <a:buNone/>
            </a:pPr>
            <a:endParaRPr lang="en-US" sz="2400"/>
          </a:p>
          <a:p>
            <a:pPr marL="50800" indent="0">
              <a:buNone/>
            </a:pPr>
            <a:r>
              <a:rPr lang="en-US" sz="2400"/>
              <a:t>For </a:t>
            </a:r>
            <a:r>
              <a:rPr lang="en-US" sz="2400" b="1"/>
              <a:t>always</a:t>
            </a:r>
            <a:r>
              <a:rPr lang="en-US" sz="2400"/>
              <a:t> and </a:t>
            </a:r>
            <a:r>
              <a:rPr lang="en-US" sz="2400" b="1"/>
              <a:t>sometimes</a:t>
            </a:r>
            <a:r>
              <a:rPr lang="en-US" sz="2400"/>
              <a:t>, indicate which exception is raised and, for sometimes, specify the conditions under which the exception occurs.</a:t>
            </a:r>
            <a:endParaRPr lang="en-US" sz="2400" dirty="0"/>
          </a:p>
        </p:txBody>
      </p:sp>
      <p:pic>
        <p:nvPicPr>
          <p:cNvPr id="3" name="Picture 2">
            <a:extLst>
              <a:ext uri="{FF2B5EF4-FFF2-40B4-BE49-F238E27FC236}">
                <a16:creationId xmlns:a16="http://schemas.microsoft.com/office/drawing/2014/main" id="{679613D6-3F3F-8685-6DDC-1AE5B6E93FF6}"/>
              </a:ext>
            </a:extLst>
          </p:cNvPr>
          <p:cNvPicPr>
            <a:picLocks noChangeAspect="1"/>
          </p:cNvPicPr>
          <p:nvPr/>
        </p:nvPicPr>
        <p:blipFill>
          <a:blip r:embed="rId3"/>
          <a:stretch>
            <a:fillRect/>
          </a:stretch>
        </p:blipFill>
        <p:spPr>
          <a:xfrm>
            <a:off x="6626089" y="181388"/>
            <a:ext cx="5461550" cy="6545191"/>
          </a:xfrm>
          <a:prstGeom prst="rect">
            <a:avLst/>
          </a:prstGeom>
        </p:spPr>
      </p:pic>
    </p:spTree>
    <p:extLst>
      <p:ext uri="{BB962C8B-B14F-4D97-AF65-F5344CB8AC3E}">
        <p14:creationId xmlns:p14="http://schemas.microsoft.com/office/powerpoint/2010/main" val="3884166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F6A8DB51-8101-6918-CF07-0A064863A9A3}"/>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13E95D39-9305-9FBF-D9AF-2AB8878B9E28}"/>
              </a:ext>
            </a:extLst>
          </p:cNvPr>
          <p:cNvSpPr txBox="1">
            <a:spLocks noGrp="1"/>
          </p:cNvSpPr>
          <p:nvPr>
            <p:ph type="title"/>
          </p:nvPr>
        </p:nvSpPr>
        <p:spPr>
          <a:xfrm>
            <a:off x="838200" y="1"/>
            <a:ext cx="10515600" cy="91439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Answer Key:</a:t>
            </a:r>
          </a:p>
        </p:txBody>
      </p:sp>
      <p:sp>
        <p:nvSpPr>
          <p:cNvPr id="107" name="Google Shape;107;p16">
            <a:extLst>
              <a:ext uri="{FF2B5EF4-FFF2-40B4-BE49-F238E27FC236}">
                <a16:creationId xmlns:a16="http://schemas.microsoft.com/office/drawing/2014/main" id="{9B6934B3-BB4F-B91D-D34D-5A7194332D3E}"/>
              </a:ext>
            </a:extLst>
          </p:cNvPr>
          <p:cNvSpPr txBox="1">
            <a:spLocks noGrp="1"/>
          </p:cNvSpPr>
          <p:nvPr>
            <p:ph type="body" idx="1"/>
          </p:nvPr>
        </p:nvSpPr>
        <p:spPr>
          <a:xfrm>
            <a:off x="838200" y="914401"/>
            <a:ext cx="10515600" cy="5578474"/>
          </a:xfrm>
          <a:prstGeom prst="rect">
            <a:avLst/>
          </a:prstGeom>
        </p:spPr>
        <p:txBody>
          <a:bodyPr spcFirstLastPara="1" wrap="square" lIns="91425" tIns="45700" rIns="91425" bIns="45700" anchor="t" anchorCtr="0">
            <a:noAutofit/>
          </a:bodyPr>
          <a:lstStyle/>
          <a:p>
            <a:pPr marL="50800" indent="0">
              <a:buNone/>
            </a:pPr>
            <a:r>
              <a:rPr lang="en-US" sz="2200" b="1" dirty="0"/>
              <a:t>h1()</a:t>
            </a:r>
            <a:endParaRPr lang="en-US" sz="2200" dirty="0"/>
          </a:p>
          <a:p>
            <a:pPr>
              <a:buFont typeface="Arial" panose="020B0604020202020204" pitchFamily="34" charset="0"/>
              <a:buChar char="•"/>
            </a:pPr>
            <a:r>
              <a:rPr lang="en-US" sz="2200" b="1" dirty="0"/>
              <a:t>Always</a:t>
            </a:r>
            <a:r>
              <a:rPr lang="en-US" sz="2200" dirty="0"/>
              <a:t>: Raises </a:t>
            </a:r>
            <a:r>
              <a:rPr lang="en-US" sz="2200" dirty="0" err="1"/>
              <a:t>ValueError</a:t>
            </a:r>
            <a:r>
              <a:rPr lang="en-US" sz="2200" dirty="0"/>
              <a:t> because converting the string "</a:t>
            </a:r>
            <a:r>
              <a:rPr lang="en-US" sz="2200" dirty="0" err="1"/>
              <a:t>abc</a:t>
            </a:r>
            <a:r>
              <a:rPr lang="en-US" sz="2200" dirty="0"/>
              <a:t>" to an integer is invalid</a:t>
            </a:r>
          </a:p>
          <a:p>
            <a:pPr marL="50800" indent="0">
              <a:buNone/>
            </a:pPr>
            <a:r>
              <a:rPr lang="en-US" sz="2200" b="1" dirty="0"/>
              <a:t>h2()</a:t>
            </a:r>
            <a:endParaRPr lang="en-US" sz="2200" dirty="0"/>
          </a:p>
          <a:p>
            <a:pPr>
              <a:buFont typeface="Arial" panose="020B0604020202020204" pitchFamily="34" charset="0"/>
              <a:buChar char="•"/>
            </a:pPr>
            <a:r>
              <a:rPr lang="en-US" sz="2200" b="1" dirty="0"/>
              <a:t>Always</a:t>
            </a:r>
            <a:r>
              <a:rPr lang="en-US" sz="2200" dirty="0"/>
              <a:t>: Raises </a:t>
            </a:r>
            <a:r>
              <a:rPr lang="en-US" sz="2200" dirty="0" err="1"/>
              <a:t>KeyError</a:t>
            </a:r>
            <a:r>
              <a:rPr lang="en-US" sz="2200" dirty="0"/>
              <a:t> because the dictionary </a:t>
            </a:r>
            <a:r>
              <a:rPr lang="en-US" sz="2200" dirty="0" err="1"/>
              <a:t>my_dict</a:t>
            </a:r>
            <a:r>
              <a:rPr lang="en-US" sz="2200" dirty="0"/>
              <a:t> does not contain the key 'y'</a:t>
            </a:r>
          </a:p>
          <a:p>
            <a:pPr marL="50800" indent="0">
              <a:buNone/>
            </a:pPr>
            <a:r>
              <a:rPr lang="en-US" sz="2200" b="1" dirty="0"/>
              <a:t>h3()</a:t>
            </a:r>
            <a:endParaRPr lang="en-US" sz="2200" dirty="0"/>
          </a:p>
          <a:p>
            <a:pPr>
              <a:buFont typeface="Arial" panose="020B0604020202020204" pitchFamily="34" charset="0"/>
              <a:buChar char="•"/>
            </a:pPr>
            <a:r>
              <a:rPr lang="en-US" sz="2200" b="1" dirty="0"/>
              <a:t>Never</a:t>
            </a:r>
            <a:r>
              <a:rPr lang="en-US" sz="2200" dirty="0"/>
              <a:t>: This function calculates the average of a list of numbers, which will work correctly as long as the list is non-empty and contains numeric values. Here, it only has valid numbers, so no exception is raised</a:t>
            </a:r>
          </a:p>
          <a:p>
            <a:pPr marL="50800" indent="0">
              <a:buNone/>
            </a:pPr>
            <a:r>
              <a:rPr lang="en-US" sz="2200" b="1" dirty="0"/>
              <a:t>h4(</a:t>
            </a:r>
            <a:r>
              <a:rPr lang="en-US" sz="2200" b="1" dirty="0" err="1"/>
              <a:t>filepath</a:t>
            </a:r>
            <a:r>
              <a:rPr lang="en-US" sz="2200" b="1" dirty="0"/>
              <a:t>)</a:t>
            </a:r>
            <a:endParaRPr lang="en-US" sz="2200" dirty="0"/>
          </a:p>
          <a:p>
            <a:pPr>
              <a:buFont typeface="Arial" panose="020B0604020202020204" pitchFamily="34" charset="0"/>
              <a:buChar char="•"/>
            </a:pPr>
            <a:r>
              <a:rPr lang="en-US" sz="2200" b="1" dirty="0"/>
              <a:t>Sometimes</a:t>
            </a:r>
            <a:r>
              <a:rPr lang="en-US" sz="2200" dirty="0"/>
              <a:t>: Raises </a:t>
            </a:r>
            <a:r>
              <a:rPr lang="en-US" sz="2200" dirty="0" err="1"/>
              <a:t>FileNotFoundError</a:t>
            </a:r>
            <a:r>
              <a:rPr lang="en-US" sz="2200" dirty="0"/>
              <a:t> if the specified </a:t>
            </a:r>
            <a:r>
              <a:rPr lang="en-US" sz="2200" dirty="0" err="1"/>
              <a:t>filepath</a:t>
            </a:r>
            <a:r>
              <a:rPr lang="en-US" sz="2200" dirty="0"/>
              <a:t> does not exist or is inaccessible. This depends on whether the file is present and readable</a:t>
            </a:r>
          </a:p>
          <a:p>
            <a:pPr marL="50800" indent="0">
              <a:buNone/>
            </a:pPr>
            <a:r>
              <a:rPr lang="en-US" sz="2200" b="1" dirty="0"/>
              <a:t>h5()</a:t>
            </a:r>
            <a:endParaRPr lang="en-US" sz="2200" dirty="0"/>
          </a:p>
          <a:p>
            <a:pPr>
              <a:buFont typeface="Arial" panose="020B0604020202020204" pitchFamily="34" charset="0"/>
              <a:buChar char="•"/>
            </a:pPr>
            <a:r>
              <a:rPr lang="en-US" sz="2200" b="1" dirty="0"/>
              <a:t>Always</a:t>
            </a:r>
            <a:r>
              <a:rPr lang="en-US" sz="2200" dirty="0"/>
              <a:t>: Raises </a:t>
            </a:r>
            <a:r>
              <a:rPr lang="en-US" sz="2200" dirty="0" err="1"/>
              <a:t>ValueError</a:t>
            </a:r>
            <a:r>
              <a:rPr lang="en-US" sz="2200" dirty="0"/>
              <a:t> because "hello" does not contain the substring "z", so calling index("z") on it fails</a:t>
            </a:r>
          </a:p>
        </p:txBody>
      </p:sp>
    </p:spTree>
    <p:extLst>
      <p:ext uri="{BB962C8B-B14F-4D97-AF65-F5344CB8AC3E}">
        <p14:creationId xmlns:p14="http://schemas.microsoft.com/office/powerpoint/2010/main" val="115638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D2D2FC48-BA5D-13C8-7866-D80A6E0B8316}"/>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A72B17E2-2CFB-9F1E-AD07-67ACF0E1059F}"/>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38EEEC71-7994-C540-9FD6-48AA2E6935A2}"/>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highlight>
                  <a:srgbClr val="FFFF00"/>
                </a:highlight>
              </a:rPr>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ED822443-3E04-98BA-2872-B690CCD3347C}"/>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410086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E5D45E8-421B-349E-7551-97DA684F1EE0}"/>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320D84C6-60D0-4A72-D4FA-4C1F61AD48E6}"/>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703CF0CA-C079-459E-6083-8AB440E1B08D}"/>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highlight>
                  <a:srgbClr val="FFFF00"/>
                </a:highlight>
              </a:rPr>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F81FF76D-0EAD-AE7A-822C-715D4525B599}"/>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348714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6713779C-EBB2-CFCF-B216-86A8CA9120D4}"/>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F28ADAA6-7E75-AEE1-1944-07816E24A509}"/>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Iterators</a:t>
            </a:r>
          </a:p>
        </p:txBody>
      </p:sp>
      <p:sp>
        <p:nvSpPr>
          <p:cNvPr id="107" name="Google Shape;107;p16">
            <a:extLst>
              <a:ext uri="{FF2B5EF4-FFF2-40B4-BE49-F238E27FC236}">
                <a16:creationId xmlns:a16="http://schemas.microsoft.com/office/drawing/2014/main" id="{CD8EFBF0-E36C-10F2-C83A-5696833EFDB7}"/>
              </a:ext>
            </a:extLst>
          </p:cNvPr>
          <p:cNvSpPr txBox="1">
            <a:spLocks noGrp="1"/>
          </p:cNvSpPr>
          <p:nvPr>
            <p:ph type="body" idx="1"/>
          </p:nvPr>
        </p:nvSpPr>
        <p:spPr>
          <a:xfrm>
            <a:off x="838200" y="1441174"/>
            <a:ext cx="10515600" cy="4735651"/>
          </a:xfrm>
          <a:prstGeom prst="rect">
            <a:avLst/>
          </a:prstGeom>
        </p:spPr>
        <p:txBody>
          <a:bodyPr spcFirstLastPara="1" wrap="square" lIns="91425" tIns="45700" rIns="91425" bIns="45700" anchor="t" anchorCtr="0">
            <a:noAutofit/>
          </a:bodyPr>
          <a:lstStyle/>
          <a:p>
            <a:pPr marL="50800" indent="0">
              <a:buNone/>
            </a:pPr>
            <a:r>
              <a:rPr lang="en-US" sz="2400" b="1" dirty="0"/>
              <a:t>1. What is it?</a:t>
            </a:r>
          </a:p>
          <a:p>
            <a:pPr>
              <a:buFont typeface="Arial" panose="020B0604020202020204" pitchFamily="34" charset="0"/>
              <a:buChar char="•"/>
            </a:pPr>
            <a:r>
              <a:rPr lang="en-US" sz="2200" dirty="0"/>
              <a:t>An </a:t>
            </a:r>
            <a:r>
              <a:rPr lang="en-US" sz="2200" b="1" dirty="0"/>
              <a:t>iterator</a:t>
            </a:r>
            <a:r>
              <a:rPr lang="en-US" sz="2200" dirty="0"/>
              <a:t> is an object that allows sequential access to elements in a collection (like a list, tuple, or dictionary) without exposing the underlying data structure</a:t>
            </a:r>
          </a:p>
          <a:p>
            <a:pPr>
              <a:buFont typeface="Arial" panose="020B0604020202020204" pitchFamily="34" charset="0"/>
              <a:buChar char="•"/>
            </a:pPr>
            <a:endParaRPr lang="en-US" sz="2200" dirty="0"/>
          </a:p>
          <a:p>
            <a:pPr>
              <a:buFont typeface="Arial" panose="020B0604020202020204" pitchFamily="34" charset="0"/>
              <a:buChar char="•"/>
            </a:pPr>
            <a:r>
              <a:rPr lang="en-US" sz="2200" dirty="0"/>
              <a:t>In Python, an iterator is an object that implements the __</a:t>
            </a:r>
            <a:r>
              <a:rPr lang="en-US" sz="2200" dirty="0" err="1"/>
              <a:t>iter</a:t>
            </a:r>
            <a:r>
              <a:rPr lang="en-US" sz="2200" dirty="0"/>
              <a:t>__() and __next__() methods</a:t>
            </a:r>
          </a:p>
          <a:p>
            <a:pPr>
              <a:buFont typeface="Arial" panose="020B0604020202020204" pitchFamily="34" charset="0"/>
              <a:buChar char="•"/>
            </a:pPr>
            <a:endParaRPr lang="en-US" sz="2200" dirty="0"/>
          </a:p>
          <a:p>
            <a:pPr>
              <a:buFont typeface="Arial" panose="020B0604020202020204" pitchFamily="34" charset="0"/>
              <a:buChar char="•"/>
            </a:pPr>
            <a:r>
              <a:rPr lang="en-US" sz="2200" dirty="0"/>
              <a:t>The __</a:t>
            </a:r>
            <a:r>
              <a:rPr lang="en-US" sz="2200" dirty="0" err="1"/>
              <a:t>iter</a:t>
            </a:r>
            <a:r>
              <a:rPr lang="en-US" sz="2200" dirty="0"/>
              <a:t>__() method returns the iterator object itself, and __next__() returns the next element in the sequence. When there are no more items to return, __next__() raises a </a:t>
            </a:r>
            <a:r>
              <a:rPr lang="en-US" sz="2200" dirty="0" err="1"/>
              <a:t>StopIteration</a:t>
            </a:r>
            <a:r>
              <a:rPr lang="en-US" sz="2200" dirty="0"/>
              <a:t> exception, signaling the end of the iteration</a:t>
            </a:r>
          </a:p>
        </p:txBody>
      </p:sp>
    </p:spTree>
    <p:extLst>
      <p:ext uri="{BB962C8B-B14F-4D97-AF65-F5344CB8AC3E}">
        <p14:creationId xmlns:p14="http://schemas.microsoft.com/office/powerpoint/2010/main" val="2857049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4DB0377-7FC8-A781-6E0B-1B09105B3F4A}"/>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B5E82384-846E-396F-2013-A447B0B0B303}"/>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Iterators</a:t>
            </a:r>
          </a:p>
        </p:txBody>
      </p:sp>
      <p:sp>
        <p:nvSpPr>
          <p:cNvPr id="107" name="Google Shape;107;p16">
            <a:extLst>
              <a:ext uri="{FF2B5EF4-FFF2-40B4-BE49-F238E27FC236}">
                <a16:creationId xmlns:a16="http://schemas.microsoft.com/office/drawing/2014/main" id="{6F8C0DCA-09DC-C945-EEA6-8EB6361EA761}"/>
              </a:ext>
            </a:extLst>
          </p:cNvPr>
          <p:cNvSpPr txBox="1">
            <a:spLocks noGrp="1"/>
          </p:cNvSpPr>
          <p:nvPr>
            <p:ph type="body" idx="1"/>
          </p:nvPr>
        </p:nvSpPr>
        <p:spPr>
          <a:xfrm>
            <a:off x="838200" y="1441174"/>
            <a:ext cx="10515600" cy="4735651"/>
          </a:xfrm>
          <a:prstGeom prst="rect">
            <a:avLst/>
          </a:prstGeom>
        </p:spPr>
        <p:txBody>
          <a:bodyPr spcFirstLastPara="1" wrap="square" lIns="91425" tIns="45700" rIns="91425" bIns="45700" anchor="t" anchorCtr="0">
            <a:noAutofit/>
          </a:bodyPr>
          <a:lstStyle/>
          <a:p>
            <a:pPr marL="50800" indent="0">
              <a:buNone/>
            </a:pPr>
            <a:r>
              <a:rPr lang="en-US" sz="2400" b="1" dirty="0"/>
              <a:t>2. Why does it matter?</a:t>
            </a:r>
          </a:p>
          <a:p>
            <a:pPr>
              <a:buFont typeface="Arial" panose="020B0604020202020204" pitchFamily="34" charset="0"/>
              <a:buChar char="•"/>
            </a:pPr>
            <a:r>
              <a:rPr lang="en-US" sz="2200" b="1" dirty="0"/>
              <a:t>Memory Efficiency</a:t>
            </a:r>
            <a:r>
              <a:rPr lang="en-US" sz="2200" dirty="0"/>
              <a:t>: Iterators allow you to work with data collections without loading the entire collection into memory. This is particularly useful for handling large datasets or streams of data, as iterators fetch items one at a time only when needed</a:t>
            </a:r>
          </a:p>
          <a:p>
            <a:pPr>
              <a:buFont typeface="Arial" panose="020B0604020202020204" pitchFamily="34" charset="0"/>
              <a:buChar char="•"/>
            </a:pPr>
            <a:r>
              <a:rPr lang="en-US" sz="2200" b="1" dirty="0"/>
              <a:t>Lazy Evaluation</a:t>
            </a:r>
            <a:r>
              <a:rPr lang="en-US" sz="2200" dirty="0"/>
              <a:t>: Iterators enable lazy evaluation, meaning values are generated on-the-fly and only computed when accessed. This can greatly improve performance and reduce memory usage for operations on large or infinite sequences</a:t>
            </a:r>
          </a:p>
          <a:p>
            <a:pPr>
              <a:buFont typeface="Arial" panose="020B0604020202020204" pitchFamily="34" charset="0"/>
              <a:buChar char="•"/>
            </a:pPr>
            <a:r>
              <a:rPr lang="en-US" sz="2200" b="1" dirty="0"/>
              <a:t>Enhanced Code Readability and Maintainability</a:t>
            </a:r>
            <a:r>
              <a:rPr lang="en-US" sz="2200" dirty="0"/>
              <a:t>: Using iterators often leads to cleaner and more readable code. They are foundational for Python’s loop constructs (like for loops), making it easier to write concise and expressive code</a:t>
            </a:r>
          </a:p>
          <a:p>
            <a:pPr>
              <a:buFont typeface="Arial" panose="020B0604020202020204" pitchFamily="34" charset="0"/>
              <a:buChar char="•"/>
            </a:pPr>
            <a:r>
              <a:rPr lang="en-US" sz="2200" b="1" dirty="0"/>
              <a:t>Custom Iteration Patterns</a:t>
            </a:r>
            <a:r>
              <a:rPr lang="en-US" sz="2200" dirty="0"/>
              <a:t>: Python allows developers to create custom iterator classes, which can be useful for implementing specific traversal or access patterns, such as iterating over data in a custom order or implementing a filter</a:t>
            </a:r>
          </a:p>
        </p:txBody>
      </p:sp>
    </p:spTree>
    <p:extLst>
      <p:ext uri="{BB962C8B-B14F-4D97-AF65-F5344CB8AC3E}">
        <p14:creationId xmlns:p14="http://schemas.microsoft.com/office/powerpoint/2010/main" val="1295689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83574508-C937-D596-6834-C6C6FB266F5A}"/>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93BA8157-D6F3-799F-6FC5-252DCF83B02F}"/>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Iterators</a:t>
            </a:r>
          </a:p>
        </p:txBody>
      </p:sp>
      <p:sp>
        <p:nvSpPr>
          <p:cNvPr id="107" name="Google Shape;107;p16">
            <a:extLst>
              <a:ext uri="{FF2B5EF4-FFF2-40B4-BE49-F238E27FC236}">
                <a16:creationId xmlns:a16="http://schemas.microsoft.com/office/drawing/2014/main" id="{18B57831-37B2-C3C7-D4D5-BD7D06E85CDD}"/>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pPr marL="50800" indent="0">
              <a:buNone/>
            </a:pPr>
            <a:r>
              <a:rPr lang="en-US" sz="2400" b="1" dirty="0"/>
              <a:t>3. Where can you expect to see this?</a:t>
            </a:r>
          </a:p>
          <a:p>
            <a:pPr>
              <a:buFont typeface="Arial" panose="020B0604020202020204" pitchFamily="34" charset="0"/>
              <a:buChar char="•"/>
            </a:pPr>
            <a:r>
              <a:rPr lang="en-US" sz="2200" b="1" dirty="0"/>
              <a:t>For Loops</a:t>
            </a:r>
            <a:r>
              <a:rPr lang="en-US" sz="2200" dirty="0"/>
              <a:t>: Every time you use a for loop in Python, you’re working with an iterator. Python automatically converts </a:t>
            </a:r>
            <a:r>
              <a:rPr lang="en-US" sz="2200" dirty="0" err="1"/>
              <a:t>iterables</a:t>
            </a:r>
            <a:r>
              <a:rPr lang="en-US" sz="2200" dirty="0"/>
              <a:t> (such as lists, tuples, and dictionaries) into iterators for loop processing</a:t>
            </a:r>
          </a:p>
          <a:p>
            <a:pPr>
              <a:buFont typeface="Arial" panose="020B0604020202020204" pitchFamily="34" charset="0"/>
              <a:buChar char="•"/>
            </a:pPr>
            <a:r>
              <a:rPr lang="en-US" sz="2200" b="1" dirty="0"/>
              <a:t>Data Streams and File I/O</a:t>
            </a:r>
            <a:r>
              <a:rPr lang="en-US" sz="2200" dirty="0"/>
              <a:t>: Iterators are common in handling data streams and file I/O. For example, using </a:t>
            </a:r>
            <a:r>
              <a:rPr lang="en-US" sz="2200" dirty="0" err="1"/>
              <a:t>file_object</a:t>
            </a:r>
            <a:r>
              <a:rPr lang="en-US" sz="2200" dirty="0"/>
              <a:t> with for line in </a:t>
            </a:r>
            <a:r>
              <a:rPr lang="en-US" sz="2200" dirty="0" err="1"/>
              <a:t>file_object</a:t>
            </a:r>
            <a:r>
              <a:rPr lang="en-US" sz="2200" dirty="0"/>
              <a:t> creates an iterator that reads each line of a file one at a time, conserving memory</a:t>
            </a:r>
          </a:p>
          <a:p>
            <a:pPr>
              <a:buFont typeface="Arial" panose="020B0604020202020204" pitchFamily="34" charset="0"/>
              <a:buChar char="•"/>
            </a:pPr>
            <a:r>
              <a:rPr lang="en-US" sz="2200" b="1" dirty="0"/>
              <a:t>Generators</a:t>
            </a:r>
            <a:r>
              <a:rPr lang="en-US" sz="2200" dirty="0"/>
              <a:t>: Python's generator functions (using the yield keyword) create iterators. Generators are a convenient way to build iterators without the need to implement __</a:t>
            </a:r>
            <a:r>
              <a:rPr lang="en-US" sz="2200" dirty="0" err="1"/>
              <a:t>iter</a:t>
            </a:r>
            <a:r>
              <a:rPr lang="en-US" sz="2200" dirty="0"/>
              <a:t>__() and __next__() directly, and they’re commonly used for tasks requiring lazy evaluation</a:t>
            </a:r>
          </a:p>
          <a:p>
            <a:pPr>
              <a:buFont typeface="Arial" panose="020B0604020202020204" pitchFamily="34" charset="0"/>
              <a:buChar char="•"/>
            </a:pPr>
            <a:r>
              <a:rPr lang="en-US" sz="2200" b="1" dirty="0"/>
              <a:t>Custom Classes</a:t>
            </a:r>
            <a:r>
              <a:rPr lang="en-US" sz="2200" dirty="0"/>
              <a:t>: By defining __</a:t>
            </a:r>
            <a:r>
              <a:rPr lang="en-US" sz="2200" dirty="0" err="1"/>
              <a:t>iter</a:t>
            </a:r>
            <a:r>
              <a:rPr lang="en-US" sz="2200" dirty="0"/>
              <a:t>__() and __next__() in a custom class, developers can implement tailored iteration patterns for specific applications, like traversing complex data structures or simulating a sequence of events</a:t>
            </a:r>
          </a:p>
        </p:txBody>
      </p:sp>
    </p:spTree>
    <p:extLst>
      <p:ext uri="{BB962C8B-B14F-4D97-AF65-F5344CB8AC3E}">
        <p14:creationId xmlns:p14="http://schemas.microsoft.com/office/powerpoint/2010/main" val="868881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E8DA0B9-5C21-568F-1F78-D535E0C95666}"/>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F3C1E68F-E2A1-2741-96AE-55724B309CE4}"/>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Iterators</a:t>
            </a:r>
          </a:p>
        </p:txBody>
      </p:sp>
      <p:sp>
        <p:nvSpPr>
          <p:cNvPr id="107" name="Google Shape;107;p16">
            <a:extLst>
              <a:ext uri="{FF2B5EF4-FFF2-40B4-BE49-F238E27FC236}">
                <a16:creationId xmlns:a16="http://schemas.microsoft.com/office/drawing/2014/main" id="{5313C9F5-08B8-6879-F6A5-78000A1DDF0B}"/>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pPr marL="50800" indent="0">
              <a:buNone/>
            </a:pPr>
            <a:r>
              <a:rPr lang="en-US" sz="2400" b="1" dirty="0"/>
              <a:t>3. Where can you expect to see this?</a:t>
            </a:r>
          </a:p>
          <a:p>
            <a:pPr>
              <a:buFont typeface="Arial" panose="020B0604020202020204" pitchFamily="34" charset="0"/>
              <a:buChar char="•"/>
            </a:pPr>
            <a:r>
              <a:rPr lang="en-US" sz="2200" b="1" dirty="0"/>
              <a:t>For Loops</a:t>
            </a:r>
            <a:r>
              <a:rPr lang="en-US" sz="2200" dirty="0"/>
              <a:t>: Every time you use a for loop in Python, you’re working with an iterator. Python automatically converts </a:t>
            </a:r>
            <a:r>
              <a:rPr lang="en-US" sz="2200" dirty="0" err="1"/>
              <a:t>iterables</a:t>
            </a:r>
            <a:r>
              <a:rPr lang="en-US" sz="2200" dirty="0"/>
              <a:t> (such as lists, tuples, and dictionaries) into iterators for loop processing</a:t>
            </a:r>
          </a:p>
          <a:p>
            <a:pPr>
              <a:buFont typeface="Arial" panose="020B0604020202020204" pitchFamily="34" charset="0"/>
              <a:buChar char="•"/>
            </a:pPr>
            <a:r>
              <a:rPr lang="en-US" sz="2200" b="1" dirty="0"/>
              <a:t>Data Streams and File I/O</a:t>
            </a:r>
            <a:r>
              <a:rPr lang="en-US" sz="2200" dirty="0"/>
              <a:t>: Iterators are common in handling data streams and file I/O. For example, using </a:t>
            </a:r>
            <a:r>
              <a:rPr lang="en-US" sz="2200" dirty="0" err="1"/>
              <a:t>file_object</a:t>
            </a:r>
            <a:r>
              <a:rPr lang="en-US" sz="2200" dirty="0"/>
              <a:t> with for line in </a:t>
            </a:r>
            <a:r>
              <a:rPr lang="en-US" sz="2200" dirty="0" err="1"/>
              <a:t>file_object</a:t>
            </a:r>
            <a:r>
              <a:rPr lang="en-US" sz="2200" dirty="0"/>
              <a:t> creates an iterator that reads each line of a file one at a time, conserving memory</a:t>
            </a:r>
          </a:p>
          <a:p>
            <a:pPr>
              <a:buFont typeface="Arial" panose="020B0604020202020204" pitchFamily="34" charset="0"/>
              <a:buChar char="•"/>
            </a:pPr>
            <a:r>
              <a:rPr lang="en-US" sz="2200" b="1" dirty="0"/>
              <a:t>Generators</a:t>
            </a:r>
            <a:r>
              <a:rPr lang="en-US" sz="2200" dirty="0"/>
              <a:t>: Python's generator functions (using the yield keyword) create iterators. Generators are a convenient way to build iterators without the need to implement __</a:t>
            </a:r>
            <a:r>
              <a:rPr lang="en-US" sz="2200" dirty="0" err="1"/>
              <a:t>iter</a:t>
            </a:r>
            <a:r>
              <a:rPr lang="en-US" sz="2200" dirty="0"/>
              <a:t>__() and __next__() directly, and they’re commonly used for tasks requiring lazy evaluation</a:t>
            </a:r>
          </a:p>
          <a:p>
            <a:pPr>
              <a:buFont typeface="Arial" panose="020B0604020202020204" pitchFamily="34" charset="0"/>
              <a:buChar char="•"/>
            </a:pPr>
            <a:r>
              <a:rPr lang="en-US" sz="2200" b="1" dirty="0"/>
              <a:t>Custom Classes</a:t>
            </a:r>
            <a:r>
              <a:rPr lang="en-US" sz="2200" dirty="0"/>
              <a:t>: By defining __</a:t>
            </a:r>
            <a:r>
              <a:rPr lang="en-US" sz="2200" dirty="0" err="1"/>
              <a:t>iter</a:t>
            </a:r>
            <a:r>
              <a:rPr lang="en-US" sz="2200" dirty="0"/>
              <a:t>__() and __next__() in a custom class, developers can implement tailored iteration patterns for specific applications, like traversing complex data structures or simulating a sequence of events</a:t>
            </a:r>
          </a:p>
        </p:txBody>
      </p:sp>
    </p:spTree>
    <p:extLst>
      <p:ext uri="{BB962C8B-B14F-4D97-AF65-F5344CB8AC3E}">
        <p14:creationId xmlns:p14="http://schemas.microsoft.com/office/powerpoint/2010/main" val="38904951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6D58E6A-0525-4C35-B131-BF4F1B4462EB}"/>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98D22FFE-377A-1651-53FC-F786157F5E97}"/>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Example</a:t>
            </a:r>
          </a:p>
        </p:txBody>
      </p:sp>
      <p:sp>
        <p:nvSpPr>
          <p:cNvPr id="107" name="Google Shape;107;p16">
            <a:extLst>
              <a:ext uri="{FF2B5EF4-FFF2-40B4-BE49-F238E27FC236}">
                <a16:creationId xmlns:a16="http://schemas.microsoft.com/office/drawing/2014/main" id="{43DF6146-6F3C-A1B9-EEF8-8CCDFCBFFC85}"/>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pPr marL="50800" indent="0">
              <a:buNone/>
            </a:pPr>
            <a:r>
              <a:rPr lang="en-US" sz="1600" dirty="0"/>
              <a:t>Define a Python function </a:t>
            </a:r>
            <a:r>
              <a:rPr lang="en-US" sz="1600" dirty="0" err="1"/>
              <a:t>iterator_example</a:t>
            </a:r>
            <a:r>
              <a:rPr lang="en-US" sz="1600" dirty="0"/>
              <a:t>() that returns an iterator for a list of numbers [1, 2, 3, 4] and then iterates through it using the next() function</a:t>
            </a:r>
          </a:p>
          <a:p>
            <a:pPr marL="50800" indent="0">
              <a:buNone/>
            </a:pPr>
            <a:r>
              <a:rPr lang="en-US" sz="1600" dirty="0"/>
              <a:t>The function should retrieve and return each item in the list one at a time using next() </a:t>
            </a:r>
          </a:p>
          <a:p>
            <a:pPr marL="50800" indent="0">
              <a:buNone/>
            </a:pPr>
            <a:r>
              <a:rPr lang="en-US" sz="1600" dirty="0"/>
              <a:t>For each call to next(), if there are no more items, the function should handle the </a:t>
            </a:r>
            <a:r>
              <a:rPr lang="en-US" sz="1600" dirty="0" err="1"/>
              <a:t>StopIteration</a:t>
            </a:r>
            <a:r>
              <a:rPr lang="en-US" sz="1600" dirty="0"/>
              <a:t> exception and return "End of Iterator" instead</a:t>
            </a:r>
          </a:p>
          <a:p>
            <a:pPr marL="50800" indent="0">
              <a:buNone/>
            </a:pPr>
            <a:r>
              <a:rPr lang="en-US" sz="1600" b="1" dirty="0"/>
              <a:t>Write the function </a:t>
            </a:r>
            <a:r>
              <a:rPr lang="en-US" sz="1600" b="1" dirty="0" err="1"/>
              <a:t>iterator_example</a:t>
            </a:r>
            <a:r>
              <a:rPr lang="en-US" sz="1600" b="1" dirty="0"/>
              <a:t>() and provide the output of each call to next() on the iterator</a:t>
            </a:r>
          </a:p>
          <a:p>
            <a:pPr marL="50800" indent="0">
              <a:buNone/>
            </a:pPr>
            <a:endParaRPr lang="en-US" sz="1600" b="1" dirty="0"/>
          </a:p>
          <a:p>
            <a:pPr marL="50800" indent="0">
              <a:buNone/>
            </a:pPr>
            <a:r>
              <a:rPr lang="en-US" sz="1600" b="1" dirty="0"/>
              <a:t>Expected output: </a:t>
            </a:r>
          </a:p>
          <a:p>
            <a:pPr marL="50800" indent="0">
              <a:buNone/>
            </a:pPr>
            <a:endParaRPr lang="en-US" sz="1600" b="1" dirty="0"/>
          </a:p>
          <a:p>
            <a:pPr marL="50800" indent="0">
              <a:buNone/>
            </a:pPr>
            <a:endParaRPr lang="en-US" sz="1600" dirty="0"/>
          </a:p>
        </p:txBody>
      </p:sp>
      <p:pic>
        <p:nvPicPr>
          <p:cNvPr id="2" name="Picture 1">
            <a:extLst>
              <a:ext uri="{FF2B5EF4-FFF2-40B4-BE49-F238E27FC236}">
                <a16:creationId xmlns:a16="http://schemas.microsoft.com/office/drawing/2014/main" id="{22C17E1B-B14F-615B-7C5B-C14CEFE92794}"/>
              </a:ext>
            </a:extLst>
          </p:cNvPr>
          <p:cNvPicPr>
            <a:picLocks noChangeAspect="1"/>
          </p:cNvPicPr>
          <p:nvPr/>
        </p:nvPicPr>
        <p:blipFill>
          <a:blip r:embed="rId3"/>
          <a:stretch>
            <a:fillRect/>
          </a:stretch>
        </p:blipFill>
        <p:spPr>
          <a:xfrm>
            <a:off x="3134139" y="3808067"/>
            <a:ext cx="2645819" cy="2132219"/>
          </a:xfrm>
          <a:prstGeom prst="rect">
            <a:avLst/>
          </a:prstGeom>
        </p:spPr>
      </p:pic>
    </p:spTree>
    <p:extLst>
      <p:ext uri="{BB962C8B-B14F-4D97-AF65-F5344CB8AC3E}">
        <p14:creationId xmlns:p14="http://schemas.microsoft.com/office/powerpoint/2010/main" val="40147161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08DAE82-75FC-5353-4E74-AFC1DA8C31B7}"/>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494C9E52-7C83-FCA9-2382-082214717711}"/>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How to approach?</a:t>
            </a:r>
          </a:p>
        </p:txBody>
      </p:sp>
      <p:sp>
        <p:nvSpPr>
          <p:cNvPr id="107" name="Google Shape;107;p16">
            <a:extLst>
              <a:ext uri="{FF2B5EF4-FFF2-40B4-BE49-F238E27FC236}">
                <a16:creationId xmlns:a16="http://schemas.microsoft.com/office/drawing/2014/main" id="{A95E03F3-54FD-B088-D68A-E230EDDD27C9}"/>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r>
              <a:rPr lang="en-US" sz="2200" dirty="0"/>
              <a:t>To approach this problem, first understand that an iterator allows sequential access to elements in a collection</a:t>
            </a:r>
          </a:p>
          <a:p>
            <a:r>
              <a:rPr lang="en-US" sz="2200" dirty="0"/>
              <a:t>Begin by creating an iterator from the given list using </a:t>
            </a:r>
            <a:r>
              <a:rPr lang="en-US" sz="2200" dirty="0" err="1"/>
              <a:t>iter</a:t>
            </a:r>
            <a:r>
              <a:rPr lang="en-US" sz="2200" dirty="0"/>
              <a:t>()</a:t>
            </a:r>
          </a:p>
          <a:p>
            <a:r>
              <a:rPr lang="en-US" sz="2200" dirty="0"/>
              <a:t>Then, use next() to retrieve each element one-by-one</a:t>
            </a:r>
          </a:p>
          <a:p>
            <a:r>
              <a:rPr lang="en-US" sz="2200" dirty="0"/>
              <a:t>Anticipate the </a:t>
            </a:r>
            <a:r>
              <a:rPr lang="en-US" sz="2200" dirty="0" err="1"/>
              <a:t>StopIteration</a:t>
            </a:r>
            <a:r>
              <a:rPr lang="en-US" sz="2200" dirty="0"/>
              <a:t> exception, which signals the end of the iterator, and handle it with a try-except block to print "End of Iterator" when no more items are available</a:t>
            </a:r>
          </a:p>
          <a:p>
            <a:r>
              <a:rPr lang="en-US" sz="2200" dirty="0"/>
              <a:t>This structure ensures that all elements are accessed, and the end of the iteration is managed gracefully</a:t>
            </a:r>
          </a:p>
        </p:txBody>
      </p:sp>
    </p:spTree>
    <p:extLst>
      <p:ext uri="{BB962C8B-B14F-4D97-AF65-F5344CB8AC3E}">
        <p14:creationId xmlns:p14="http://schemas.microsoft.com/office/powerpoint/2010/main" val="38443167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210717E0-FAB9-3549-F9D5-C4FC1D8AD625}"/>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2FE4F05C-467A-E5E0-7B81-4EFA863327CB}"/>
              </a:ext>
            </a:extLst>
          </p:cNvPr>
          <p:cNvSpPr txBox="1">
            <a:spLocks noGrp="1"/>
          </p:cNvSpPr>
          <p:nvPr>
            <p:ph type="title"/>
          </p:nvPr>
        </p:nvSpPr>
        <p:spPr>
          <a:xfrm>
            <a:off x="838200" y="119270"/>
            <a:ext cx="10515600" cy="735496"/>
          </a:xfrm>
          <a:prstGeom prst="rect">
            <a:avLst/>
          </a:prstGeom>
        </p:spPr>
        <p:txBody>
          <a:bodyPr spcFirstLastPara="1" wrap="square" lIns="91425" tIns="45700" rIns="91425" bIns="45700" anchor="ctr" anchorCtr="0">
            <a:noAutofit/>
          </a:bodyPr>
          <a:lstStyle/>
          <a:p>
            <a:pPr lvl="1">
              <a:lnSpc>
                <a:spcPct val="115000"/>
              </a:lnSpc>
            </a:pPr>
            <a:r>
              <a:rPr lang="en-US" sz="2400" dirty="0"/>
              <a:t>Answer </a:t>
            </a:r>
            <a:r>
              <a:rPr lang="en-US" sz="2400" dirty="0">
                <a:sym typeface="Wingdings" pitchFamily="2" charset="2"/>
              </a:rPr>
              <a:t> </a:t>
            </a:r>
            <a:r>
              <a:rPr lang="en-US" sz="2400" dirty="0"/>
              <a:t>The function </a:t>
            </a:r>
            <a:r>
              <a:rPr lang="en-US" sz="2400" dirty="0" err="1"/>
              <a:t>iterator_example</a:t>
            </a:r>
            <a:r>
              <a:rPr lang="en-US" sz="2400" dirty="0"/>
              <a:t>() that meets these requirements is:</a:t>
            </a:r>
          </a:p>
        </p:txBody>
      </p:sp>
      <p:sp>
        <p:nvSpPr>
          <p:cNvPr id="107" name="Google Shape;107;p16">
            <a:extLst>
              <a:ext uri="{FF2B5EF4-FFF2-40B4-BE49-F238E27FC236}">
                <a16:creationId xmlns:a16="http://schemas.microsoft.com/office/drawing/2014/main" id="{A21B96F8-7DCD-70AD-FCDF-64EE93C91217}"/>
              </a:ext>
            </a:extLst>
          </p:cNvPr>
          <p:cNvSpPr txBox="1">
            <a:spLocks noGrp="1"/>
          </p:cNvSpPr>
          <p:nvPr>
            <p:ph type="body" idx="1"/>
          </p:nvPr>
        </p:nvSpPr>
        <p:spPr>
          <a:xfrm>
            <a:off x="347870" y="745436"/>
            <a:ext cx="5446643" cy="5747440"/>
          </a:xfrm>
          <a:prstGeom prst="rect">
            <a:avLst/>
          </a:prstGeom>
        </p:spPr>
        <p:txBody>
          <a:bodyPr spcFirstLastPara="1" wrap="square" lIns="91425" tIns="45700" rIns="91425" bIns="45700" anchor="t" anchorCtr="0">
            <a:noAutofit/>
          </a:bodyPr>
          <a:lstStyle/>
          <a:p>
            <a:pPr marL="50800" indent="0">
              <a:buNone/>
            </a:pPr>
            <a:r>
              <a:rPr lang="en-US" sz="1800" b="1" dirty="0"/>
              <a:t>Iterator Creation</a:t>
            </a:r>
            <a:r>
              <a:rPr lang="en-US" sz="1800" dirty="0"/>
              <a:t>:</a:t>
            </a:r>
          </a:p>
          <a:p>
            <a:pPr>
              <a:buFont typeface="Arial" panose="020B0604020202020204" pitchFamily="34" charset="0"/>
              <a:buChar char="•"/>
            </a:pPr>
            <a:r>
              <a:rPr lang="en-US" sz="1800" dirty="0"/>
              <a:t>numbers = [1, 2, 3, 4]: A list is created with four elements</a:t>
            </a:r>
          </a:p>
          <a:p>
            <a:pPr>
              <a:buFont typeface="Arial" panose="020B0604020202020204" pitchFamily="34" charset="0"/>
              <a:buChar char="•"/>
            </a:pPr>
            <a:r>
              <a:rPr lang="en-US" sz="1800" dirty="0" err="1"/>
              <a:t>iter_numbers</a:t>
            </a:r>
            <a:r>
              <a:rPr lang="en-US" sz="1800" dirty="0"/>
              <a:t> = </a:t>
            </a:r>
            <a:r>
              <a:rPr lang="en-US" sz="1800" dirty="0" err="1"/>
              <a:t>iter</a:t>
            </a:r>
            <a:r>
              <a:rPr lang="en-US" sz="1800" dirty="0"/>
              <a:t>(numbers): The </a:t>
            </a:r>
            <a:r>
              <a:rPr lang="en-US" sz="1800" dirty="0" err="1"/>
              <a:t>iter</a:t>
            </a:r>
            <a:r>
              <a:rPr lang="en-US" sz="1800" dirty="0"/>
              <a:t>() function converts the list into an iterator object, allowing us to traverse the list one item at a time</a:t>
            </a:r>
          </a:p>
          <a:p>
            <a:pPr marL="50800" indent="0">
              <a:buNone/>
            </a:pPr>
            <a:r>
              <a:rPr lang="en-US" sz="1800" b="1" dirty="0"/>
              <a:t>Using next() to Retrieve Items</a:t>
            </a:r>
            <a:r>
              <a:rPr lang="en-US" sz="1800" dirty="0"/>
              <a:t>:</a:t>
            </a:r>
          </a:p>
          <a:p>
            <a:pPr>
              <a:buFont typeface="Arial" panose="020B0604020202020204" pitchFamily="34" charset="0"/>
              <a:buChar char="•"/>
            </a:pPr>
            <a:r>
              <a:rPr lang="en-US" sz="1800" dirty="0"/>
              <a:t>The function uses next(</a:t>
            </a:r>
            <a:r>
              <a:rPr lang="en-US" sz="1800" dirty="0" err="1"/>
              <a:t>iter_numbers</a:t>
            </a:r>
            <a:r>
              <a:rPr lang="en-US" sz="1800" dirty="0"/>
              <a:t>) to retrieve each item from the iterator, moving to the next item with each call</a:t>
            </a:r>
          </a:p>
          <a:p>
            <a:pPr>
              <a:buFont typeface="Arial" panose="020B0604020202020204" pitchFamily="34" charset="0"/>
              <a:buChar char="•"/>
            </a:pPr>
            <a:r>
              <a:rPr lang="en-US" sz="1800" dirty="0"/>
              <a:t>For the first four calls to next(), it returns each item in the list in order: 1, 2, 3, and 4</a:t>
            </a:r>
          </a:p>
          <a:p>
            <a:pPr marL="50800" indent="0">
              <a:buNone/>
            </a:pPr>
            <a:r>
              <a:rPr lang="en-US" sz="1800" b="1" dirty="0"/>
              <a:t>Handling </a:t>
            </a:r>
            <a:r>
              <a:rPr lang="en-US" sz="1800" b="1" dirty="0" err="1"/>
              <a:t>StopIteration</a:t>
            </a:r>
            <a:r>
              <a:rPr lang="en-US" sz="1800" dirty="0"/>
              <a:t>:</a:t>
            </a:r>
          </a:p>
          <a:p>
            <a:pPr>
              <a:buFont typeface="Arial" panose="020B0604020202020204" pitchFamily="34" charset="0"/>
              <a:buChar char="•"/>
            </a:pPr>
            <a:r>
              <a:rPr lang="en-US" sz="1800" dirty="0"/>
              <a:t>After the last item is retrieved, a subsequent call to next() raises a </a:t>
            </a:r>
            <a:r>
              <a:rPr lang="en-US" sz="1800" dirty="0" err="1"/>
              <a:t>StopIteration</a:t>
            </a:r>
            <a:r>
              <a:rPr lang="en-US" sz="1800" dirty="0"/>
              <a:t> exception</a:t>
            </a:r>
          </a:p>
          <a:p>
            <a:pPr>
              <a:buFont typeface="Arial" panose="020B0604020202020204" pitchFamily="34" charset="0"/>
              <a:buChar char="•"/>
            </a:pPr>
            <a:r>
              <a:rPr lang="en-US" sz="1800" dirty="0"/>
              <a:t>The function catches this exception in an except block, printing "End of Iterator" to indicate that there are no more items</a:t>
            </a:r>
          </a:p>
        </p:txBody>
      </p:sp>
      <p:pic>
        <p:nvPicPr>
          <p:cNvPr id="2" name="Picture 1">
            <a:extLst>
              <a:ext uri="{FF2B5EF4-FFF2-40B4-BE49-F238E27FC236}">
                <a16:creationId xmlns:a16="http://schemas.microsoft.com/office/drawing/2014/main" id="{FC264157-1230-DCA8-481E-2FF4AC76AAD9}"/>
              </a:ext>
            </a:extLst>
          </p:cNvPr>
          <p:cNvPicPr>
            <a:picLocks noChangeAspect="1"/>
          </p:cNvPicPr>
          <p:nvPr/>
        </p:nvPicPr>
        <p:blipFill>
          <a:blip r:embed="rId3"/>
          <a:stretch>
            <a:fillRect/>
          </a:stretch>
        </p:blipFill>
        <p:spPr>
          <a:xfrm>
            <a:off x="5794513" y="945530"/>
            <a:ext cx="6337577" cy="5456582"/>
          </a:xfrm>
          <a:prstGeom prst="rect">
            <a:avLst/>
          </a:prstGeom>
        </p:spPr>
      </p:pic>
    </p:spTree>
    <p:extLst>
      <p:ext uri="{BB962C8B-B14F-4D97-AF65-F5344CB8AC3E}">
        <p14:creationId xmlns:p14="http://schemas.microsoft.com/office/powerpoint/2010/main" val="519624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37078C6-C886-A0B4-2192-03718FACD79A}"/>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F88346D5-2BC0-220D-6CE2-2D8E7874D8CD}"/>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23B22BAE-7F70-B4EB-DCD0-2D8CC67CE737}"/>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highlight>
                  <a:srgbClr val="FFFF00"/>
                </a:highlight>
              </a:rPr>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7491D415-C5DA-FD59-46B1-2852BC38939F}"/>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485045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F5C595EC-B752-DE61-2CCD-18D4066212B2}"/>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5543E727-F881-148A-F043-C6066CC9704D}"/>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Decorators</a:t>
            </a:r>
          </a:p>
        </p:txBody>
      </p:sp>
      <p:sp>
        <p:nvSpPr>
          <p:cNvPr id="107" name="Google Shape;107;p16">
            <a:extLst>
              <a:ext uri="{FF2B5EF4-FFF2-40B4-BE49-F238E27FC236}">
                <a16:creationId xmlns:a16="http://schemas.microsoft.com/office/drawing/2014/main" id="{3456FE18-4C48-596C-95D1-7B8FDFD2ECDE}"/>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pPr marL="50800" indent="0">
              <a:buNone/>
            </a:pPr>
            <a:r>
              <a:rPr lang="en-US" sz="2400" b="1" dirty="0"/>
              <a:t>1. What is it?</a:t>
            </a:r>
          </a:p>
          <a:p>
            <a:pPr>
              <a:buFont typeface="Arial" panose="020B0604020202020204" pitchFamily="34" charset="0"/>
              <a:buChar char="•"/>
            </a:pPr>
            <a:r>
              <a:rPr lang="en-US" sz="2200" dirty="0"/>
              <a:t>A </a:t>
            </a:r>
            <a:r>
              <a:rPr lang="en-US" sz="2200" b="1" dirty="0"/>
              <a:t>decorator</a:t>
            </a:r>
            <a:r>
              <a:rPr lang="en-US" sz="2200" dirty="0"/>
              <a:t> is a higher-order function that "wraps" another function or method to modify or extend its behavior. In Python, decorators are functions that take another function as an argument, add some functionality, and return a new function or the original function with added behavior</a:t>
            </a:r>
          </a:p>
          <a:p>
            <a:pPr>
              <a:buFont typeface="Arial" panose="020B0604020202020204" pitchFamily="34" charset="0"/>
              <a:buChar char="•"/>
            </a:pPr>
            <a:endParaRPr lang="en-US" sz="2200" dirty="0"/>
          </a:p>
          <a:p>
            <a:pPr>
              <a:buFont typeface="Arial" panose="020B0604020202020204" pitchFamily="34" charset="0"/>
              <a:buChar char="•"/>
            </a:pPr>
            <a:r>
              <a:rPr lang="en-US" sz="2200" dirty="0"/>
              <a:t>Decorators are applied to functions or methods using the @</a:t>
            </a:r>
            <a:r>
              <a:rPr lang="en-US" sz="2200" dirty="0" err="1"/>
              <a:t>decorator_name</a:t>
            </a:r>
            <a:r>
              <a:rPr lang="en-US" sz="2200" dirty="0"/>
              <a:t> syntax placed above the function definition. This syntax is shorthand for passing the function to the decorator</a:t>
            </a:r>
          </a:p>
        </p:txBody>
      </p:sp>
    </p:spTree>
    <p:extLst>
      <p:ext uri="{BB962C8B-B14F-4D97-AF65-F5344CB8AC3E}">
        <p14:creationId xmlns:p14="http://schemas.microsoft.com/office/powerpoint/2010/main" val="308933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t>Available Resources</a:t>
            </a:r>
            <a:endParaRPr dirty="0"/>
          </a:p>
        </p:txBody>
      </p:sp>
      <p:sp>
        <p:nvSpPr>
          <p:cNvPr id="130" name="Google Shape;130;p19"/>
          <p:cNvSpPr txBox="1">
            <a:spLocks noGrp="1"/>
          </p:cNvSpPr>
          <p:nvPr>
            <p:ph type="body" idx="1"/>
          </p:nvPr>
        </p:nvSpPr>
        <p:spPr>
          <a:xfrm>
            <a:off x="838200" y="1612475"/>
            <a:ext cx="10515600" cy="48642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1800"/>
              <a:buChar char="•"/>
            </a:pPr>
            <a:r>
              <a:rPr lang="en-US" sz="2000" dirty="0">
                <a:solidFill>
                  <a:schemeClr val="tx1"/>
                </a:solidFill>
                <a:latin typeface="Calibri" panose="020F0502020204030204" pitchFamily="34" charset="0"/>
                <a:cs typeface="Calibri" panose="020F0502020204030204" pitchFamily="34" charset="0"/>
              </a:rPr>
              <a:t>The Basics </a:t>
            </a:r>
            <a:r>
              <a:rPr lang="en-US" sz="2000" dirty="0">
                <a:solidFill>
                  <a:schemeClr val="tx1"/>
                </a:solidFill>
                <a:latin typeface="Calibri" panose="020F0502020204030204" pitchFamily="34" charset="0"/>
                <a:cs typeface="Calibri" panose="020F0502020204030204" pitchFamily="34" charset="0"/>
                <a:sym typeface="Wingdings" pitchFamily="2" charset="2"/>
              </a:rPr>
              <a:t> </a:t>
            </a:r>
            <a:r>
              <a:rPr lang="en-US" sz="2000" u="sng" dirty="0">
                <a:solidFill>
                  <a:schemeClr val="hlink"/>
                </a:solidFill>
                <a:latin typeface="Calibri" panose="020F0502020204030204" pitchFamily="34" charset="0"/>
                <a:cs typeface="Calibri" panose="020F0502020204030204" pitchFamily="34" charset="0"/>
                <a:hlinkClick r:id="rId3"/>
              </a:rPr>
              <a:t>CPSC 200 – Course Site</a:t>
            </a:r>
            <a:r>
              <a:rPr lang="en-US" sz="2000" dirty="0">
                <a:solidFill>
                  <a:schemeClr val="tx1"/>
                </a:solidFill>
                <a:latin typeface="Calibri" panose="020F0502020204030204" pitchFamily="34" charset="0"/>
                <a:cs typeface="Calibri" panose="020F0502020204030204" pitchFamily="34" charset="0"/>
              </a:rPr>
              <a:t>; This include the lecture notes</a:t>
            </a:r>
          </a:p>
          <a:p>
            <a:pPr marL="457200" lvl="0" indent="-342900" algn="l" rtl="0">
              <a:lnSpc>
                <a:spcPct val="90000"/>
              </a:lnSpc>
              <a:spcBef>
                <a:spcPts val="1000"/>
              </a:spcBef>
              <a:spcAft>
                <a:spcPts val="0"/>
              </a:spcAft>
              <a:buSzPts val="1800"/>
              <a:buChar char="•"/>
            </a:pPr>
            <a:r>
              <a:rPr lang="en-US" sz="2000" dirty="0">
                <a:solidFill>
                  <a:schemeClr val="tx1"/>
                </a:solidFill>
                <a:latin typeface="Calibri" panose="020F0502020204030204" pitchFamily="34" charset="0"/>
                <a:cs typeface="Calibri" panose="020F0502020204030204" pitchFamily="34" charset="0"/>
                <a:sym typeface="Wingdings" pitchFamily="2" charset="2"/>
              </a:rPr>
              <a:t>Google’s Python Class Intro  </a:t>
            </a:r>
            <a:r>
              <a:rPr lang="en-US" sz="2000" dirty="0">
                <a:solidFill>
                  <a:schemeClr val="tx1"/>
                </a:solidFill>
                <a:latin typeface="Calibri" panose="020F0502020204030204" pitchFamily="34" charset="0"/>
                <a:cs typeface="Calibri" panose="020F0502020204030204" pitchFamily="34" charset="0"/>
                <a:sym typeface="Wingdings" pitchFamily="2" charset="2"/>
                <a:hlinkClick r:id="rId4"/>
              </a:rPr>
              <a:t>Overview</a:t>
            </a:r>
            <a:endParaRPr lang="en-US" sz="2000" dirty="0">
              <a:solidFill>
                <a:schemeClr val="tx1"/>
              </a:solidFill>
              <a:latin typeface="Calibri" panose="020F0502020204030204" pitchFamily="34" charset="0"/>
              <a:cs typeface="Calibri" panose="020F0502020204030204" pitchFamily="34" charset="0"/>
              <a:sym typeface="Wingdings" pitchFamily="2" charset="2"/>
            </a:endParaRPr>
          </a:p>
          <a:p>
            <a:pPr indent="-342900">
              <a:buSzPts val="1800"/>
            </a:pPr>
            <a:r>
              <a:rPr lang="en-US" sz="2000" u="sng" dirty="0">
                <a:solidFill>
                  <a:schemeClr val="hlink"/>
                </a:solidFill>
                <a:latin typeface="Calibri" panose="020F0502020204030204" pitchFamily="34" charset="0"/>
                <a:cs typeface="Calibri" panose="020F0502020204030204" pitchFamily="34" charset="0"/>
                <a:hlinkClick r:id="rId5"/>
              </a:rPr>
              <a:t>"THE" Python Guide</a:t>
            </a:r>
            <a:endParaRPr lang="en-US" sz="2000" dirty="0">
              <a:solidFill>
                <a:schemeClr val="tx1"/>
              </a:solidFill>
              <a:latin typeface="Calibri" panose="020F0502020204030204" pitchFamily="34" charset="0"/>
              <a:cs typeface="Calibri" panose="020F0502020204030204" pitchFamily="34" charset="0"/>
            </a:endParaRPr>
          </a:p>
          <a:p>
            <a:pPr marL="457200" lvl="0" indent="-342900" algn="l" rtl="0">
              <a:lnSpc>
                <a:spcPct val="90000"/>
              </a:lnSpc>
              <a:spcBef>
                <a:spcPts val="0"/>
              </a:spcBef>
              <a:spcAft>
                <a:spcPts val="0"/>
              </a:spcAft>
              <a:buSzPts val="1800"/>
              <a:buChar char="•"/>
            </a:pPr>
            <a:endParaRPr lang="en-US" sz="2000" dirty="0">
              <a:latin typeface="Calibri" panose="020F0502020204030204" pitchFamily="34" charset="0"/>
              <a:cs typeface="Calibri" panose="020F0502020204030204" pitchFamily="34" charset="0"/>
            </a:endParaRPr>
          </a:p>
          <a:p>
            <a:pPr marL="457200" lvl="0" indent="-342900" algn="l" rtl="0">
              <a:lnSpc>
                <a:spcPct val="90000"/>
              </a:lnSpc>
              <a:spcBef>
                <a:spcPts val="0"/>
              </a:spcBef>
              <a:spcAft>
                <a:spcPts val="0"/>
              </a:spcAft>
              <a:buSzPts val="1800"/>
              <a:buChar char="•"/>
            </a:pPr>
            <a:r>
              <a:rPr lang="en-US" sz="2000" dirty="0">
                <a:latin typeface="Calibri" panose="020F0502020204030204" pitchFamily="34" charset="0"/>
                <a:cs typeface="Calibri" panose="020F0502020204030204" pitchFamily="34" charset="0"/>
              </a:rPr>
              <a:t>Practice material for Midterm 2</a:t>
            </a:r>
            <a:endParaRPr sz="2000" dirty="0">
              <a:latin typeface="Calibri" panose="020F0502020204030204" pitchFamily="34" charset="0"/>
              <a:cs typeface="Calibri" panose="020F0502020204030204" pitchFamily="34" charset="0"/>
            </a:endParaRPr>
          </a:p>
          <a:p>
            <a:pPr marL="914400" lvl="1" indent="-342900" algn="l" rtl="0">
              <a:lnSpc>
                <a:spcPct val="90000"/>
              </a:lnSpc>
              <a:spcBef>
                <a:spcPts val="0"/>
              </a:spcBef>
              <a:spcAft>
                <a:spcPts val="0"/>
              </a:spcAft>
              <a:buSzPts val="1800"/>
              <a:buChar char="•"/>
            </a:pPr>
            <a:r>
              <a:rPr lang="en-US" sz="2000" dirty="0">
                <a:latin typeface="Calibri" panose="020F0502020204030204" pitchFamily="34" charset="0"/>
                <a:cs typeface="Calibri" panose="020F0502020204030204" pitchFamily="34" charset="0"/>
              </a:rPr>
              <a:t>Practice </a:t>
            </a:r>
            <a:r>
              <a:rPr lang="en-US" sz="2000" u="sng" dirty="0">
                <a:solidFill>
                  <a:schemeClr val="hlink"/>
                </a:solidFill>
                <a:latin typeface="Calibri" panose="020F0502020204030204" pitchFamily="34" charset="0"/>
                <a:cs typeface="Calibri" panose="020F0502020204030204" pitchFamily="34" charset="0"/>
                <a:hlinkClick r:id="rId6"/>
              </a:rPr>
              <a:t>Exam</a:t>
            </a:r>
            <a:r>
              <a:rPr lang="en-US" sz="2000" dirty="0">
                <a:latin typeface="Calibri" panose="020F0502020204030204" pitchFamily="34" charset="0"/>
                <a:cs typeface="Calibri" panose="020F0502020204030204" pitchFamily="34" charset="0"/>
              </a:rPr>
              <a:t> / </a:t>
            </a:r>
            <a:r>
              <a:rPr lang="en-US" sz="2000" u="sng" dirty="0">
                <a:solidFill>
                  <a:schemeClr val="hlink"/>
                </a:solidFill>
                <a:latin typeface="Calibri" panose="020F0502020204030204" pitchFamily="34" charset="0"/>
                <a:cs typeface="Calibri" panose="020F0502020204030204" pitchFamily="34" charset="0"/>
                <a:hlinkClick r:id="rId7"/>
              </a:rPr>
              <a:t>Solutions</a:t>
            </a:r>
            <a:endParaRPr sz="2000" dirty="0">
              <a:latin typeface="Calibri" panose="020F0502020204030204" pitchFamily="34" charset="0"/>
              <a:cs typeface="Calibri" panose="020F0502020204030204" pitchFamily="34" charset="0"/>
            </a:endParaRPr>
          </a:p>
          <a:p>
            <a:pPr marL="914400" lvl="1" indent="-342900" algn="l" rtl="0">
              <a:lnSpc>
                <a:spcPct val="90000"/>
              </a:lnSpc>
              <a:spcBef>
                <a:spcPts val="0"/>
              </a:spcBef>
              <a:spcAft>
                <a:spcPts val="0"/>
              </a:spcAft>
              <a:buSzPts val="1800"/>
              <a:buChar char="•"/>
            </a:pPr>
            <a:r>
              <a:rPr lang="en-US" sz="2000" dirty="0">
                <a:latin typeface="Calibri" panose="020F0502020204030204" pitchFamily="34" charset="0"/>
                <a:cs typeface="Calibri" panose="020F0502020204030204" pitchFamily="34" charset="0"/>
              </a:rPr>
              <a:t>UNIX </a:t>
            </a:r>
            <a:r>
              <a:rPr lang="en-US" sz="2000" u="sng" dirty="0">
                <a:solidFill>
                  <a:schemeClr val="hlink"/>
                </a:solidFill>
                <a:latin typeface="Calibri" panose="020F0502020204030204" pitchFamily="34" charset="0"/>
                <a:cs typeface="Calibri" panose="020F0502020204030204" pitchFamily="34" charset="0"/>
                <a:hlinkClick r:id="rId8"/>
              </a:rPr>
              <a:t>Transcript</a:t>
            </a:r>
            <a:r>
              <a:rPr lang="en-US" sz="2000" dirty="0">
                <a:latin typeface="Calibri" panose="020F0502020204030204" pitchFamily="34" charset="0"/>
                <a:cs typeface="Calibri" panose="020F0502020204030204" pitchFamily="34" charset="0"/>
              </a:rPr>
              <a:t> / </a:t>
            </a:r>
            <a:r>
              <a:rPr lang="en-US" sz="2000" u="sng" dirty="0">
                <a:solidFill>
                  <a:schemeClr val="hlink"/>
                </a:solidFill>
                <a:latin typeface="Calibri" panose="020F0502020204030204" pitchFamily="34" charset="0"/>
                <a:cs typeface="Calibri" panose="020F0502020204030204" pitchFamily="34" charset="0"/>
                <a:hlinkClick r:id="rId9"/>
              </a:rPr>
              <a:t>Solutions</a:t>
            </a:r>
            <a:r>
              <a:rPr lang="en-US" sz="2000" u="sng" dirty="0">
                <a:solidFill>
                  <a:schemeClr val="hlink"/>
                </a:solidFill>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pPr lvl="2" indent="-342900">
              <a:spcBef>
                <a:spcPts val="1000"/>
              </a:spcBef>
              <a:buSzPts val="1800"/>
            </a:pPr>
            <a:r>
              <a:rPr lang="en-US" dirty="0">
                <a:latin typeface="Calibri" panose="020F0502020204030204" pitchFamily="34" charset="0"/>
                <a:cs typeface="Calibri" panose="020F0502020204030204" pitchFamily="34" charset="0"/>
              </a:rPr>
              <a:t>ssh into the Zoo; then in your home folder, type the following command: </a:t>
            </a:r>
          </a:p>
          <a:p>
            <a:pPr lvl="3">
              <a:spcBef>
                <a:spcPts val="1000"/>
              </a:spcBef>
            </a:pPr>
            <a:r>
              <a:rPr lang="en-US" sz="2000" dirty="0">
                <a:highlight>
                  <a:schemeClr val="lt1"/>
                </a:highlight>
                <a:latin typeface="Courier"/>
                <a:ea typeface="Courier"/>
                <a:cs typeface="Courier"/>
                <a:sym typeface="Courier"/>
              </a:rPr>
              <a:t>python3 /c/cs201/www/</a:t>
            </a:r>
            <a:r>
              <a:rPr lang="en-US" sz="2000" dirty="0" err="1">
                <a:highlight>
                  <a:schemeClr val="lt1"/>
                </a:highlight>
                <a:latin typeface="Courier"/>
                <a:ea typeface="Courier"/>
                <a:cs typeface="Courier"/>
                <a:sym typeface="Courier"/>
              </a:rPr>
              <a:t>unixtutorial.py</a:t>
            </a:r>
            <a:endParaRPr lang="en-US" sz="2000" dirty="0">
              <a:highlight>
                <a:schemeClr val="lt1"/>
              </a:highlight>
            </a:endParaRPr>
          </a:p>
          <a:p>
            <a:pPr lvl="2" indent="-342900">
              <a:spcBef>
                <a:spcPts val="1000"/>
              </a:spcBef>
              <a:buSzPts val="1800"/>
            </a:pPr>
            <a:endParaRPr lang="en-US" dirty="0">
              <a:latin typeface="Calibri" panose="020F0502020204030204" pitchFamily="34" charset="0"/>
              <a:cs typeface="Calibri" panose="020F0502020204030204" pitchFamily="34" charset="0"/>
            </a:endParaRPr>
          </a:p>
          <a:p>
            <a:pPr marL="457200" lvl="0" indent="-342900" algn="l" rtl="0">
              <a:lnSpc>
                <a:spcPct val="90000"/>
              </a:lnSpc>
              <a:spcBef>
                <a:spcPts val="0"/>
              </a:spcBef>
              <a:spcAft>
                <a:spcPts val="0"/>
              </a:spcAft>
              <a:buSzPts val="1800"/>
              <a:buChar char="•"/>
            </a:pPr>
            <a:r>
              <a:rPr lang="en-US" sz="2000" dirty="0">
                <a:latin typeface="Calibri" panose="020F0502020204030204" pitchFamily="34" charset="0"/>
                <a:cs typeface="Calibri" panose="020F0502020204030204" pitchFamily="34" charset="0"/>
              </a:rPr>
              <a:t>Ed Discussion board </a:t>
            </a:r>
            <a:r>
              <a:rPr lang="en-US" sz="2000" dirty="0">
                <a:latin typeface="Calibri" panose="020F0502020204030204" pitchFamily="34" charset="0"/>
                <a:cs typeface="Calibri" panose="020F0502020204030204" pitchFamily="34" charset="0"/>
                <a:sym typeface="Wingdings" pitchFamily="2" charset="2"/>
              </a:rPr>
              <a:t> Ask questions and call out typos (great way to earn Errata points)</a:t>
            </a:r>
            <a:endParaRPr lang="en-US" sz="2000" dirty="0">
              <a:latin typeface="Calibri" panose="020F0502020204030204" pitchFamily="34" charset="0"/>
              <a:cs typeface="Calibri" panose="020F0502020204030204" pitchFamily="34" charset="0"/>
            </a:endParaRPr>
          </a:p>
          <a:p>
            <a:pPr marL="457200" lvl="0" indent="-342900" algn="l" rtl="0">
              <a:lnSpc>
                <a:spcPct val="90000"/>
              </a:lnSpc>
              <a:spcBef>
                <a:spcPts val="0"/>
              </a:spcBef>
              <a:spcAft>
                <a:spcPts val="0"/>
              </a:spcAft>
              <a:buSzPts val="1800"/>
              <a:buChar char="•"/>
            </a:pPr>
            <a:r>
              <a:rPr lang="en-US" sz="2000" dirty="0">
                <a:latin typeface="Calibri" panose="020F0502020204030204" pitchFamily="34" charset="0"/>
                <a:cs typeface="Calibri" panose="020F0502020204030204" pitchFamily="34" charset="0"/>
              </a:rPr>
              <a:t>Reviewing problem sets, </a:t>
            </a:r>
            <a:r>
              <a:rPr lang="en-US" sz="2000" i="1" dirty="0">
                <a:latin typeface="Calibri" panose="020F0502020204030204" pitchFamily="34" charset="0"/>
                <a:cs typeface="Calibri" panose="020F0502020204030204" pitchFamily="34" charset="0"/>
              </a:rPr>
              <a:t>especially Pset 4 (hint, hint)</a:t>
            </a:r>
            <a:r>
              <a:rPr lang="en-US" sz="2000" dirty="0">
                <a:latin typeface="Calibri" panose="020F0502020204030204" pitchFamily="34" charset="0"/>
                <a:cs typeface="Calibri" panose="020F0502020204030204" pitchFamily="34" charset="0"/>
              </a:rPr>
              <a:t>,</a:t>
            </a:r>
            <a:r>
              <a:rPr lang="en-US" sz="2000" i="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and each other (it never hurts to make study groups)!</a:t>
            </a:r>
            <a:endParaRPr sz="2000" dirty="0">
              <a:latin typeface="Calibri" panose="020F0502020204030204" pitchFamily="34" charset="0"/>
              <a:cs typeface="Calibri" panose="020F050202020403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DD49935-D708-E582-1C97-54A040E69C9D}"/>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FB66A9D0-7A56-98AA-4FF2-F2D82FF1B5BF}"/>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Decorators</a:t>
            </a:r>
          </a:p>
        </p:txBody>
      </p:sp>
      <p:sp>
        <p:nvSpPr>
          <p:cNvPr id="107" name="Google Shape;107;p16">
            <a:extLst>
              <a:ext uri="{FF2B5EF4-FFF2-40B4-BE49-F238E27FC236}">
                <a16:creationId xmlns:a16="http://schemas.microsoft.com/office/drawing/2014/main" id="{DD004E04-43A9-04D0-CDA0-D6D3A5D6C50C}"/>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pPr marL="50800" indent="0">
              <a:buNone/>
            </a:pPr>
            <a:r>
              <a:rPr lang="en-US" sz="2400" b="1" dirty="0"/>
              <a:t>2. Why does it matter?</a:t>
            </a:r>
          </a:p>
          <a:p>
            <a:pPr>
              <a:buFont typeface="Arial" panose="020B0604020202020204" pitchFamily="34" charset="0"/>
              <a:buChar char="•"/>
            </a:pPr>
            <a:r>
              <a:rPr lang="en-US" sz="2200" b="1" dirty="0"/>
              <a:t>Code Reusability</a:t>
            </a:r>
            <a:r>
              <a:rPr lang="en-US" sz="2200" dirty="0"/>
              <a:t>: Decorators allow you to add functionality to multiple functions without repeating code. This makes code more modular and reusable</a:t>
            </a:r>
          </a:p>
          <a:p>
            <a:pPr>
              <a:buFont typeface="Arial" panose="020B0604020202020204" pitchFamily="34" charset="0"/>
              <a:buChar char="•"/>
            </a:pPr>
            <a:r>
              <a:rPr lang="en-US" sz="2200" b="1" dirty="0"/>
              <a:t>Separation of Concerns</a:t>
            </a:r>
            <a:r>
              <a:rPr lang="en-US" sz="2200" dirty="0"/>
              <a:t>: By using decorators, you can separate core function logic from auxiliary functionality (like logging, authentication, or caching). This keeps your code clean and focused</a:t>
            </a:r>
          </a:p>
          <a:p>
            <a:pPr>
              <a:buFont typeface="Arial" panose="020B0604020202020204" pitchFamily="34" charset="0"/>
              <a:buChar char="•"/>
            </a:pPr>
            <a:r>
              <a:rPr lang="en-US" sz="2200" b="1" dirty="0"/>
              <a:t>Readability and Maintenance</a:t>
            </a:r>
            <a:r>
              <a:rPr lang="en-US" sz="2200" dirty="0"/>
              <a:t>: Decorators provide a concise, readable way to add behavior to functions, making the code easier to understand and maintain. For example, adding @log or @authenticate at the top of a function definition clearly indicates the function’s added behavior without cluttering its main logic</a:t>
            </a:r>
          </a:p>
          <a:p>
            <a:pPr>
              <a:buFont typeface="Arial" panose="020B0604020202020204" pitchFamily="34" charset="0"/>
              <a:buChar char="•"/>
            </a:pPr>
            <a:r>
              <a:rPr lang="en-US" sz="2200" b="1" dirty="0"/>
              <a:t>Enhanced Functionality</a:t>
            </a:r>
            <a:r>
              <a:rPr lang="en-US" sz="2200" dirty="0"/>
              <a:t>: Decorators enable the implementation of cross-cutting concerns like timing, debugging, access control, and more, which are essential for building robust applications</a:t>
            </a:r>
          </a:p>
        </p:txBody>
      </p:sp>
    </p:spTree>
    <p:extLst>
      <p:ext uri="{BB962C8B-B14F-4D97-AF65-F5344CB8AC3E}">
        <p14:creationId xmlns:p14="http://schemas.microsoft.com/office/powerpoint/2010/main" val="10890014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F097462-5345-9357-F0AC-786BE5301A16}"/>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6566D5CB-9572-DAD1-E729-4749AA4EABDE}"/>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Decorators</a:t>
            </a:r>
          </a:p>
        </p:txBody>
      </p:sp>
      <p:sp>
        <p:nvSpPr>
          <p:cNvPr id="107" name="Google Shape;107;p16">
            <a:extLst>
              <a:ext uri="{FF2B5EF4-FFF2-40B4-BE49-F238E27FC236}">
                <a16:creationId xmlns:a16="http://schemas.microsoft.com/office/drawing/2014/main" id="{D0F55EBF-7C26-8EE0-3FDA-4A1FD489E439}"/>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pPr marL="50800" indent="0">
              <a:buNone/>
            </a:pPr>
            <a:r>
              <a:rPr lang="en-US" sz="2400" b="1" dirty="0"/>
              <a:t>3. Where can you expect to see this?</a:t>
            </a:r>
          </a:p>
          <a:p>
            <a:pPr>
              <a:buFont typeface="Arial" panose="020B0604020202020204" pitchFamily="34" charset="0"/>
              <a:buChar char="•"/>
            </a:pPr>
            <a:r>
              <a:rPr lang="en-US" sz="2200" b="1" dirty="0"/>
              <a:t>Logging and Debugging</a:t>
            </a:r>
            <a:r>
              <a:rPr lang="en-US" sz="2200" dirty="0"/>
              <a:t>: Decorators are often used to add logging to functions, allowing developers to track function calls and outputs. For example, a @log decorator might record when a function is called and what values it returns</a:t>
            </a:r>
          </a:p>
          <a:p>
            <a:pPr>
              <a:buFont typeface="Arial" panose="020B0604020202020204" pitchFamily="34" charset="0"/>
              <a:buChar char="•"/>
            </a:pPr>
            <a:endParaRPr lang="en-US" sz="2200" dirty="0"/>
          </a:p>
          <a:p>
            <a:pPr>
              <a:buFont typeface="Arial" panose="020B0604020202020204" pitchFamily="34" charset="0"/>
              <a:buChar char="•"/>
            </a:pPr>
            <a:r>
              <a:rPr lang="en-US" sz="2200" b="1" dirty="0"/>
              <a:t>Authentication and Authorization</a:t>
            </a:r>
            <a:r>
              <a:rPr lang="en-US" sz="2200" dirty="0"/>
              <a:t>: In web applications, decorators are frequently used to control access. For example, an @authenticate decorator could check if a user is logged in before allowing access to a function</a:t>
            </a:r>
          </a:p>
          <a:p>
            <a:pPr>
              <a:buFont typeface="Arial" panose="020B0604020202020204" pitchFamily="34" charset="0"/>
              <a:buChar char="•"/>
            </a:pPr>
            <a:endParaRPr lang="en-US" sz="2200" dirty="0"/>
          </a:p>
          <a:p>
            <a:pPr>
              <a:buFont typeface="Arial" panose="020B0604020202020204" pitchFamily="34" charset="0"/>
              <a:buChar char="•"/>
            </a:pPr>
            <a:r>
              <a:rPr lang="en-US" sz="2200" b="1" dirty="0"/>
              <a:t>Caching and </a:t>
            </a:r>
            <a:r>
              <a:rPr lang="en-US" sz="2200" b="1" dirty="0" err="1"/>
              <a:t>Memoization</a:t>
            </a:r>
            <a:r>
              <a:rPr lang="en-US" sz="2200" dirty="0"/>
              <a:t>: Decorators can add caching to functions, storing the results of expensive calculations and returning the cached result on subsequent calls. This is common in performance optimization, where results of certain function calls are saved for reuse</a:t>
            </a:r>
          </a:p>
        </p:txBody>
      </p:sp>
    </p:spTree>
    <p:extLst>
      <p:ext uri="{BB962C8B-B14F-4D97-AF65-F5344CB8AC3E}">
        <p14:creationId xmlns:p14="http://schemas.microsoft.com/office/powerpoint/2010/main" val="42269756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AE374E64-4F8C-4E75-ED62-16BF6D99059B}"/>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693295DE-E127-C1AC-F792-21FA4F84E808}"/>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Decorators</a:t>
            </a:r>
          </a:p>
        </p:txBody>
      </p:sp>
      <p:sp>
        <p:nvSpPr>
          <p:cNvPr id="107" name="Google Shape;107;p16">
            <a:extLst>
              <a:ext uri="{FF2B5EF4-FFF2-40B4-BE49-F238E27FC236}">
                <a16:creationId xmlns:a16="http://schemas.microsoft.com/office/drawing/2014/main" id="{579A2DB2-0E5D-EB90-BF43-D9CE841C5738}"/>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pPr marL="50800" indent="0">
              <a:buNone/>
            </a:pPr>
            <a:r>
              <a:rPr lang="en-US" sz="2400" b="1" dirty="0"/>
              <a:t>3. Where can you expect to see this (continued)?</a:t>
            </a:r>
          </a:p>
          <a:p>
            <a:pPr marL="50800" indent="0">
              <a:buNone/>
            </a:pPr>
            <a:endParaRPr lang="en-US" sz="2400" b="1" dirty="0"/>
          </a:p>
          <a:p>
            <a:pPr>
              <a:buFont typeface="Arial" panose="020B0604020202020204" pitchFamily="34" charset="0"/>
              <a:buChar char="•"/>
            </a:pPr>
            <a:r>
              <a:rPr lang="en-US" sz="2200" b="1" dirty="0"/>
              <a:t>Timing and Performance Monitoring</a:t>
            </a:r>
            <a:r>
              <a:rPr lang="en-US" sz="2200" dirty="0"/>
              <a:t>: A @timer decorator can be used to measure the time a function takes to execute, which is helpful for performance monitoring and optimization.</a:t>
            </a:r>
          </a:p>
          <a:p>
            <a:pPr>
              <a:buFont typeface="Arial" panose="020B0604020202020204" pitchFamily="34" charset="0"/>
              <a:buChar char="•"/>
            </a:pPr>
            <a:endParaRPr lang="en-US" sz="2200" b="1" dirty="0"/>
          </a:p>
          <a:p>
            <a:pPr>
              <a:buFont typeface="Arial" panose="020B0604020202020204" pitchFamily="34" charset="0"/>
              <a:buChar char="•"/>
            </a:pPr>
            <a:r>
              <a:rPr lang="en-US" sz="2200" b="1" dirty="0"/>
              <a:t>Class and Method Enhancements</a:t>
            </a:r>
            <a:r>
              <a:rPr lang="en-US" sz="2200" dirty="0"/>
              <a:t>: In classes, decorators like @</a:t>
            </a:r>
            <a:r>
              <a:rPr lang="en-US" sz="2200" dirty="0" err="1"/>
              <a:t>staticmethod</a:t>
            </a:r>
            <a:r>
              <a:rPr lang="en-US" sz="2200" dirty="0"/>
              <a:t>, @</a:t>
            </a:r>
            <a:r>
              <a:rPr lang="en-US" sz="2200" dirty="0" err="1"/>
              <a:t>classmethod</a:t>
            </a:r>
            <a:r>
              <a:rPr lang="en-US" sz="2200" dirty="0"/>
              <a:t>, and @property are built-in Python decorators that modify method behavior, such as making a method callable on the class itself rather than an instance.</a:t>
            </a:r>
          </a:p>
        </p:txBody>
      </p:sp>
    </p:spTree>
    <p:extLst>
      <p:ext uri="{BB962C8B-B14F-4D97-AF65-F5344CB8AC3E}">
        <p14:creationId xmlns:p14="http://schemas.microsoft.com/office/powerpoint/2010/main" val="5633353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9E75FBE4-6AE8-0298-0708-B96811754F6C}"/>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E3D7E40A-1311-E1ED-349A-FD89E7947B0F}"/>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Example: Decorator implementation</a:t>
            </a:r>
          </a:p>
        </p:txBody>
      </p:sp>
      <p:sp>
        <p:nvSpPr>
          <p:cNvPr id="107" name="Google Shape;107;p16">
            <a:extLst>
              <a:ext uri="{FF2B5EF4-FFF2-40B4-BE49-F238E27FC236}">
                <a16:creationId xmlns:a16="http://schemas.microsoft.com/office/drawing/2014/main" id="{0CA37F26-DDF1-A630-A13D-6638C9B5F5A1}"/>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pPr marL="50800" indent="0">
              <a:buNone/>
            </a:pPr>
            <a:r>
              <a:rPr lang="en-US" sz="2200" b="1" dirty="0"/>
              <a:t>Problem Prompt:</a:t>
            </a:r>
          </a:p>
          <a:p>
            <a:pPr marL="50800" indent="0">
              <a:buNone/>
            </a:pPr>
            <a:r>
              <a:rPr lang="en-US" sz="2200" dirty="0"/>
              <a:t>Create a decorator named timed that measures the execution time of a function and prints out the time taken each time the function is called. The decorator should:</a:t>
            </a:r>
          </a:p>
          <a:p>
            <a:pPr marL="508000" indent="-457200">
              <a:buFont typeface="+mj-lt"/>
              <a:buAutoNum type="arabicPeriod"/>
            </a:pPr>
            <a:r>
              <a:rPr lang="en-US" sz="2200" dirty="0"/>
              <a:t>Print the function's name, arguments, and the time taken in seconds to complete the call.</a:t>
            </a:r>
          </a:p>
          <a:p>
            <a:pPr marL="508000" indent="-457200">
              <a:buFont typeface="+mj-lt"/>
              <a:buAutoNum type="arabicPeriod"/>
            </a:pPr>
            <a:r>
              <a:rPr lang="en-US" sz="2200" dirty="0"/>
              <a:t>Ensure that the decorated function behaves like the original function, preserving its name and docstring.</a:t>
            </a:r>
          </a:p>
          <a:p>
            <a:pPr marL="50800" indent="0">
              <a:buNone/>
            </a:pPr>
            <a:r>
              <a:rPr lang="en-US" sz="2200" dirty="0"/>
              <a:t>Then, apply the timed decorator to a function </a:t>
            </a:r>
            <a:r>
              <a:rPr lang="en-US" sz="2200" dirty="0" err="1"/>
              <a:t>compute_factorial</a:t>
            </a:r>
            <a:r>
              <a:rPr lang="en-US" sz="2200" dirty="0"/>
              <a:t> that computes the factorial of a given number n. Test the decorator by calling </a:t>
            </a:r>
            <a:r>
              <a:rPr lang="en-US" sz="2200" dirty="0" err="1"/>
              <a:t>compute_factorial</a:t>
            </a:r>
            <a:r>
              <a:rPr lang="en-US" sz="2200" dirty="0"/>
              <a:t>(5) and </a:t>
            </a:r>
            <a:r>
              <a:rPr lang="en-US" sz="2200" dirty="0" err="1"/>
              <a:t>compute_factorial</a:t>
            </a:r>
            <a:r>
              <a:rPr lang="en-US" sz="2200" dirty="0"/>
              <a:t>(10).</a:t>
            </a:r>
          </a:p>
          <a:p>
            <a:pPr marL="50800" indent="0">
              <a:buNone/>
            </a:pPr>
            <a:r>
              <a:rPr lang="en-US" sz="2200" b="1" dirty="0"/>
              <a:t>Example Output:</a:t>
            </a:r>
            <a:endParaRPr lang="en-US" sz="2200" dirty="0"/>
          </a:p>
          <a:p>
            <a:pPr marL="50800" indent="0">
              <a:buNone/>
            </a:pPr>
            <a:r>
              <a:rPr lang="en-US" sz="2200" dirty="0" err="1"/>
              <a:t>compute_factorial</a:t>
            </a:r>
            <a:r>
              <a:rPr lang="en-US" sz="2200" dirty="0"/>
              <a:t>(5) took 0.0001 seconds</a:t>
            </a:r>
          </a:p>
          <a:p>
            <a:pPr marL="50800" indent="0">
              <a:buNone/>
            </a:pPr>
            <a:r>
              <a:rPr lang="en-US" sz="2200" dirty="0" err="1"/>
              <a:t>compute_factorial</a:t>
            </a:r>
            <a:r>
              <a:rPr lang="en-US" sz="2200" dirty="0"/>
              <a:t>(10) took 0.0001 seconds</a:t>
            </a:r>
          </a:p>
        </p:txBody>
      </p:sp>
    </p:spTree>
    <p:extLst>
      <p:ext uri="{BB962C8B-B14F-4D97-AF65-F5344CB8AC3E}">
        <p14:creationId xmlns:p14="http://schemas.microsoft.com/office/powerpoint/2010/main" val="3881622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7C0138A9-D961-F656-92F9-1F5F7F4C73ED}"/>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4E4D17D0-C11C-4984-2CFE-57732BB72143}"/>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How could this be approached? </a:t>
            </a:r>
          </a:p>
        </p:txBody>
      </p:sp>
      <p:sp>
        <p:nvSpPr>
          <p:cNvPr id="107" name="Google Shape;107;p16">
            <a:extLst>
              <a:ext uri="{FF2B5EF4-FFF2-40B4-BE49-F238E27FC236}">
                <a16:creationId xmlns:a16="http://schemas.microsoft.com/office/drawing/2014/main" id="{F1615509-ED84-B6EF-5D92-830B8E41BF33}"/>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pPr marL="50800" indent="0">
              <a:buNone/>
            </a:pPr>
            <a:r>
              <a:rPr lang="en-US" sz="2400" dirty="0"/>
              <a:t>When approaching a problem that involves creating a decorator like timed, here’s a structured approach and the key considerations someone should keep in mind:</a:t>
            </a:r>
          </a:p>
          <a:p>
            <a:pPr marL="279400" indent="-228600">
              <a:buFont typeface="+mj-lt"/>
              <a:buAutoNum type="arabicPeriod"/>
            </a:pPr>
            <a:r>
              <a:rPr lang="en-US" sz="1800" b="1" dirty="0"/>
              <a:t>  Clarify the Decorator’s Purpose</a:t>
            </a:r>
            <a:r>
              <a:rPr lang="en-US" sz="1800" dirty="0"/>
              <a:t>: Identify the decorator's function—e.g., timing, logging, caching—and what it should output</a:t>
            </a:r>
          </a:p>
          <a:p>
            <a:pPr marL="279400" indent="-228600">
              <a:buFont typeface="+mj-lt"/>
              <a:buAutoNum type="arabicPeriod"/>
            </a:pPr>
            <a:r>
              <a:rPr lang="en-US" sz="1800" b="1" dirty="0"/>
              <a:t>  Set Up Structure</a:t>
            </a:r>
            <a:r>
              <a:rPr lang="en-US" sz="1800" dirty="0"/>
              <a:t>: Create an outer function that takes the original function as an argument, then define an inner wrapper function to add new behavior</a:t>
            </a:r>
          </a:p>
          <a:p>
            <a:pPr marL="279400" indent="-228600">
              <a:buFont typeface="+mj-lt"/>
              <a:buAutoNum type="arabicPeriod"/>
            </a:pPr>
            <a:r>
              <a:rPr lang="en-US" sz="1800" b="1" dirty="0"/>
              <a:t>  Plan Core Logic</a:t>
            </a:r>
            <a:r>
              <a:rPr lang="en-US" sz="1800" dirty="0"/>
              <a:t>: Place the necessary logic in the wrapper (e.g., capturing start and end times for timing)</a:t>
            </a:r>
          </a:p>
          <a:p>
            <a:pPr marL="279400" indent="-228600">
              <a:buFont typeface="+mj-lt"/>
              <a:buAutoNum type="arabicPeriod"/>
            </a:pPr>
            <a:r>
              <a:rPr lang="en-US" sz="1800" b="1" dirty="0"/>
              <a:t>  Preserve Metadata</a:t>
            </a:r>
            <a:r>
              <a:rPr lang="en-US" sz="1800" dirty="0"/>
              <a:t>: Use @wraps to retain the original function’s name, docstring, and attributes</a:t>
            </a:r>
          </a:p>
          <a:p>
            <a:pPr marL="279400" indent="-228600">
              <a:buFont typeface="+mj-lt"/>
              <a:buAutoNum type="arabicPeriod"/>
            </a:pPr>
            <a:r>
              <a:rPr lang="en-US" sz="1800" b="1" dirty="0"/>
              <a:t>  Implement and Test</a:t>
            </a:r>
            <a:r>
              <a:rPr lang="en-US" sz="1800" dirty="0"/>
              <a:t>: Write the code, apply the decorator to a sample function, and test with different inputs</a:t>
            </a:r>
          </a:p>
          <a:p>
            <a:pPr marL="279400" indent="-228600">
              <a:buFont typeface="+mj-lt"/>
              <a:buAutoNum type="arabicPeriod"/>
            </a:pPr>
            <a:r>
              <a:rPr lang="en-US" sz="1800" b="1" dirty="0"/>
              <a:t>  Ensure Transparency</a:t>
            </a:r>
            <a:r>
              <a:rPr lang="en-US" sz="1800" dirty="0"/>
              <a:t>: Verify that the decorator doesn’t alter the function’s original behavior or output</a:t>
            </a:r>
          </a:p>
          <a:p>
            <a:pPr marL="279400" indent="-228600">
              <a:buFont typeface="+mj-lt"/>
              <a:buAutoNum type="arabicPeriod"/>
            </a:pPr>
            <a:r>
              <a:rPr lang="en-US" sz="1800" b="1" dirty="0"/>
              <a:t>  Check Reusability</a:t>
            </a:r>
            <a:r>
              <a:rPr lang="en-US" sz="1800" dirty="0"/>
              <a:t>: Confirm that the decorator works well with various functions and argument types</a:t>
            </a:r>
          </a:p>
          <a:p>
            <a:pPr marL="279400" indent="-228600">
              <a:buFont typeface="+mj-lt"/>
              <a:buAutoNum type="arabicPeriod"/>
            </a:pPr>
            <a:r>
              <a:rPr lang="en-US" sz="1800" b="1" dirty="0"/>
              <a:t>  Consider Edge Cases</a:t>
            </a:r>
            <a:r>
              <a:rPr lang="en-US" sz="1800" dirty="0"/>
              <a:t>: Test scenarios with different input sizes and types to ensure reliability </a:t>
            </a:r>
          </a:p>
        </p:txBody>
      </p:sp>
    </p:spTree>
    <p:extLst>
      <p:ext uri="{BB962C8B-B14F-4D97-AF65-F5344CB8AC3E}">
        <p14:creationId xmlns:p14="http://schemas.microsoft.com/office/powerpoint/2010/main" val="21811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8AB0CB66-7260-9AE2-4BEE-87130B4DB1D7}"/>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A397C975-E4A8-DC9A-867C-C7A5E46F6B38}"/>
              </a:ext>
            </a:extLst>
          </p:cNvPr>
          <p:cNvSpPr txBox="1">
            <a:spLocks noGrp="1"/>
          </p:cNvSpPr>
          <p:nvPr>
            <p:ph type="title"/>
          </p:nvPr>
        </p:nvSpPr>
        <p:spPr>
          <a:xfrm>
            <a:off x="838200" y="99392"/>
            <a:ext cx="10515600" cy="964096"/>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Detailed answer:</a:t>
            </a:r>
          </a:p>
        </p:txBody>
      </p:sp>
      <p:sp>
        <p:nvSpPr>
          <p:cNvPr id="107" name="Google Shape;107;p16">
            <a:extLst>
              <a:ext uri="{FF2B5EF4-FFF2-40B4-BE49-F238E27FC236}">
                <a16:creationId xmlns:a16="http://schemas.microsoft.com/office/drawing/2014/main" id="{6D7C8320-B6B8-34F7-E055-4F9C80912E74}"/>
              </a:ext>
            </a:extLst>
          </p:cNvPr>
          <p:cNvSpPr txBox="1">
            <a:spLocks noGrp="1"/>
          </p:cNvSpPr>
          <p:nvPr>
            <p:ph type="body" idx="1"/>
          </p:nvPr>
        </p:nvSpPr>
        <p:spPr>
          <a:xfrm>
            <a:off x="371062" y="1063488"/>
            <a:ext cx="5840896" cy="5068956"/>
          </a:xfrm>
          <a:prstGeom prst="rect">
            <a:avLst/>
          </a:prstGeom>
        </p:spPr>
        <p:txBody>
          <a:bodyPr spcFirstLastPara="1" wrap="square" lIns="91425" tIns="45700" rIns="91425" bIns="45700" anchor="t" anchorCtr="0">
            <a:noAutofit/>
          </a:bodyPr>
          <a:lstStyle/>
          <a:p>
            <a:pPr marL="50800" indent="0">
              <a:buNone/>
            </a:pPr>
            <a:r>
              <a:rPr lang="en-US" sz="2200" dirty="0"/>
              <a:t>The timed decorator calculates and prints the execution time of a function by capturing start and end times with </a:t>
            </a:r>
            <a:r>
              <a:rPr lang="en-US" sz="2200" dirty="0" err="1"/>
              <a:t>time.time</a:t>
            </a:r>
            <a:r>
              <a:rPr lang="en-US" sz="2200" dirty="0"/>
              <a:t>()</a:t>
            </a:r>
          </a:p>
          <a:p>
            <a:pPr marL="50800" indent="0">
              <a:buNone/>
            </a:pPr>
            <a:endParaRPr lang="en-US" sz="2200" dirty="0"/>
          </a:p>
          <a:p>
            <a:pPr marL="50800" indent="0">
              <a:buNone/>
            </a:pPr>
            <a:r>
              <a:rPr lang="en-US" sz="2200" dirty="0"/>
              <a:t>It computes the elapsed time and displays it alongside </a:t>
            </a:r>
            <a:r>
              <a:rPr lang="en-US" sz="2200" dirty="0" err="1"/>
              <a:t>te</a:t>
            </a:r>
            <a:r>
              <a:rPr lang="en-US" sz="2200" dirty="0"/>
              <a:t> function's name and arguments</a:t>
            </a:r>
          </a:p>
          <a:p>
            <a:pPr marL="50800" indent="0">
              <a:buNone/>
            </a:pPr>
            <a:endParaRPr lang="en-US" sz="2200" dirty="0"/>
          </a:p>
          <a:p>
            <a:pPr marL="50800" indent="0">
              <a:buNone/>
            </a:pPr>
            <a:r>
              <a:rPr lang="en-US" sz="2200" dirty="0"/>
              <a:t>When applied to </a:t>
            </a:r>
            <a:r>
              <a:rPr lang="en-US" sz="2200" dirty="0" err="1"/>
              <a:t>compute_factorial</a:t>
            </a:r>
            <a:r>
              <a:rPr lang="en-US" sz="2200" dirty="0"/>
              <a:t>, the decorator logs the time taken for each call, which is particularly helpful for monitoring performance with recursive functions </a:t>
            </a:r>
          </a:p>
          <a:p>
            <a:pPr marL="50800" indent="0">
              <a:buNone/>
            </a:pPr>
            <a:endParaRPr lang="en-US" sz="2200" dirty="0"/>
          </a:p>
          <a:p>
            <a:pPr marL="50800" indent="0">
              <a:buNone/>
            </a:pPr>
            <a:r>
              <a:rPr lang="en-US" sz="2200" dirty="0"/>
              <a:t>Using @wraps(f) ensures the decorated function keeps its original name and docstring, maintaining its metadata</a:t>
            </a:r>
          </a:p>
        </p:txBody>
      </p:sp>
      <p:pic>
        <p:nvPicPr>
          <p:cNvPr id="2" name="Picture 1">
            <a:extLst>
              <a:ext uri="{FF2B5EF4-FFF2-40B4-BE49-F238E27FC236}">
                <a16:creationId xmlns:a16="http://schemas.microsoft.com/office/drawing/2014/main" id="{F83B36BB-52BE-B48B-96AD-B5EFC6B00F27}"/>
              </a:ext>
            </a:extLst>
          </p:cNvPr>
          <p:cNvPicPr>
            <a:picLocks noChangeAspect="1"/>
          </p:cNvPicPr>
          <p:nvPr/>
        </p:nvPicPr>
        <p:blipFill>
          <a:blip r:embed="rId3"/>
          <a:stretch>
            <a:fillRect/>
          </a:stretch>
        </p:blipFill>
        <p:spPr>
          <a:xfrm>
            <a:off x="6211958" y="865019"/>
            <a:ext cx="5645426" cy="5992981"/>
          </a:xfrm>
          <a:prstGeom prst="rect">
            <a:avLst/>
          </a:prstGeom>
        </p:spPr>
      </p:pic>
    </p:spTree>
    <p:extLst>
      <p:ext uri="{BB962C8B-B14F-4D97-AF65-F5344CB8AC3E}">
        <p14:creationId xmlns:p14="http://schemas.microsoft.com/office/powerpoint/2010/main" val="5983812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F1264687-6AB9-B01C-C617-8E677D9AC241}"/>
            </a:ext>
          </a:extLst>
        </p:cNvPr>
        <p:cNvGrpSpPr/>
        <p:nvPr/>
      </p:nvGrpSpPr>
      <p:grpSpPr>
        <a:xfrm>
          <a:off x="0" y="0"/>
          <a:ext cx="0" cy="0"/>
          <a:chOff x="0" y="0"/>
          <a:chExt cx="0" cy="0"/>
        </a:xfrm>
      </p:grpSpPr>
      <p:sp>
        <p:nvSpPr>
          <p:cNvPr id="107" name="Google Shape;107;p16">
            <a:extLst>
              <a:ext uri="{FF2B5EF4-FFF2-40B4-BE49-F238E27FC236}">
                <a16:creationId xmlns:a16="http://schemas.microsoft.com/office/drawing/2014/main" id="{593030C5-7502-C9DC-55D7-C55B32415236}"/>
              </a:ext>
            </a:extLst>
          </p:cNvPr>
          <p:cNvSpPr txBox="1">
            <a:spLocks noGrp="1"/>
          </p:cNvSpPr>
          <p:nvPr>
            <p:ph type="body" idx="1"/>
          </p:nvPr>
        </p:nvSpPr>
        <p:spPr>
          <a:xfrm>
            <a:off x="838200" y="540026"/>
            <a:ext cx="10515600" cy="5777948"/>
          </a:xfrm>
          <a:prstGeom prst="rect">
            <a:avLst/>
          </a:prstGeom>
        </p:spPr>
        <p:txBody>
          <a:bodyPr spcFirstLastPara="1" wrap="square" lIns="91425" tIns="45700" rIns="91425" bIns="45700" anchor="t" anchorCtr="0">
            <a:noAutofit/>
          </a:bodyPr>
          <a:lstStyle/>
          <a:p>
            <a:r>
              <a:rPr lang="en-US" sz="2200" b="1" dirty="0"/>
              <a:t>import time: </a:t>
            </a:r>
            <a:r>
              <a:rPr lang="en-US" sz="2200" dirty="0"/>
              <a:t>Imports Python’s built-in time module, which provides various time-related functions. Here, we’ll use it to measure the start and end times of the function's execution</a:t>
            </a:r>
          </a:p>
          <a:p>
            <a:r>
              <a:rPr lang="en-US" sz="2200" b="1" dirty="0"/>
              <a:t>from </a:t>
            </a:r>
            <a:r>
              <a:rPr lang="en-US" sz="2200" b="1" dirty="0" err="1"/>
              <a:t>functools</a:t>
            </a:r>
            <a:r>
              <a:rPr lang="en-US" sz="2200" b="1" dirty="0"/>
              <a:t> import wraps: </a:t>
            </a:r>
            <a:r>
              <a:rPr lang="en-US" sz="2200" dirty="0"/>
              <a:t>Imports the wraps function from the </a:t>
            </a:r>
            <a:r>
              <a:rPr lang="en-US" sz="2200" dirty="0" err="1"/>
              <a:t>functools</a:t>
            </a:r>
            <a:r>
              <a:rPr lang="en-US" sz="2200" dirty="0"/>
              <a:t> module. wraps is used in decorators to preserve the original function’s metadata (like its name and docstring) when wrapping it with additional functionality.</a:t>
            </a:r>
          </a:p>
          <a:p>
            <a:endParaRPr lang="en-US" sz="2200" dirty="0"/>
          </a:p>
          <a:p>
            <a:r>
              <a:rPr lang="en-US" sz="2200" b="1" dirty="0"/>
              <a:t>def timed(f): </a:t>
            </a:r>
            <a:r>
              <a:rPr lang="en-US" sz="2200" dirty="0"/>
              <a:t>Defines the decorator function timed, which takes a single argument f. This argument f represents the function that the decorator will wrap</a:t>
            </a:r>
          </a:p>
          <a:p>
            <a:r>
              <a:rPr lang="en-US" sz="2200" b="1" dirty="0"/>
              <a:t>"""Decorator that prints the execution time of a function.""": </a:t>
            </a:r>
            <a:r>
              <a:rPr lang="en-US" sz="2200" dirty="0"/>
              <a:t>This is a docstring describing the purpose of the timed decorator. It explains that timed will print how long a function takes to execute.</a:t>
            </a:r>
          </a:p>
          <a:p>
            <a:r>
              <a:rPr lang="en-US" sz="2200" b="1" dirty="0"/>
              <a:t>@wraps(f): </a:t>
            </a:r>
            <a:r>
              <a:rPr lang="en-US" sz="2200" dirty="0"/>
              <a:t>This line is a decorator for the wrapped function inside timed</a:t>
            </a:r>
          </a:p>
          <a:p>
            <a:r>
              <a:rPr lang="en-US" sz="2200" b="1" dirty="0"/>
              <a:t>def wrapped(*</a:t>
            </a:r>
            <a:r>
              <a:rPr lang="en-US" sz="2200" b="1" dirty="0" err="1"/>
              <a:t>args</a:t>
            </a:r>
            <a:r>
              <a:rPr lang="en-US" sz="2200" b="1" dirty="0"/>
              <a:t>, **</a:t>
            </a:r>
            <a:r>
              <a:rPr lang="en-US" sz="2200" b="1" dirty="0" err="1"/>
              <a:t>kwargs</a:t>
            </a:r>
            <a:r>
              <a:rPr lang="en-US" sz="2200" b="1" dirty="0"/>
              <a:t>): </a:t>
            </a:r>
            <a:r>
              <a:rPr lang="en-US" sz="2200" dirty="0"/>
              <a:t>Defines the inner function wrapped, which takes *</a:t>
            </a:r>
            <a:r>
              <a:rPr lang="en-US" sz="2200" dirty="0" err="1"/>
              <a:t>args</a:t>
            </a:r>
            <a:r>
              <a:rPr lang="en-US" sz="2200" dirty="0"/>
              <a:t> (positional arguments) and **</a:t>
            </a:r>
            <a:r>
              <a:rPr lang="en-US" sz="2200" dirty="0" err="1"/>
              <a:t>kwargs</a:t>
            </a:r>
            <a:r>
              <a:rPr lang="en-US" sz="2200" dirty="0"/>
              <a:t> (keyword arguments)</a:t>
            </a:r>
          </a:p>
          <a:p>
            <a:endParaRPr lang="en-US" sz="2200" dirty="0"/>
          </a:p>
        </p:txBody>
      </p:sp>
    </p:spTree>
    <p:extLst>
      <p:ext uri="{BB962C8B-B14F-4D97-AF65-F5344CB8AC3E}">
        <p14:creationId xmlns:p14="http://schemas.microsoft.com/office/powerpoint/2010/main" val="25161537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69F02981-C66C-3F6F-5F1B-DE6CD4F1044A}"/>
            </a:ext>
          </a:extLst>
        </p:cNvPr>
        <p:cNvGrpSpPr/>
        <p:nvPr/>
      </p:nvGrpSpPr>
      <p:grpSpPr>
        <a:xfrm>
          <a:off x="0" y="0"/>
          <a:ext cx="0" cy="0"/>
          <a:chOff x="0" y="0"/>
          <a:chExt cx="0" cy="0"/>
        </a:xfrm>
      </p:grpSpPr>
      <p:sp>
        <p:nvSpPr>
          <p:cNvPr id="107" name="Google Shape;107;p16">
            <a:extLst>
              <a:ext uri="{FF2B5EF4-FFF2-40B4-BE49-F238E27FC236}">
                <a16:creationId xmlns:a16="http://schemas.microsoft.com/office/drawing/2014/main" id="{FEF28FC9-6195-979D-4039-EBCA75A49CD2}"/>
              </a:ext>
            </a:extLst>
          </p:cNvPr>
          <p:cNvSpPr txBox="1">
            <a:spLocks noGrp="1"/>
          </p:cNvSpPr>
          <p:nvPr>
            <p:ph type="body" idx="1"/>
          </p:nvPr>
        </p:nvSpPr>
        <p:spPr>
          <a:xfrm>
            <a:off x="838200" y="540026"/>
            <a:ext cx="10515600" cy="5777948"/>
          </a:xfrm>
          <a:prstGeom prst="rect">
            <a:avLst/>
          </a:prstGeom>
        </p:spPr>
        <p:txBody>
          <a:bodyPr spcFirstLastPara="1" wrap="square" lIns="91425" tIns="45700" rIns="91425" bIns="45700" anchor="t" anchorCtr="0">
            <a:noAutofit/>
          </a:bodyPr>
          <a:lstStyle/>
          <a:p>
            <a:r>
              <a:rPr lang="en-US" sz="2200" b="1" dirty="0" err="1"/>
              <a:t>start_time</a:t>
            </a:r>
            <a:r>
              <a:rPr lang="en-US" sz="2200" b="1" dirty="0"/>
              <a:t> = </a:t>
            </a:r>
            <a:r>
              <a:rPr lang="en-US" sz="2200" b="1" dirty="0" err="1"/>
              <a:t>time.time</a:t>
            </a:r>
            <a:r>
              <a:rPr lang="en-US" sz="2200" b="1" dirty="0"/>
              <a:t>(): </a:t>
            </a:r>
            <a:r>
              <a:rPr lang="en-US" sz="2200" dirty="0"/>
              <a:t>Captures the current time in seconds since the epoch (a fixed point in time used as a reference)</a:t>
            </a:r>
          </a:p>
          <a:p>
            <a:r>
              <a:rPr lang="en-US" sz="2200" b="1" dirty="0"/>
              <a:t>result = f(*</a:t>
            </a:r>
            <a:r>
              <a:rPr lang="en-US" sz="2200" b="1" dirty="0" err="1"/>
              <a:t>args</a:t>
            </a:r>
            <a:r>
              <a:rPr lang="en-US" sz="2200" b="1" dirty="0"/>
              <a:t>, **</a:t>
            </a:r>
            <a:r>
              <a:rPr lang="en-US" sz="2200" b="1" dirty="0" err="1"/>
              <a:t>kwargs</a:t>
            </a:r>
            <a:r>
              <a:rPr lang="en-US" sz="2200" b="1" dirty="0"/>
              <a:t>): </a:t>
            </a:r>
            <a:r>
              <a:rPr lang="en-US" sz="2200" dirty="0"/>
              <a:t>Calls the original function f with the provided arguments *</a:t>
            </a:r>
            <a:r>
              <a:rPr lang="en-US" sz="2200" dirty="0" err="1"/>
              <a:t>args</a:t>
            </a:r>
            <a:r>
              <a:rPr lang="en-US" sz="2200" dirty="0"/>
              <a:t> and **</a:t>
            </a:r>
            <a:r>
              <a:rPr lang="en-US" sz="2200" dirty="0" err="1"/>
              <a:t>kwargs</a:t>
            </a:r>
            <a:endParaRPr lang="en-US" sz="2200" dirty="0"/>
          </a:p>
          <a:p>
            <a:r>
              <a:rPr lang="en-US" sz="2200" b="1" dirty="0" err="1"/>
              <a:t>end_time</a:t>
            </a:r>
            <a:r>
              <a:rPr lang="en-US" sz="2200" b="1" dirty="0"/>
              <a:t> = </a:t>
            </a:r>
            <a:r>
              <a:rPr lang="en-US" sz="2200" b="1" dirty="0" err="1"/>
              <a:t>time.time</a:t>
            </a:r>
            <a:r>
              <a:rPr lang="en-US" sz="2200" b="1" dirty="0"/>
              <a:t>(): </a:t>
            </a:r>
            <a:r>
              <a:rPr lang="en-US" sz="2200" dirty="0"/>
              <a:t>Captures the current time again, marking the end of the function execution</a:t>
            </a:r>
          </a:p>
          <a:p>
            <a:r>
              <a:rPr lang="en-US" sz="2200" b="1" dirty="0" err="1"/>
              <a:t>elapsed_time</a:t>
            </a:r>
            <a:r>
              <a:rPr lang="en-US" sz="2200" b="1" dirty="0"/>
              <a:t> = </a:t>
            </a:r>
            <a:r>
              <a:rPr lang="en-US" sz="2200" b="1" dirty="0" err="1"/>
              <a:t>end_time</a:t>
            </a:r>
            <a:r>
              <a:rPr lang="en-US" sz="2200" b="1" dirty="0"/>
              <a:t> - </a:t>
            </a:r>
            <a:r>
              <a:rPr lang="en-US" sz="2200" b="1" dirty="0" err="1"/>
              <a:t>start_time</a:t>
            </a:r>
            <a:r>
              <a:rPr lang="en-US" sz="2200" b="1" dirty="0"/>
              <a:t>: </a:t>
            </a:r>
            <a:r>
              <a:rPr lang="en-US" sz="2200" dirty="0"/>
              <a:t>Calculates the time taken to execute the function f by subtracting </a:t>
            </a:r>
            <a:r>
              <a:rPr lang="en-US" sz="2200" dirty="0" err="1"/>
              <a:t>start_time</a:t>
            </a:r>
            <a:r>
              <a:rPr lang="en-US" sz="2200" dirty="0"/>
              <a:t> from </a:t>
            </a:r>
            <a:r>
              <a:rPr lang="en-US" sz="2200" dirty="0" err="1"/>
              <a:t>end_time</a:t>
            </a:r>
            <a:endParaRPr lang="en-US" sz="2200" dirty="0"/>
          </a:p>
          <a:p>
            <a:r>
              <a:rPr lang="en-US" sz="2200" b="1" dirty="0"/>
              <a:t>print(f"{</a:t>
            </a:r>
            <a:r>
              <a:rPr lang="en-US" sz="2200" b="1" dirty="0" err="1"/>
              <a:t>f.__name</a:t>
            </a:r>
            <a:r>
              <a:rPr lang="en-US" sz="2200" b="1" dirty="0"/>
              <a:t>__}{</a:t>
            </a:r>
            <a:r>
              <a:rPr lang="en-US" sz="2200" b="1" dirty="0" err="1"/>
              <a:t>args</a:t>
            </a:r>
            <a:r>
              <a:rPr lang="en-US" sz="2200" b="1" dirty="0"/>
              <a:t>} took {elapsed_time:.4f} seconds"): This </a:t>
            </a:r>
            <a:r>
              <a:rPr lang="en-US" sz="2200" dirty="0"/>
              <a:t>line formats and prints a message showing the function’s name (</a:t>
            </a:r>
            <a:r>
              <a:rPr lang="en-US" sz="2200" dirty="0" err="1"/>
              <a:t>f.__name</a:t>
            </a:r>
            <a:r>
              <a:rPr lang="en-US" sz="2200" dirty="0"/>
              <a:t>__), its arguments (</a:t>
            </a:r>
            <a:r>
              <a:rPr lang="en-US" sz="2200" dirty="0" err="1"/>
              <a:t>args</a:t>
            </a:r>
            <a:r>
              <a:rPr lang="en-US" sz="2200" dirty="0"/>
              <a:t>), and the time taken to execute (</a:t>
            </a:r>
            <a:r>
              <a:rPr lang="en-US" sz="2200" dirty="0" err="1"/>
              <a:t>elapsed_time</a:t>
            </a:r>
            <a:r>
              <a:rPr lang="en-US" sz="2200" dirty="0"/>
              <a:t>). The :.4f format specifier rounds the elapsed time to four decimal places for readability</a:t>
            </a:r>
          </a:p>
          <a:p>
            <a:r>
              <a:rPr lang="en-US" sz="2200" b="1" dirty="0"/>
              <a:t>return result: </a:t>
            </a:r>
            <a:r>
              <a:rPr lang="en-US" sz="2200" dirty="0"/>
              <a:t>We should know what this does</a:t>
            </a:r>
          </a:p>
          <a:p>
            <a:r>
              <a:rPr lang="en-US" sz="2200" b="1" dirty="0"/>
              <a:t>return wrapped: </a:t>
            </a:r>
            <a:r>
              <a:rPr lang="en-US" sz="2200" dirty="0"/>
              <a:t>The outer timed function returns the wrapped function, which is now the decorated version of f. When @timed is used on a function, it replaces that function with wrapped, adding the timing functionality</a:t>
            </a:r>
          </a:p>
        </p:txBody>
      </p:sp>
    </p:spTree>
    <p:extLst>
      <p:ext uri="{BB962C8B-B14F-4D97-AF65-F5344CB8AC3E}">
        <p14:creationId xmlns:p14="http://schemas.microsoft.com/office/powerpoint/2010/main" val="15534576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CAD6209-0BB5-5E30-3A11-9393ED647B64}"/>
            </a:ext>
          </a:extLst>
        </p:cNvPr>
        <p:cNvGrpSpPr/>
        <p:nvPr/>
      </p:nvGrpSpPr>
      <p:grpSpPr>
        <a:xfrm>
          <a:off x="0" y="0"/>
          <a:ext cx="0" cy="0"/>
          <a:chOff x="0" y="0"/>
          <a:chExt cx="0" cy="0"/>
        </a:xfrm>
      </p:grpSpPr>
      <p:sp>
        <p:nvSpPr>
          <p:cNvPr id="107" name="Google Shape;107;p16">
            <a:extLst>
              <a:ext uri="{FF2B5EF4-FFF2-40B4-BE49-F238E27FC236}">
                <a16:creationId xmlns:a16="http://schemas.microsoft.com/office/drawing/2014/main" id="{0E82C7EF-CD1C-3CF1-349D-B98F6C6CEF75}"/>
              </a:ext>
            </a:extLst>
          </p:cNvPr>
          <p:cNvSpPr txBox="1">
            <a:spLocks noGrp="1"/>
          </p:cNvSpPr>
          <p:nvPr>
            <p:ph type="body" idx="1"/>
          </p:nvPr>
        </p:nvSpPr>
        <p:spPr>
          <a:xfrm>
            <a:off x="838200" y="540026"/>
            <a:ext cx="10515600" cy="5777948"/>
          </a:xfrm>
          <a:prstGeom prst="rect">
            <a:avLst/>
          </a:prstGeom>
        </p:spPr>
        <p:txBody>
          <a:bodyPr spcFirstLastPara="1" wrap="square" lIns="91425" tIns="45700" rIns="91425" bIns="45700" anchor="t" anchorCtr="0">
            <a:noAutofit/>
          </a:bodyPr>
          <a:lstStyle/>
          <a:p>
            <a:r>
              <a:rPr lang="en-US" sz="2200" b="1" dirty="0" err="1"/>
              <a:t>start_time</a:t>
            </a:r>
            <a:r>
              <a:rPr lang="en-US" sz="2200" b="1" dirty="0"/>
              <a:t> = </a:t>
            </a:r>
            <a:r>
              <a:rPr lang="en-US" sz="2200" b="1" dirty="0" err="1"/>
              <a:t>time.time</a:t>
            </a:r>
            <a:r>
              <a:rPr lang="en-US" sz="2200" b="1" dirty="0"/>
              <a:t>(): </a:t>
            </a:r>
            <a:r>
              <a:rPr lang="en-US" sz="2200" dirty="0"/>
              <a:t>Captures the current time in seconds since the epoch (a fixed point in time used as a reference)</a:t>
            </a:r>
          </a:p>
          <a:p>
            <a:r>
              <a:rPr lang="en-US" sz="2200" b="1" dirty="0"/>
              <a:t>result = f(*</a:t>
            </a:r>
            <a:r>
              <a:rPr lang="en-US" sz="2200" b="1" dirty="0" err="1"/>
              <a:t>args</a:t>
            </a:r>
            <a:r>
              <a:rPr lang="en-US" sz="2200" b="1" dirty="0"/>
              <a:t>, **</a:t>
            </a:r>
            <a:r>
              <a:rPr lang="en-US" sz="2200" b="1" dirty="0" err="1"/>
              <a:t>kwargs</a:t>
            </a:r>
            <a:r>
              <a:rPr lang="en-US" sz="2200" b="1" dirty="0"/>
              <a:t>): </a:t>
            </a:r>
            <a:r>
              <a:rPr lang="en-US" sz="2200" dirty="0"/>
              <a:t>Calls the original function f with the provided arguments *</a:t>
            </a:r>
            <a:r>
              <a:rPr lang="en-US" sz="2200" dirty="0" err="1"/>
              <a:t>args</a:t>
            </a:r>
            <a:r>
              <a:rPr lang="en-US" sz="2200" dirty="0"/>
              <a:t> and **</a:t>
            </a:r>
            <a:r>
              <a:rPr lang="en-US" sz="2200" dirty="0" err="1"/>
              <a:t>kwargs</a:t>
            </a:r>
            <a:endParaRPr lang="en-US" sz="2200" dirty="0"/>
          </a:p>
          <a:p>
            <a:r>
              <a:rPr lang="en-US" sz="2200" b="1" dirty="0" err="1"/>
              <a:t>end_time</a:t>
            </a:r>
            <a:r>
              <a:rPr lang="en-US" sz="2200" b="1" dirty="0"/>
              <a:t> = </a:t>
            </a:r>
            <a:r>
              <a:rPr lang="en-US" sz="2200" b="1" dirty="0" err="1"/>
              <a:t>time.time</a:t>
            </a:r>
            <a:r>
              <a:rPr lang="en-US" sz="2200" b="1" dirty="0"/>
              <a:t>(): </a:t>
            </a:r>
            <a:r>
              <a:rPr lang="en-US" sz="2200" dirty="0"/>
              <a:t>Captures the current time again, marking the end of the function execution</a:t>
            </a:r>
          </a:p>
          <a:p>
            <a:r>
              <a:rPr lang="en-US" sz="2200" b="1" dirty="0" err="1"/>
              <a:t>elapsed_time</a:t>
            </a:r>
            <a:r>
              <a:rPr lang="en-US" sz="2200" b="1" dirty="0"/>
              <a:t> = </a:t>
            </a:r>
            <a:r>
              <a:rPr lang="en-US" sz="2200" b="1" dirty="0" err="1"/>
              <a:t>end_time</a:t>
            </a:r>
            <a:r>
              <a:rPr lang="en-US" sz="2200" b="1" dirty="0"/>
              <a:t> - </a:t>
            </a:r>
            <a:r>
              <a:rPr lang="en-US" sz="2200" b="1" dirty="0" err="1"/>
              <a:t>start_time</a:t>
            </a:r>
            <a:r>
              <a:rPr lang="en-US" sz="2200" b="1" dirty="0"/>
              <a:t>: </a:t>
            </a:r>
            <a:r>
              <a:rPr lang="en-US" sz="2200" dirty="0"/>
              <a:t>Calculates the time taken to execute the function f by subtracting </a:t>
            </a:r>
            <a:r>
              <a:rPr lang="en-US" sz="2200" dirty="0" err="1"/>
              <a:t>start_time</a:t>
            </a:r>
            <a:r>
              <a:rPr lang="en-US" sz="2200" dirty="0"/>
              <a:t> from </a:t>
            </a:r>
            <a:r>
              <a:rPr lang="en-US" sz="2200" dirty="0" err="1"/>
              <a:t>end_time</a:t>
            </a:r>
            <a:endParaRPr lang="en-US" sz="2200" dirty="0"/>
          </a:p>
          <a:p>
            <a:r>
              <a:rPr lang="en-US" sz="2200" b="1" dirty="0"/>
              <a:t>print(f"{</a:t>
            </a:r>
            <a:r>
              <a:rPr lang="en-US" sz="2200" b="1" dirty="0" err="1"/>
              <a:t>f.__name</a:t>
            </a:r>
            <a:r>
              <a:rPr lang="en-US" sz="2200" b="1" dirty="0"/>
              <a:t>__}{</a:t>
            </a:r>
            <a:r>
              <a:rPr lang="en-US" sz="2200" b="1" dirty="0" err="1"/>
              <a:t>args</a:t>
            </a:r>
            <a:r>
              <a:rPr lang="en-US" sz="2200" b="1" dirty="0"/>
              <a:t>} took {elapsed_time:.4f} seconds"): This </a:t>
            </a:r>
            <a:r>
              <a:rPr lang="en-US" sz="2200" dirty="0"/>
              <a:t>line formats and prints a message showing the function’s name (</a:t>
            </a:r>
            <a:r>
              <a:rPr lang="en-US" sz="2200" dirty="0" err="1"/>
              <a:t>f.__name</a:t>
            </a:r>
            <a:r>
              <a:rPr lang="en-US" sz="2200" dirty="0"/>
              <a:t>__), its arguments (</a:t>
            </a:r>
            <a:r>
              <a:rPr lang="en-US" sz="2200" dirty="0" err="1"/>
              <a:t>args</a:t>
            </a:r>
            <a:r>
              <a:rPr lang="en-US" sz="2200" dirty="0"/>
              <a:t>), and the time taken to execute (</a:t>
            </a:r>
            <a:r>
              <a:rPr lang="en-US" sz="2200" dirty="0" err="1"/>
              <a:t>elapsed_time</a:t>
            </a:r>
            <a:r>
              <a:rPr lang="en-US" sz="2200" dirty="0"/>
              <a:t>). The :.4f format specifier rounds the elapsed time to four decimal places for readability</a:t>
            </a:r>
          </a:p>
          <a:p>
            <a:r>
              <a:rPr lang="en-US" sz="2200" b="1" dirty="0"/>
              <a:t>return result: </a:t>
            </a:r>
            <a:r>
              <a:rPr lang="en-US" sz="2200" dirty="0"/>
              <a:t>We should know what this does</a:t>
            </a:r>
          </a:p>
          <a:p>
            <a:r>
              <a:rPr lang="en-US" sz="2200" b="1" dirty="0"/>
              <a:t>return wrapped: </a:t>
            </a:r>
            <a:r>
              <a:rPr lang="en-US" sz="2200" dirty="0"/>
              <a:t>The outer timed function returns the wrapped function, which is now the decorated version of f. When @timed is used on a function, it replaces that function with wrapped, adding the timing functionality</a:t>
            </a:r>
          </a:p>
        </p:txBody>
      </p:sp>
    </p:spTree>
    <p:extLst>
      <p:ext uri="{BB962C8B-B14F-4D97-AF65-F5344CB8AC3E}">
        <p14:creationId xmlns:p14="http://schemas.microsoft.com/office/powerpoint/2010/main" val="26739369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22F9C15-E38B-589C-C2CC-3271DEBCE380}"/>
            </a:ext>
          </a:extLst>
        </p:cNvPr>
        <p:cNvGrpSpPr/>
        <p:nvPr/>
      </p:nvGrpSpPr>
      <p:grpSpPr>
        <a:xfrm>
          <a:off x="0" y="0"/>
          <a:ext cx="0" cy="0"/>
          <a:chOff x="0" y="0"/>
          <a:chExt cx="0" cy="0"/>
        </a:xfrm>
      </p:grpSpPr>
      <p:sp>
        <p:nvSpPr>
          <p:cNvPr id="107" name="Google Shape;107;p16">
            <a:extLst>
              <a:ext uri="{FF2B5EF4-FFF2-40B4-BE49-F238E27FC236}">
                <a16:creationId xmlns:a16="http://schemas.microsoft.com/office/drawing/2014/main" id="{0486AB1F-B4EE-72EB-014D-EEEE673F3014}"/>
              </a:ext>
            </a:extLst>
          </p:cNvPr>
          <p:cNvSpPr txBox="1">
            <a:spLocks noGrp="1"/>
          </p:cNvSpPr>
          <p:nvPr>
            <p:ph type="body" idx="1"/>
          </p:nvPr>
        </p:nvSpPr>
        <p:spPr>
          <a:xfrm>
            <a:off x="838200" y="540026"/>
            <a:ext cx="10515600" cy="5777948"/>
          </a:xfrm>
          <a:prstGeom prst="rect">
            <a:avLst/>
          </a:prstGeom>
        </p:spPr>
        <p:txBody>
          <a:bodyPr spcFirstLastPara="1" wrap="square" lIns="91425" tIns="45700" rIns="91425" bIns="45700" anchor="t" anchorCtr="0">
            <a:noAutofit/>
          </a:bodyPr>
          <a:lstStyle/>
          <a:p>
            <a:r>
              <a:rPr lang="en-US" sz="2200" b="1" dirty="0"/>
              <a:t>@timed: </a:t>
            </a:r>
            <a:r>
              <a:rPr lang="en-US" sz="2200" dirty="0"/>
              <a:t>This line applies the timed decorator to </a:t>
            </a:r>
            <a:r>
              <a:rPr lang="en-US" sz="2200" dirty="0" err="1"/>
              <a:t>compute_factorial</a:t>
            </a:r>
            <a:r>
              <a:rPr lang="en-US" sz="2200" dirty="0"/>
              <a:t>. It is equivalent to calling </a:t>
            </a:r>
            <a:r>
              <a:rPr lang="en-US" sz="2200" dirty="0" err="1"/>
              <a:t>compute_factorial</a:t>
            </a:r>
            <a:r>
              <a:rPr lang="en-US" sz="2200" dirty="0"/>
              <a:t> = timed(</a:t>
            </a:r>
            <a:r>
              <a:rPr lang="en-US" sz="2200" dirty="0" err="1"/>
              <a:t>compute_factorial</a:t>
            </a:r>
            <a:r>
              <a:rPr lang="en-US" sz="2200" dirty="0"/>
              <a:t>). From now on, whenever </a:t>
            </a:r>
            <a:r>
              <a:rPr lang="en-US" sz="2200" dirty="0" err="1"/>
              <a:t>compute_factorial</a:t>
            </a:r>
            <a:r>
              <a:rPr lang="en-US" sz="2200" dirty="0"/>
              <a:t> is called, it will run with the timing functionality</a:t>
            </a:r>
          </a:p>
          <a:p>
            <a:r>
              <a:rPr lang="en-US" sz="2200" b="1" dirty="0"/>
              <a:t>def </a:t>
            </a:r>
            <a:r>
              <a:rPr lang="en-US" sz="2200" b="1" dirty="0" err="1"/>
              <a:t>compute_factorial</a:t>
            </a:r>
            <a:r>
              <a:rPr lang="en-US" sz="2200" b="1" dirty="0"/>
              <a:t>(n): </a:t>
            </a:r>
            <a:r>
              <a:rPr lang="en-US" sz="2200" dirty="0"/>
              <a:t>Defines a function to compute the factorial of a given integer n.</a:t>
            </a:r>
          </a:p>
          <a:p>
            <a:r>
              <a:rPr lang="en-US" sz="2200" b="1" dirty="0"/>
              <a:t>"""Compute factorial of n.""": </a:t>
            </a:r>
            <a:r>
              <a:rPr lang="en-US" sz="2200" dirty="0"/>
              <a:t>The docstring describes the function’s purpose.</a:t>
            </a:r>
          </a:p>
          <a:p>
            <a:r>
              <a:rPr lang="en-US" sz="2200" dirty="0"/>
              <a:t>The </a:t>
            </a:r>
            <a:r>
              <a:rPr lang="en-US" sz="2200" b="1" dirty="0"/>
              <a:t>if and else statements calculate the factorial. </a:t>
            </a:r>
            <a:r>
              <a:rPr lang="en-US" sz="2200" dirty="0"/>
              <a:t>If n &lt;= 1, the function returns 1 (base case). Otherwise, it recursively calls itself with n - 1, eventually reaching the base case.</a:t>
            </a:r>
          </a:p>
          <a:p>
            <a:endParaRPr lang="en-US" sz="2200" dirty="0"/>
          </a:p>
          <a:p>
            <a:pPr marL="50800" indent="0">
              <a:buNone/>
            </a:pPr>
            <a:r>
              <a:rPr lang="en-US" sz="2200" b="1" dirty="0"/>
              <a:t>Summary:</a:t>
            </a:r>
          </a:p>
          <a:p>
            <a:pPr marL="50800" indent="0">
              <a:buNone/>
            </a:pPr>
            <a:r>
              <a:rPr lang="en-US" sz="2200" dirty="0"/>
              <a:t>The </a:t>
            </a:r>
            <a:r>
              <a:rPr lang="en-US" sz="2200" b="1" dirty="0"/>
              <a:t>timed</a:t>
            </a:r>
            <a:r>
              <a:rPr lang="en-US" sz="2200" dirty="0"/>
              <a:t> decorator measures and prints the execution time of </a:t>
            </a:r>
            <a:r>
              <a:rPr lang="en-US" sz="2200" b="1" dirty="0" err="1"/>
              <a:t>compute_factorial</a:t>
            </a:r>
            <a:r>
              <a:rPr lang="en-US" sz="2200" dirty="0"/>
              <a:t>, allowing us to see how long it takes to compute factorials of different numbers. Each component in this code contributes to adding a timing layer around </a:t>
            </a:r>
            <a:r>
              <a:rPr lang="en-US" sz="2200" b="1" dirty="0" err="1"/>
              <a:t>compute_factorial</a:t>
            </a:r>
            <a:r>
              <a:rPr lang="en-US" sz="2200" dirty="0"/>
              <a:t>, making it easy to track performance without altering the function's core logic</a:t>
            </a:r>
          </a:p>
          <a:p>
            <a:pPr marL="50800" indent="0">
              <a:buNone/>
            </a:pPr>
            <a:endParaRPr lang="en-US" sz="2200" dirty="0"/>
          </a:p>
        </p:txBody>
      </p:sp>
    </p:spTree>
    <p:extLst>
      <p:ext uri="{BB962C8B-B14F-4D97-AF65-F5344CB8AC3E}">
        <p14:creationId xmlns:p14="http://schemas.microsoft.com/office/powerpoint/2010/main" val="333989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E7C7EFF1-6223-2ED6-5E3A-30C1511A0C43}"/>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107CE6F3-DDF3-7ED0-6F33-C4D6986A3D8A}"/>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31170803-8425-C895-4CF1-0A48F0493E61}"/>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highlight>
                  <a:srgbClr val="FFFF00"/>
                </a:highlight>
              </a:rPr>
              <a:t>Unix</a:t>
            </a:r>
            <a:endParaRPr sz="2200" dirty="0">
              <a:highlight>
                <a:srgbClr val="FFFF00"/>
              </a:highlight>
            </a:endParaRPr>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EB903492-7684-1F4C-A118-46B1249FF81E}"/>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3262487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C8ACC075-E2C6-6D0A-63A7-D7D441574217}"/>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904FF674-586E-05D7-B9F1-91A99FC9E54E}"/>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36BCD348-D1E8-3A8D-3857-97696D007ECB}"/>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highlight>
                  <a:srgbClr val="FFFF00"/>
                </a:highlight>
              </a:rPr>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56C64DB3-4E37-F1CE-91A7-19FF4AC6815D}"/>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42925441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E2F51D22-EB1D-7320-230C-01027645BBA2}"/>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90F7E3C0-9262-499F-4B3C-C826707A57F7}"/>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Recursion [Same Slides from Last Review]</a:t>
            </a:r>
            <a:endParaRPr dirty="0"/>
          </a:p>
        </p:txBody>
      </p:sp>
      <p:sp>
        <p:nvSpPr>
          <p:cNvPr id="107" name="Google Shape;107;p16">
            <a:extLst>
              <a:ext uri="{FF2B5EF4-FFF2-40B4-BE49-F238E27FC236}">
                <a16:creationId xmlns:a16="http://schemas.microsoft.com/office/drawing/2014/main" id="{458FE9BF-2D1D-DF8B-D740-18357EA3903D}"/>
              </a:ext>
            </a:extLst>
          </p:cNvPr>
          <p:cNvSpPr txBox="1">
            <a:spLocks noGrp="1"/>
          </p:cNvSpPr>
          <p:nvPr>
            <p:ph type="body" idx="1"/>
          </p:nvPr>
        </p:nvSpPr>
        <p:spPr>
          <a:xfrm>
            <a:off x="838200" y="1690825"/>
            <a:ext cx="10235268" cy="448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t>Recursion is a method of solving problems where a function calls itself as a part of its computation. The key idea is to break a problem down into smaller, more manageable parts until you reach a base case, which stops the recursive calls.</a:t>
            </a:r>
          </a:p>
          <a:p>
            <a:pPr marL="50800" indent="0">
              <a:buNone/>
            </a:pPr>
            <a:endParaRPr lang="en-US" sz="1800" dirty="0"/>
          </a:p>
          <a:p>
            <a:pPr marL="50800" indent="0">
              <a:buNone/>
            </a:pPr>
            <a:r>
              <a:rPr lang="en-US" sz="1800" b="1" dirty="0"/>
              <a:t>Key Concepts of Recursion</a:t>
            </a:r>
          </a:p>
          <a:p>
            <a:pPr>
              <a:buFont typeface="Arial" panose="020B0604020202020204" pitchFamily="34" charset="0"/>
              <a:buChar char="•"/>
            </a:pPr>
            <a:r>
              <a:rPr lang="en-US" sz="1800" b="1" dirty="0"/>
              <a:t>Definition</a:t>
            </a:r>
            <a:r>
              <a:rPr lang="en-US" sz="1800" dirty="0"/>
              <a:t>:</a:t>
            </a:r>
          </a:p>
          <a:p>
            <a:pPr marL="742950" lvl="1" indent="-285750">
              <a:buFont typeface="Arial" panose="020B0604020202020204" pitchFamily="34" charset="0"/>
              <a:buChar char="•"/>
            </a:pPr>
            <a:r>
              <a:rPr lang="en-US" sz="1800" dirty="0"/>
              <a:t>Recursion occurs when a function calls itself during its execution.</a:t>
            </a:r>
          </a:p>
          <a:p>
            <a:pPr>
              <a:buFont typeface="Arial" panose="020B0604020202020204" pitchFamily="34" charset="0"/>
              <a:buChar char="•"/>
            </a:pPr>
            <a:r>
              <a:rPr lang="en-US" sz="1800" b="1" dirty="0"/>
              <a:t>Base Case</a:t>
            </a:r>
            <a:r>
              <a:rPr lang="en-US" sz="1800" dirty="0"/>
              <a:t>:</a:t>
            </a:r>
          </a:p>
          <a:p>
            <a:pPr marL="742950" lvl="1" indent="-285750">
              <a:buFont typeface="Arial" panose="020B0604020202020204" pitchFamily="34" charset="0"/>
              <a:buChar char="•"/>
            </a:pPr>
            <a:r>
              <a:rPr lang="en-US" sz="1800" dirty="0"/>
              <a:t>Every recursive function needs a base case that stops the recursion.</a:t>
            </a:r>
          </a:p>
          <a:p>
            <a:pPr marL="742950" lvl="1" indent="-285750">
              <a:buFont typeface="Arial" panose="020B0604020202020204" pitchFamily="34" charset="0"/>
              <a:buChar char="•"/>
            </a:pPr>
            <a:r>
              <a:rPr lang="en-US" sz="1800" dirty="0"/>
              <a:t>Without a base case, the recursion would go on indefinitely, leading to a "stack overflow" error.</a:t>
            </a:r>
          </a:p>
          <a:p>
            <a:pPr>
              <a:buFont typeface="Arial" panose="020B0604020202020204" pitchFamily="34" charset="0"/>
              <a:buChar char="•"/>
            </a:pPr>
            <a:r>
              <a:rPr lang="en-US" sz="1800" b="1" dirty="0"/>
              <a:t>Recursive Case</a:t>
            </a:r>
            <a:r>
              <a:rPr lang="en-US" sz="1800" dirty="0"/>
              <a:t>:</a:t>
            </a:r>
          </a:p>
          <a:p>
            <a:pPr marL="742950" lvl="1" indent="-285750">
              <a:buFont typeface="Arial" panose="020B0604020202020204" pitchFamily="34" charset="0"/>
              <a:buChar char="•"/>
            </a:pPr>
            <a:r>
              <a:rPr lang="en-US" sz="1800" dirty="0"/>
              <a:t>The part of the function where the function calls itself with a smaller or simpler input, moving the problem closer to the base case.</a:t>
            </a:r>
          </a:p>
          <a:p>
            <a:pPr marL="0" lvl="0" indent="0" algn="l" rtl="0">
              <a:spcBef>
                <a:spcPts val="0"/>
              </a:spcBef>
              <a:spcAft>
                <a:spcPts val="0"/>
              </a:spcAft>
              <a:buNone/>
            </a:pPr>
            <a:endParaRPr sz="1800" dirty="0"/>
          </a:p>
        </p:txBody>
      </p:sp>
    </p:spTree>
    <p:extLst>
      <p:ext uri="{BB962C8B-B14F-4D97-AF65-F5344CB8AC3E}">
        <p14:creationId xmlns:p14="http://schemas.microsoft.com/office/powerpoint/2010/main" val="40821773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9B33D523-4A52-9720-FE1F-33D7832644A9}"/>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65314EBD-1D77-F85E-2CBF-C03281F5F437}"/>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Recursion [Same Slides from Last Review]</a:t>
            </a:r>
            <a:endParaRPr dirty="0"/>
          </a:p>
        </p:txBody>
      </p:sp>
      <p:sp>
        <p:nvSpPr>
          <p:cNvPr id="107" name="Google Shape;107;p16">
            <a:extLst>
              <a:ext uri="{FF2B5EF4-FFF2-40B4-BE49-F238E27FC236}">
                <a16:creationId xmlns:a16="http://schemas.microsoft.com/office/drawing/2014/main" id="{7ED6CE91-25AD-EE0C-0334-6C13A6917D0B}"/>
              </a:ext>
            </a:extLst>
          </p:cNvPr>
          <p:cNvSpPr txBox="1">
            <a:spLocks noGrp="1"/>
          </p:cNvSpPr>
          <p:nvPr>
            <p:ph type="body" idx="1"/>
          </p:nvPr>
        </p:nvSpPr>
        <p:spPr>
          <a:xfrm>
            <a:off x="838200" y="1690825"/>
            <a:ext cx="10235268" cy="4486000"/>
          </a:xfrm>
          <a:prstGeom prst="rect">
            <a:avLst/>
          </a:prstGeom>
        </p:spPr>
        <p:txBody>
          <a:bodyPr spcFirstLastPara="1" wrap="square" lIns="91425" tIns="45700" rIns="91425" bIns="45700" anchor="t" anchorCtr="0">
            <a:noAutofit/>
          </a:bodyPr>
          <a:lstStyle/>
          <a:p>
            <a:pPr marL="50800" indent="0">
              <a:buNone/>
            </a:pPr>
            <a:r>
              <a:rPr lang="en-US" sz="1800" b="1" dirty="0"/>
              <a:t>Why Use Recursion?</a:t>
            </a:r>
            <a:r>
              <a:rPr lang="en-US" sz="1800" dirty="0"/>
              <a:t>:</a:t>
            </a:r>
          </a:p>
          <a:p>
            <a:pPr>
              <a:buFont typeface="Arial" panose="020B0604020202020204" pitchFamily="34" charset="0"/>
              <a:buChar char="•"/>
            </a:pPr>
            <a:r>
              <a:rPr lang="en-US" sz="1800" b="1" dirty="0"/>
              <a:t>Breaks down complex problems</a:t>
            </a:r>
            <a:r>
              <a:rPr lang="en-US" sz="1800" dirty="0"/>
              <a:t>: Recursion is especially useful for problems that can be broken into similar subproblems, such as dividing a list, solving mathematical sequences, or working with tree-like structures.</a:t>
            </a:r>
          </a:p>
          <a:p>
            <a:pPr>
              <a:buFont typeface="Arial" panose="020B0604020202020204" pitchFamily="34" charset="0"/>
              <a:buChar char="•"/>
            </a:pPr>
            <a:r>
              <a:rPr lang="en-US" sz="1800" b="1" dirty="0"/>
              <a:t>Elegance and simplicity</a:t>
            </a:r>
            <a:r>
              <a:rPr lang="en-US" sz="1800" dirty="0"/>
              <a:t>: Recursive solutions can often be more elegant and easier to read than iterative solutions (loops).</a:t>
            </a:r>
          </a:p>
          <a:p>
            <a:pPr marL="50800" indent="0">
              <a:buNone/>
            </a:pPr>
            <a:endParaRPr lang="en-US" sz="1800" b="1" dirty="0"/>
          </a:p>
          <a:p>
            <a:pPr marL="50800" indent="0">
              <a:buNone/>
            </a:pPr>
            <a:r>
              <a:rPr lang="en-US" sz="1800" b="1" dirty="0"/>
              <a:t>Common Examples</a:t>
            </a:r>
            <a:r>
              <a:rPr lang="en-US" sz="1800" dirty="0"/>
              <a:t>:</a:t>
            </a:r>
          </a:p>
          <a:p>
            <a:pPr>
              <a:buFont typeface="Arial" panose="020B0604020202020204" pitchFamily="34" charset="0"/>
              <a:buChar char="•"/>
            </a:pPr>
            <a:r>
              <a:rPr lang="en-US" sz="1800" b="1" dirty="0"/>
              <a:t>Factorial calculation</a:t>
            </a:r>
            <a:r>
              <a:rPr lang="en-US" sz="1800" dirty="0"/>
              <a:t>: n! = n × (n−1) × (n−2) × ⋯ × 1</a:t>
            </a:r>
          </a:p>
          <a:p>
            <a:pPr>
              <a:buFont typeface="Arial" panose="020B0604020202020204" pitchFamily="34" charset="0"/>
              <a:buChar char="•"/>
            </a:pPr>
            <a:r>
              <a:rPr lang="en-US" sz="1800" b="1" dirty="0"/>
              <a:t>Fibonacci sequence</a:t>
            </a:r>
            <a:r>
              <a:rPr lang="en-US" sz="1800" dirty="0"/>
              <a:t>: F(n) = F(n−1) + F(n−2)</a:t>
            </a:r>
          </a:p>
          <a:p>
            <a:pPr>
              <a:buFont typeface="Arial" panose="020B0604020202020204" pitchFamily="34" charset="0"/>
              <a:buChar char="•"/>
            </a:pPr>
            <a:r>
              <a:rPr lang="en-US" sz="1800" b="1" dirty="0"/>
              <a:t>Navigating nested structures</a:t>
            </a:r>
            <a:r>
              <a:rPr lang="en-US" sz="1800" dirty="0"/>
              <a:t>: Recursion is great for navigating trees, directories, and nested lists.</a:t>
            </a:r>
          </a:p>
        </p:txBody>
      </p:sp>
    </p:spTree>
    <p:extLst>
      <p:ext uri="{BB962C8B-B14F-4D97-AF65-F5344CB8AC3E}">
        <p14:creationId xmlns:p14="http://schemas.microsoft.com/office/powerpoint/2010/main" val="32902902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25034BE0-E234-E1E9-33A9-0315F2A270D9}"/>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BC1E9731-A7B3-9360-1847-DE7CD0538F8F}"/>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Recursion [Same Slides from Last Review]</a:t>
            </a:r>
            <a:endParaRPr dirty="0"/>
          </a:p>
        </p:txBody>
      </p:sp>
      <p:sp>
        <p:nvSpPr>
          <p:cNvPr id="107" name="Google Shape;107;p16">
            <a:extLst>
              <a:ext uri="{FF2B5EF4-FFF2-40B4-BE49-F238E27FC236}">
                <a16:creationId xmlns:a16="http://schemas.microsoft.com/office/drawing/2014/main" id="{8566A4FD-0357-E8B3-4980-67DF2DE417F4}"/>
              </a:ext>
            </a:extLst>
          </p:cNvPr>
          <p:cNvSpPr txBox="1">
            <a:spLocks noGrp="1"/>
          </p:cNvSpPr>
          <p:nvPr>
            <p:ph type="body" idx="1"/>
          </p:nvPr>
        </p:nvSpPr>
        <p:spPr>
          <a:xfrm>
            <a:off x="838200" y="1690825"/>
            <a:ext cx="10235268" cy="4486000"/>
          </a:xfrm>
          <a:prstGeom prst="rect">
            <a:avLst/>
          </a:prstGeom>
        </p:spPr>
        <p:txBody>
          <a:bodyPr spcFirstLastPara="1" wrap="square" lIns="91425" tIns="45700" rIns="91425" bIns="45700" anchor="t" anchorCtr="0">
            <a:noAutofit/>
          </a:bodyPr>
          <a:lstStyle/>
          <a:p>
            <a:pPr marL="50800" indent="0">
              <a:buNone/>
            </a:pPr>
            <a:r>
              <a:rPr lang="en-US" sz="2000" b="1" dirty="0"/>
              <a:t>Key Steps in Writing Recursive Functions:</a:t>
            </a:r>
          </a:p>
          <a:p>
            <a:pPr>
              <a:buFont typeface="+mj-lt"/>
              <a:buAutoNum type="arabicPeriod"/>
            </a:pPr>
            <a:r>
              <a:rPr lang="en-US" sz="2000" dirty="0"/>
              <a:t>Identify the base case:</a:t>
            </a:r>
          </a:p>
          <a:p>
            <a:pPr lvl="1"/>
            <a:r>
              <a:rPr lang="en-US" sz="2000" dirty="0"/>
              <a:t>What is the simplest version of the problem where you know the answer immediately?</a:t>
            </a:r>
          </a:p>
          <a:p>
            <a:pPr lvl="1"/>
            <a:r>
              <a:rPr lang="en-US" sz="2000" dirty="0"/>
              <a:t>Example: For a factorial function, the base case is </a:t>
            </a:r>
            <a:r>
              <a:rPr lang="en-US" sz="2000" b="1" dirty="0"/>
              <a:t>n == 0</a:t>
            </a:r>
            <a:r>
              <a:rPr lang="en-US" sz="2000" dirty="0"/>
              <a:t>, where the result is </a:t>
            </a:r>
            <a:r>
              <a:rPr lang="en-US" sz="2000" b="1" dirty="0"/>
              <a:t>1</a:t>
            </a:r>
            <a:endParaRPr lang="en-US" sz="2000" dirty="0"/>
          </a:p>
          <a:p>
            <a:pPr>
              <a:buFont typeface="+mj-lt"/>
              <a:buAutoNum type="arabicPeriod"/>
            </a:pPr>
            <a:r>
              <a:rPr lang="en-US" sz="2000" dirty="0"/>
              <a:t>Identify the recursive case:</a:t>
            </a:r>
          </a:p>
          <a:p>
            <a:pPr marL="742950" lvl="1" indent="-285750"/>
            <a:r>
              <a:rPr lang="en-US" sz="2000" dirty="0"/>
              <a:t>How can you break the problem into a smaller version of itself?</a:t>
            </a:r>
          </a:p>
          <a:p>
            <a:pPr marL="742950" lvl="1" indent="-285750"/>
            <a:r>
              <a:rPr lang="en-US" sz="2000" dirty="0"/>
              <a:t>Example: For factorials, you can reduce the problem to </a:t>
            </a:r>
            <a:r>
              <a:rPr lang="en-US" sz="2000" b="1" dirty="0"/>
              <a:t>n * factorial(n-1)</a:t>
            </a:r>
          </a:p>
          <a:p>
            <a:pPr>
              <a:buFont typeface="+mj-lt"/>
              <a:buAutoNum type="arabicPeriod"/>
            </a:pPr>
            <a:r>
              <a:rPr lang="en-US" sz="2000" dirty="0"/>
              <a:t>Ensure Progress Toward the Base Case:</a:t>
            </a:r>
          </a:p>
          <a:p>
            <a:pPr marL="742950" lvl="1" indent="-285750"/>
            <a:r>
              <a:rPr lang="en-US" sz="2000" dirty="0"/>
              <a:t>Every recursive call should bring the input closer to the base case</a:t>
            </a:r>
          </a:p>
          <a:p>
            <a:pPr marL="742950" lvl="1" indent="-285750"/>
            <a:r>
              <a:rPr lang="en-US" sz="2000" dirty="0"/>
              <a:t>If there is no progress toward the base case, the recursion will continue indefinitely</a:t>
            </a:r>
          </a:p>
        </p:txBody>
      </p:sp>
    </p:spTree>
    <p:extLst>
      <p:ext uri="{BB962C8B-B14F-4D97-AF65-F5344CB8AC3E}">
        <p14:creationId xmlns:p14="http://schemas.microsoft.com/office/powerpoint/2010/main" val="3516257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5915E02C-E1B1-31A7-2478-65CE179EDA8A}"/>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963AADF7-FC52-E375-D370-1FF7412773A7}"/>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3BCF291D-BEE6-064D-EA71-A5DF8718BD03}"/>
              </a:ext>
            </a:extLst>
          </p:cNvPr>
          <p:cNvSpPr txBox="1">
            <a:spLocks noGrp="1"/>
          </p:cNvSpPr>
          <p:nvPr>
            <p:ph type="body" idx="1"/>
          </p:nvPr>
        </p:nvSpPr>
        <p:spPr>
          <a:xfrm>
            <a:off x="838200" y="1690825"/>
            <a:ext cx="5181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p>
          <a:p>
            <a:pPr marL="457200" lvl="0" indent="-406400" algn="l" rtl="0">
              <a:lnSpc>
                <a:spcPct val="115000"/>
              </a:lnSpc>
              <a:spcBef>
                <a:spcPts val="0"/>
              </a:spcBef>
              <a:spcAft>
                <a:spcPts val="0"/>
              </a:spcAft>
              <a:buSzPts val="2800"/>
              <a:buChar char="●"/>
            </a:pPr>
            <a:r>
              <a:rPr lang="en-US" sz="2200" dirty="0"/>
              <a:t>Python review</a:t>
            </a:r>
          </a:p>
          <a:p>
            <a:pPr lvl="1">
              <a:lnSpc>
                <a:spcPct val="115000"/>
              </a:lnSpc>
              <a:spcBef>
                <a:spcPts val="0"/>
              </a:spcBef>
              <a:buFont typeface="Arial"/>
              <a:buChar char="○"/>
            </a:pPr>
            <a:r>
              <a:rPr lang="en-US" sz="2200" dirty="0"/>
              <a:t>Python Background</a:t>
            </a:r>
          </a:p>
          <a:p>
            <a:pPr lvl="1">
              <a:lnSpc>
                <a:spcPct val="115000"/>
              </a:lnSpc>
              <a:spcBef>
                <a:spcPts val="0"/>
              </a:spcBef>
              <a:buFont typeface="Arial"/>
              <a:buChar char="○"/>
            </a:pPr>
            <a:r>
              <a:rPr lang="en-US" sz="2200" dirty="0"/>
              <a:t>Procedure Examples</a:t>
            </a:r>
          </a:p>
          <a:p>
            <a:pPr marL="914400" lvl="1" indent="-381000" algn="l" rtl="0">
              <a:lnSpc>
                <a:spcPct val="115000"/>
              </a:lnSpc>
              <a:spcBef>
                <a:spcPts val="0"/>
              </a:spcBef>
              <a:spcAft>
                <a:spcPts val="0"/>
              </a:spcAft>
              <a:buSzPts val="2400"/>
              <a:buChar char="○"/>
            </a:pPr>
            <a:r>
              <a:rPr lang="en-US" sz="2200" dirty="0"/>
              <a:t>Regular Expressions</a:t>
            </a:r>
          </a:p>
          <a:p>
            <a:pPr marL="914400" lvl="1" indent="-381000" algn="l" rtl="0">
              <a:lnSpc>
                <a:spcPct val="115000"/>
              </a:lnSpc>
              <a:spcBef>
                <a:spcPts val="0"/>
              </a:spcBef>
              <a:spcAft>
                <a:spcPts val="0"/>
              </a:spcAft>
              <a:buSzPts val="2400"/>
              <a:buChar char="○"/>
            </a:pPr>
            <a:r>
              <a:rPr lang="en-US" sz="2200" dirty="0"/>
              <a:t>Python Expressions</a:t>
            </a:r>
          </a:p>
          <a:p>
            <a:pPr marL="914400" lvl="1" indent="-381000" algn="l" rtl="0">
              <a:lnSpc>
                <a:spcPct val="115000"/>
              </a:lnSpc>
              <a:spcBef>
                <a:spcPts val="0"/>
              </a:spcBef>
              <a:spcAft>
                <a:spcPts val="0"/>
              </a:spcAft>
              <a:buSzPts val="2400"/>
              <a:buChar char="○"/>
            </a:pPr>
            <a:r>
              <a:rPr lang="en-US" sz="2200" dirty="0"/>
              <a:t>Recursion</a:t>
            </a:r>
          </a:p>
          <a:p>
            <a:pPr marL="914400" lvl="1" indent="-381000" algn="l" rtl="0">
              <a:lnSpc>
                <a:spcPct val="115000"/>
              </a:lnSpc>
              <a:spcBef>
                <a:spcPts val="0"/>
              </a:spcBef>
              <a:spcAft>
                <a:spcPts val="0"/>
              </a:spcAft>
              <a:buSzPts val="2400"/>
              <a:buChar char="○"/>
            </a:pPr>
            <a:r>
              <a:rPr lang="en-US" sz="2200" dirty="0"/>
              <a:t>Comprehensions</a:t>
            </a:r>
          </a:p>
          <a:p>
            <a:pPr marL="914400" lvl="1" indent="-381000" algn="l" rtl="0">
              <a:lnSpc>
                <a:spcPct val="115000"/>
              </a:lnSpc>
              <a:spcBef>
                <a:spcPts val="0"/>
              </a:spcBef>
              <a:spcAft>
                <a:spcPts val="0"/>
              </a:spcAft>
              <a:buSzPts val="2400"/>
              <a:buChar char="○"/>
            </a:pPr>
            <a:r>
              <a:rPr lang="en-US" sz="2200" dirty="0"/>
              <a:t>Object-oriented Programming</a:t>
            </a:r>
          </a:p>
          <a:p>
            <a:pPr indent="-381000">
              <a:lnSpc>
                <a:spcPct val="115000"/>
              </a:lnSpc>
              <a:spcBef>
                <a:spcPts val="0"/>
              </a:spcBef>
              <a:buSzPts val="2400"/>
              <a:buChar char="○"/>
            </a:pPr>
            <a:r>
              <a:rPr lang="en-US" sz="2200" dirty="0">
                <a:highlight>
                  <a:srgbClr val="FFFF00"/>
                </a:highlight>
              </a:rPr>
              <a:t>Final Tips</a:t>
            </a:r>
          </a:p>
        </p:txBody>
      </p:sp>
      <p:sp>
        <p:nvSpPr>
          <p:cNvPr id="108" name="Google Shape;108;p16">
            <a:extLst>
              <a:ext uri="{FF2B5EF4-FFF2-40B4-BE49-F238E27FC236}">
                <a16:creationId xmlns:a16="http://schemas.microsoft.com/office/drawing/2014/main" id="{FA3452B5-3475-BF53-F074-FFDF376EF361}"/>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26404762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94">
          <a:extLst>
            <a:ext uri="{FF2B5EF4-FFF2-40B4-BE49-F238E27FC236}">
              <a16:creationId xmlns:a16="http://schemas.microsoft.com/office/drawing/2014/main" id="{C51ACF6C-09DC-417C-92DC-A9835C5846D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0EC5FD5-5986-EDC9-04FD-4DFA8262AEF1}"/>
              </a:ext>
            </a:extLst>
          </p:cNvPr>
          <p:cNvSpPr txBox="1"/>
          <p:nvPr/>
        </p:nvSpPr>
        <p:spPr>
          <a:xfrm>
            <a:off x="636105" y="744146"/>
            <a:ext cx="2374368" cy="769441"/>
          </a:xfrm>
          <a:prstGeom prst="rect">
            <a:avLst/>
          </a:prstGeom>
          <a:noFill/>
        </p:spPr>
        <p:txBody>
          <a:bodyPr wrap="none" rtlCol="0">
            <a:spAutoFit/>
          </a:bodyPr>
          <a:lstStyle/>
          <a:p>
            <a:r>
              <a:rPr lang="en-US" sz="4400" dirty="0">
                <a:latin typeface="Calibri" panose="020F0502020204030204" pitchFamily="34" charset="0"/>
                <a:cs typeface="Calibri" panose="020F0502020204030204" pitchFamily="34" charset="0"/>
              </a:rPr>
              <a:t>Final Tips</a:t>
            </a:r>
          </a:p>
        </p:txBody>
      </p:sp>
      <p:sp>
        <p:nvSpPr>
          <p:cNvPr id="4" name="TextBox 3">
            <a:extLst>
              <a:ext uri="{FF2B5EF4-FFF2-40B4-BE49-F238E27FC236}">
                <a16:creationId xmlns:a16="http://schemas.microsoft.com/office/drawing/2014/main" id="{5CA3A4F4-66E0-AE0D-A0D1-FC4B1CEC4DDD}"/>
              </a:ext>
            </a:extLst>
          </p:cNvPr>
          <p:cNvSpPr txBox="1"/>
          <p:nvPr/>
        </p:nvSpPr>
        <p:spPr>
          <a:xfrm>
            <a:off x="636105" y="2240432"/>
            <a:ext cx="10919790" cy="2554545"/>
          </a:xfrm>
          <a:prstGeom prst="rect">
            <a:avLst/>
          </a:prstGeom>
          <a:noFill/>
        </p:spPr>
        <p:txBody>
          <a:bodyPr wrap="square" rtlCol="0">
            <a:spAutoFit/>
          </a:bodyPr>
          <a:lstStyle/>
          <a:p>
            <a:pPr marL="342900" indent="-342900">
              <a:buFont typeface="Arial" panose="020B0604020202020204" pitchFamily="34" charset="0"/>
              <a:buChar char="•"/>
            </a:pPr>
            <a:r>
              <a:rPr lang="en-US" sz="4000" dirty="0"/>
              <a:t>Start studying early</a:t>
            </a:r>
          </a:p>
          <a:p>
            <a:pPr marL="342900" indent="-342900">
              <a:buFont typeface="Arial" panose="020B0604020202020204" pitchFamily="34" charset="0"/>
              <a:buChar char="•"/>
            </a:pPr>
            <a:r>
              <a:rPr lang="en-US" sz="4000" dirty="0"/>
              <a:t>Review your last two </a:t>
            </a:r>
            <a:r>
              <a:rPr lang="en-US" sz="4000" dirty="0" err="1"/>
              <a:t>Psets</a:t>
            </a:r>
            <a:r>
              <a:rPr lang="en-US" sz="4000" dirty="0"/>
              <a:t> (especially 4)</a:t>
            </a:r>
          </a:p>
          <a:p>
            <a:pPr marL="342900" indent="-342900">
              <a:buFont typeface="Arial" panose="020B0604020202020204" pitchFamily="34" charset="0"/>
              <a:buChar char="•"/>
            </a:pPr>
            <a:r>
              <a:rPr lang="en-US" sz="4000" dirty="0"/>
              <a:t>Complete the Unix Tutorial, up to Three</a:t>
            </a:r>
          </a:p>
          <a:p>
            <a:pPr marL="342900" indent="-342900">
              <a:buFont typeface="Arial" panose="020B0604020202020204" pitchFamily="34" charset="0"/>
              <a:buChar char="•"/>
            </a:pPr>
            <a:r>
              <a:rPr lang="en-US" sz="4000" dirty="0"/>
              <a:t>Post on Ed Discussions for clarifying answers</a:t>
            </a:r>
          </a:p>
        </p:txBody>
      </p:sp>
    </p:spTree>
    <p:extLst>
      <p:ext uri="{BB962C8B-B14F-4D97-AF65-F5344CB8AC3E}">
        <p14:creationId xmlns:p14="http://schemas.microsoft.com/office/powerpoint/2010/main" val="36296634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pic>
        <p:nvPicPr>
          <p:cNvPr id="1049" name="Google Shape;1049;p140"/>
          <p:cNvPicPr preferRelativeResize="0"/>
          <p:nvPr/>
        </p:nvPicPr>
        <p:blipFill rotWithShape="1">
          <a:blip r:embed="rId3">
            <a:alphaModFix/>
          </a:blip>
          <a:srcRect/>
          <a:stretch/>
        </p:blipFill>
        <p:spPr>
          <a:xfrm>
            <a:off x="180753" y="116958"/>
            <a:ext cx="11824022" cy="66045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0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4400"/>
              <a:buNone/>
            </a:pPr>
            <a:r>
              <a:rPr lang="en-US" b="0" i="0" dirty="0">
                <a:solidFill>
                  <a:srgbClr val="000000"/>
                </a:solidFill>
                <a:effectLst/>
                <a:latin typeface="Calibri" panose="020F0502020204030204" pitchFamily="34" charset="0"/>
                <a:cs typeface="Calibri" panose="020F0502020204030204" pitchFamily="34" charset="0"/>
              </a:rPr>
              <a:t>UNIX will cover through Principle </a:t>
            </a:r>
            <a:r>
              <a:rPr lang="en-US" dirty="0">
                <a:solidFill>
                  <a:srgbClr val="000000"/>
                </a:solidFill>
                <a:latin typeface="Calibri" panose="020F0502020204030204" pitchFamily="34" charset="0"/>
                <a:cs typeface="Calibri" panose="020F0502020204030204" pitchFamily="34" charset="0"/>
              </a:rPr>
              <a:t>Three</a:t>
            </a:r>
            <a:endParaRPr lang="en-US" dirty="0">
              <a:latin typeface="Calibri" panose="020F0502020204030204" pitchFamily="34" charset="0"/>
              <a:cs typeface="Calibri" panose="020F0502020204030204" pitchFamily="34" charset="0"/>
            </a:endParaRPr>
          </a:p>
        </p:txBody>
      </p:sp>
      <p:sp>
        <p:nvSpPr>
          <p:cNvPr id="801" name="Google Shape;801;p107"/>
          <p:cNvSpPr txBox="1">
            <a:spLocks noGrp="1"/>
          </p:cNvSpPr>
          <p:nvPr>
            <p:ph type="body" idx="1"/>
          </p:nvPr>
        </p:nvSpPr>
        <p:spPr>
          <a:xfrm>
            <a:off x="838200" y="1825625"/>
            <a:ext cx="10515600" cy="4351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lvl="0" indent="-457200" algn="l" rtl="0">
              <a:lnSpc>
                <a:spcPct val="115000"/>
              </a:lnSpc>
              <a:spcBef>
                <a:spcPts val="1000"/>
              </a:spcBef>
              <a:spcAft>
                <a:spcPts val="0"/>
              </a:spcAft>
              <a:buSzPts val="2800"/>
              <a:buAutoNum type="arabicParenR"/>
            </a:pPr>
            <a:r>
              <a:rPr lang="en-US" sz="2400" dirty="0">
                <a:highlight>
                  <a:schemeClr val="lt1"/>
                </a:highlight>
              </a:rPr>
              <a:t>UNIX tutorial on the Zoo </a:t>
            </a:r>
            <a:r>
              <a:rPr lang="en-US" sz="2400" dirty="0">
                <a:highlight>
                  <a:schemeClr val="lt1"/>
                </a:highlight>
                <a:sym typeface="Wingdings" pitchFamily="2" charset="2"/>
              </a:rPr>
              <a:t> </a:t>
            </a:r>
            <a:r>
              <a:rPr lang="en-US" sz="2400" dirty="0">
                <a:highlight>
                  <a:schemeClr val="lt1"/>
                </a:highlight>
              </a:rPr>
              <a:t>ssh into the Zoo; then in your home folder, type the following command:</a:t>
            </a:r>
          </a:p>
          <a:p>
            <a:pPr marL="457200" lvl="1" indent="0">
              <a:lnSpc>
                <a:spcPct val="115000"/>
              </a:lnSpc>
              <a:spcBef>
                <a:spcPts val="1000"/>
              </a:spcBef>
              <a:buSzPts val="2800"/>
              <a:buNone/>
            </a:pPr>
            <a:r>
              <a:rPr lang="en-US" sz="2000" dirty="0">
                <a:highlight>
                  <a:schemeClr val="lt1"/>
                </a:highlight>
                <a:latin typeface="Courier"/>
                <a:ea typeface="Courier"/>
                <a:cs typeface="Courier"/>
                <a:sym typeface="Courier"/>
              </a:rPr>
              <a:t>python3 /c/cs201/www/</a:t>
            </a:r>
            <a:r>
              <a:rPr lang="en-US" sz="2000" dirty="0" err="1">
                <a:highlight>
                  <a:schemeClr val="lt1"/>
                </a:highlight>
                <a:latin typeface="Courier"/>
                <a:ea typeface="Courier"/>
                <a:cs typeface="Courier"/>
                <a:sym typeface="Courier"/>
              </a:rPr>
              <a:t>unixtutorial.py</a:t>
            </a:r>
            <a:endParaRPr sz="2000" dirty="0">
              <a:highlight>
                <a:schemeClr val="lt1"/>
              </a:highlight>
            </a:endParaRPr>
          </a:p>
          <a:p>
            <a:pPr marL="0" lvl="0" indent="0" algn="l" rtl="0">
              <a:lnSpc>
                <a:spcPct val="115000"/>
              </a:lnSpc>
              <a:spcBef>
                <a:spcPts val="1000"/>
              </a:spcBef>
              <a:spcAft>
                <a:spcPts val="0"/>
              </a:spcAft>
              <a:buSzPts val="2800"/>
              <a:buNone/>
            </a:pPr>
            <a:r>
              <a:rPr lang="en-US" sz="2400" dirty="0"/>
              <a:t>2) Another resource for additional practice is Tutorial Point’s Unix/Linux Tutorial</a:t>
            </a:r>
          </a:p>
          <a:p>
            <a:pPr marL="0" lvl="0" indent="0" algn="l" rtl="0">
              <a:lnSpc>
                <a:spcPct val="115000"/>
              </a:lnSpc>
              <a:spcBef>
                <a:spcPts val="1000"/>
              </a:spcBef>
              <a:spcAft>
                <a:spcPts val="0"/>
              </a:spcAft>
              <a:buSzPts val="2800"/>
              <a:buNone/>
            </a:pPr>
            <a:r>
              <a:rPr lang="en-US" sz="2400" dirty="0"/>
              <a:t>      https://</a:t>
            </a:r>
            <a:r>
              <a:rPr lang="en-US" sz="2400" dirty="0" err="1"/>
              <a:t>www.tutorialspoint.com</a:t>
            </a:r>
            <a:r>
              <a:rPr lang="en-US" sz="2400" dirty="0"/>
              <a:t>/</a:t>
            </a:r>
            <a:r>
              <a:rPr lang="en-US" sz="2400" dirty="0" err="1"/>
              <a:t>unix</a:t>
            </a:r>
            <a:r>
              <a:rPr lang="en-US" sz="2400" dirty="0"/>
              <a:t>/</a:t>
            </a:r>
            <a:r>
              <a:rPr lang="en-US" sz="2400" dirty="0" err="1"/>
              <a:t>index.htm</a:t>
            </a:r>
            <a:endParaRPr sz="2400" dirty="0"/>
          </a:p>
          <a:p>
            <a:pPr marL="0" lvl="0" indent="0" algn="l" rtl="0">
              <a:lnSpc>
                <a:spcPct val="115000"/>
              </a:lnSpc>
              <a:spcBef>
                <a:spcPts val="1000"/>
              </a:spcBef>
              <a:spcAft>
                <a:spcPts val="0"/>
              </a:spcAft>
              <a:buSzPts val="2800"/>
              <a:buNone/>
            </a:pPr>
            <a:r>
              <a:rPr lang="en-US" sz="2400" dirty="0"/>
              <a:t>General tips:</a:t>
            </a:r>
            <a:endParaRPr sz="2400" dirty="0"/>
          </a:p>
          <a:p>
            <a:pPr marL="457200" lvl="0" indent="-381000" algn="l" rtl="0">
              <a:lnSpc>
                <a:spcPct val="115000"/>
              </a:lnSpc>
              <a:spcBef>
                <a:spcPts val="1000"/>
              </a:spcBef>
              <a:spcAft>
                <a:spcPts val="0"/>
              </a:spcAft>
              <a:buSzPts val="2400"/>
              <a:buChar char="•"/>
            </a:pPr>
            <a:r>
              <a:rPr lang="en-US" sz="2400" dirty="0"/>
              <a:t>Take the time to work on the principles. Even if you completed the first two, go back and practice.</a:t>
            </a:r>
            <a:endParaRP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0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6000"/>
              <a:buNone/>
            </a:pPr>
            <a:r>
              <a:rPr lang="en-US" dirty="0"/>
              <a:t>Two examples of UNIX scenarios</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7685</Words>
  <Application>Microsoft Macintosh PowerPoint</Application>
  <PresentationFormat>Widescreen</PresentationFormat>
  <Paragraphs>699</Paragraphs>
  <Slides>76</Slides>
  <Notes>75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Calibri</vt:lpstr>
      <vt:lpstr>Courier</vt:lpstr>
      <vt:lpstr>Courier New</vt:lpstr>
      <vt:lpstr>Wingdings</vt:lpstr>
      <vt:lpstr>Office Theme</vt:lpstr>
      <vt:lpstr>CS 201 Midterm 2 Review Fall 2024</vt:lpstr>
      <vt:lpstr>Agenda</vt:lpstr>
      <vt:lpstr>Agenda</vt:lpstr>
      <vt:lpstr>Logistics - Midterm 2</vt:lpstr>
      <vt:lpstr>Agenda</vt:lpstr>
      <vt:lpstr>Available Resources</vt:lpstr>
      <vt:lpstr>Agenda</vt:lpstr>
      <vt:lpstr>UNIX will cover through Principle Three</vt:lpstr>
      <vt:lpstr>Two examples of UNIX scenarios</vt:lpstr>
      <vt:lpstr>UNIX</vt:lpstr>
      <vt:lpstr>UNIX</vt:lpstr>
      <vt:lpstr>UNIX</vt:lpstr>
      <vt:lpstr>UNIX</vt:lpstr>
      <vt:lpstr>UNIX</vt:lpstr>
      <vt:lpstr>Take the time to complete the tutorial  This is the best way to learn the content</vt:lpstr>
      <vt:lpstr>Agenda</vt:lpstr>
      <vt:lpstr>Python... so far</vt:lpstr>
      <vt:lpstr>Agenda</vt:lpstr>
      <vt:lpstr>Python Virtual Machine (PVM)</vt:lpstr>
      <vt:lpstr>Python Virtual Machine (PVM)</vt:lpstr>
      <vt:lpstr>Python Virtual Machine (PVM)</vt:lpstr>
      <vt:lpstr>Example 1: PVM</vt:lpstr>
      <vt:lpstr>How to approach?</vt:lpstr>
      <vt:lpstr>Answer:</vt:lpstr>
      <vt:lpstr>Example 2: PVM</vt:lpstr>
      <vt:lpstr>Answer:</vt:lpstr>
      <vt:lpstr>Example 3: PVM</vt:lpstr>
      <vt:lpstr>How to approach?</vt:lpstr>
      <vt:lpstr>How to approach (continued)?</vt:lpstr>
      <vt:lpstr>How to approach (continued)?</vt:lpstr>
      <vt:lpstr>Answer</vt:lpstr>
      <vt:lpstr>Agenda</vt:lpstr>
      <vt:lpstr>OOP and Basic Data Structures</vt:lpstr>
      <vt:lpstr>OOP and Basic Data Structures</vt:lpstr>
      <vt:lpstr>OOP and Basic Data Structures</vt:lpstr>
      <vt:lpstr>OOP and Basic Data Structures</vt:lpstr>
      <vt:lpstr>PowerPoint Presentation</vt:lpstr>
      <vt:lpstr>PowerPoint Presentation</vt:lpstr>
      <vt:lpstr>PowerPoint Presentation</vt:lpstr>
      <vt:lpstr>Agenda</vt:lpstr>
      <vt:lpstr>Exceptions</vt:lpstr>
      <vt:lpstr>Exceptions</vt:lpstr>
      <vt:lpstr>Exceptions</vt:lpstr>
      <vt:lpstr>Exceptions</vt:lpstr>
      <vt:lpstr>Exception 1 example:</vt:lpstr>
      <vt:lpstr>How to approach this?</vt:lpstr>
      <vt:lpstr>Answer Key:</vt:lpstr>
      <vt:lpstr>Exception 2 example:</vt:lpstr>
      <vt:lpstr>Answer Key:</vt:lpstr>
      <vt:lpstr>Agenda</vt:lpstr>
      <vt:lpstr>Iterators</vt:lpstr>
      <vt:lpstr>Iterators</vt:lpstr>
      <vt:lpstr>Iterators</vt:lpstr>
      <vt:lpstr>Iterators</vt:lpstr>
      <vt:lpstr>Example</vt:lpstr>
      <vt:lpstr>How to approach?</vt:lpstr>
      <vt:lpstr>Answer  The function iterator_example() that meets these requirements is:</vt:lpstr>
      <vt:lpstr>Agenda</vt:lpstr>
      <vt:lpstr>Decorators</vt:lpstr>
      <vt:lpstr>Decorators</vt:lpstr>
      <vt:lpstr>Decorators</vt:lpstr>
      <vt:lpstr>Decorators</vt:lpstr>
      <vt:lpstr>Example: Decorator implementation</vt:lpstr>
      <vt:lpstr>How could this be approached? </vt:lpstr>
      <vt:lpstr>Detailed answer:</vt:lpstr>
      <vt:lpstr>PowerPoint Presentation</vt:lpstr>
      <vt:lpstr>PowerPoint Presentation</vt:lpstr>
      <vt:lpstr>PowerPoint Presentation</vt:lpstr>
      <vt:lpstr>PowerPoint Presentation</vt:lpstr>
      <vt:lpstr>Agenda</vt:lpstr>
      <vt:lpstr>Recursion [Same Slides from Last Review]</vt:lpstr>
      <vt:lpstr>Recursion [Same Slides from Last Review]</vt:lpstr>
      <vt:lpstr>Recursion [Same Slides from Last Review]</vt:lpstr>
      <vt:lpstr>Agenda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Cordero, Rudy</cp:lastModifiedBy>
  <cp:revision>41</cp:revision>
  <dcterms:modified xsi:type="dcterms:W3CDTF">2024-11-03T21:07:18Z</dcterms:modified>
</cp:coreProperties>
</file>