
<file path=[Content_Types].xml><?xml version="1.0" encoding="utf-8"?>
<Types xmlns="http://schemas.openxmlformats.org/package/2006/content-types">
  <Override PartName="/ppt/slideLayouts/slideLayout10.xml" ContentType="application/vnd.openxmlformats-officedocument.presentationml.slideLayout+xml"/>
  <Default Extension="rels" ContentType="application/vnd.openxmlformats-package.relationships+xml"/>
  <Override PartName="/ppt/slides/slide69.xml" ContentType="application/vnd.openxmlformats-officedocument.presentationml.slide+xml"/>
  <Override PartName="/ppt/slides/slide14.xml" ContentType="application/vnd.openxmlformats-officedocument.presentationml.slide+xml"/>
  <Override PartName="/ppt/slides/slide62.xml" ContentType="application/vnd.openxmlformats-officedocument.presentationml.slide+xml"/>
  <Default Extension="xml" ContentType="application/xml"/>
  <Override PartName="/ppt/slides/slide45.xml" ContentType="application/vnd.openxmlformats-officedocument.presentationml.slide+xml"/>
  <Override PartName="/ppt/tableStyles.xml" ContentType="application/vnd.openxmlformats-officedocument.presentationml.tableStyles+xml"/>
  <Override PartName="/ppt/slides/slide28.xml" ContentType="application/vnd.openxmlformats-officedocument.presentationml.slide+xml"/>
  <Override PartName="/ppt/slides/slide54.xml" ContentType="application/vnd.openxmlformats-officedocument.presentationml.slide+xml"/>
  <Override PartName="/ppt/slides/slide21.xml" ContentType="application/vnd.openxmlformats-officedocument.presentationml.slide+xml"/>
  <Override PartName="/ppt/slides/slide37.xml" ContentType="application/vnd.openxmlformats-officedocument.presentationml.slide+xml"/>
  <Override PartName="/ppt/slides/slide5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30.xml" ContentType="application/vnd.openxmlformats-officedocument.presentationml.slide+xml"/>
  <Override PartName="/ppt/slides/slide68.xml" ContentType="application/vnd.openxmlformats-officedocument.presentationml.slide+xml"/>
  <Override PartName="/ppt/slides/slide13.xml" ContentType="application/vnd.openxmlformats-officedocument.presentationml.slide+xml"/>
  <Override PartName="/ppt/slideMasters/slideMaster1.xml" ContentType="application/vnd.openxmlformats-officedocument.presentationml.slideMaster+xml"/>
  <Override PartName="/docProps/core.xml" ContentType="application/vnd.openxmlformats-package.core-properties+xml"/>
  <Override PartName="/ppt/slides/slide61.xml" ContentType="application/vnd.openxmlformats-officedocument.presentationml.slide+xml"/>
  <Override PartName="/ppt/slides/slide44.xml" ContentType="application/vnd.openxmlformats-officedocument.presentationml.slide+xml"/>
  <Override PartName="/ppt/slides/slide27.xml" ContentType="application/vnd.openxmlformats-officedocument.presentationml.slide+xml"/>
  <Override PartName="/ppt/slides/slide53.xml" ContentType="application/vnd.openxmlformats-officedocument.presentationml.slide+xml"/>
  <Override PartName="/ppt/slides/slide20.xml" ContentType="application/vnd.openxmlformats-officedocument.presentationml.slide+xml"/>
  <Override PartName="/ppt/slides/slide36.xml" ContentType="application/vnd.openxmlformats-officedocument.presentationml.slide+xml"/>
  <Override PartName="/ppt/slides/slide4.xml" ContentType="application/vnd.openxmlformats-officedocument.presentationml.slide+xml"/>
  <Override PartName="/ppt/slides/slide19.xml" ContentType="application/vnd.openxmlformats-officedocument.presentationml.slide+xml"/>
  <Override PartName="/ppt/slideLayouts/slideLayout4.xml" ContentType="application/vnd.openxmlformats-officedocument.presentationml.slideLayout+xml"/>
  <Default Extension="png" ContentType="image/png"/>
  <Override PartName="/ppt/slides/slide67.xml" ContentType="application/vnd.openxmlformats-officedocument.presentationml.slide+xml"/>
  <Override PartName="/ppt/slides/slide12.xml" ContentType="application/vnd.openxmlformats-officedocument.presentationml.slide+xml"/>
  <Override PartName="/ppt/slides/slide60.xml" ContentType="application/vnd.openxmlformats-officedocument.presentationml.slide+xml"/>
  <Override PartName="/ppt/media/audio2.bin" ContentType="audio/unknown"/>
  <Override PartName="/ppt/presProps.xml" ContentType="application/vnd.openxmlformats-officedocument.presentationml.presProps+xml"/>
  <Override PartName="/ppt/slides/slide43.xml" ContentType="application/vnd.openxmlformats-officedocument.presentationml.slide+xml"/>
  <Override PartName="/ppt/slides/slide59.xml" ContentType="application/vnd.openxmlformats-officedocument.presentationml.slide+xml"/>
  <Override PartName="/ppt/slides/slide26.xml" ContentType="application/vnd.openxmlformats-officedocument.presentationml.slide+xml"/>
  <Override PartName="/ppt/slides/slide52.xml" ContentType="application/vnd.openxmlformats-officedocument.presentationml.slide+xml"/>
  <Override PartName="/ppt/slides/slide35.xml" ContentType="application/vnd.openxmlformats-officedocument.presentationml.slide+xml"/>
  <Override PartName="/ppt/slides/slide3.xml" ContentType="application/vnd.openxmlformats-officedocument.presentationml.slide+xml"/>
  <Override PartName="/ppt/slides/slide18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66.xml" ContentType="application/vnd.openxmlformats-officedocument.presentationml.slide+xml"/>
  <Override PartName="/ppt/slides/slide11.xml" ContentType="application/vnd.openxmlformats-officedocument.presentationml.slide+xml"/>
  <Override PartName="/ppt/slides/slide49.xml" ContentType="application/vnd.openxmlformats-officedocument.presentationml.slide+xml"/>
  <Override PartName="/ppt/media/audio1.bin" ContentType="audio/unknown"/>
  <Override PartName="/ppt/slides/slide42.xml" ContentType="application/vnd.openxmlformats-officedocument.presentationml.slide+xml"/>
  <Override PartName="/ppt/slides/slide58.xml" ContentType="application/vnd.openxmlformats-officedocument.presentationml.slide+xml"/>
  <Override PartName="/ppt/slides/slide25.xml" ContentType="application/vnd.openxmlformats-officedocument.presentationml.slide+xml"/>
  <Override PartName="/ppt/slides/slide51.xml" ContentType="application/vnd.openxmlformats-officedocument.presentationml.slide+xml"/>
  <Override PartName="/ppt/slides/slide9.xml" ContentType="application/vnd.openxmlformats-officedocument.presentationml.slide+xml"/>
  <Override PartName="/ppt/slideLayouts/slideLayout9.xml" ContentType="application/vnd.openxmlformats-officedocument.presentationml.slideLayout+xml"/>
  <Override PartName="/ppt/slides/slide34.xml" ContentType="application/vnd.openxmlformats-officedocument.presentationml.slide+xml"/>
  <Override PartName="/ppt/slides/slide2.xml" ContentType="application/vnd.openxmlformats-officedocument.presentationml.slide+xml"/>
  <Override PartName="/ppt/slideLayouts/slideLayout2.xml" ContentType="application/vnd.openxmlformats-officedocument.presentationml.slideLayout+xml"/>
  <Override PartName="/ppt/slides/slide17.xml" ContentType="application/vnd.openxmlformats-officedocument.presentationml.slide+xml"/>
  <Override PartName="/ppt/slides/slide65.xml" ContentType="application/vnd.openxmlformats-officedocument.presentationml.slide+xml"/>
  <Override PartName="/ppt/slides/slide10.xml" ContentType="application/vnd.openxmlformats-officedocument.presentationml.slide+xml"/>
  <Override PartName="/docProps/app.xml" ContentType="application/vnd.openxmlformats-officedocument.extended-properties+xml"/>
  <Override PartName="/ppt/slides/slide48.xml" ContentType="application/vnd.openxmlformats-officedocument.presentationml.slide+xml"/>
  <Override PartName="/ppt/slides/slide41.xml" ContentType="application/vnd.openxmlformats-officedocument.presentationml.slide+xml"/>
  <Override PartName="/ppt/slides/slide57.xml" ContentType="application/vnd.openxmlformats-officedocument.presentationml.slide+xml"/>
  <Override PartName="/ppt/slides/slide24.xml" ContentType="application/vnd.openxmlformats-officedocument.presentationml.slide+xml"/>
  <Override PartName="/ppt/slides/slide50.xml" ContentType="application/vnd.openxmlformats-officedocument.presentationml.slide+xml"/>
  <Override PartName="/ppt/slides/slide8.xml" ContentType="application/vnd.openxmlformats-officedocument.presentationml.slide+xml"/>
  <Override PartName="/ppt/slideLayouts/slideLayout8.xml" ContentType="application/vnd.openxmlformats-officedocument.presentationml.slideLayout+xml"/>
  <Override PartName="/ppt/slides/slide33.xml" ContentType="application/vnd.openxmlformats-officedocument.presentationml.slide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  <Override PartName="/ppt/slides/slide16.xml" ContentType="application/vnd.openxmlformats-officedocument.presentationml.slide+xml"/>
  <Override PartName="/ppt/viewProps.xml" ContentType="application/vnd.openxmlformats-officedocument.presentationml.viewProps+xml"/>
  <Override PartName="/ppt/slides/slide64.xml" ContentType="application/vnd.openxmlformats-officedocument.presentationml.slide+xml"/>
  <Default Extension="jpeg" ContentType="image/jpeg"/>
  <Override PartName="/ppt/slides/slide47.xml" ContentType="application/vnd.openxmlformats-officedocument.presentationml.slide+xml"/>
  <Override PartName="/ppt/slides/slide40.xml" ContentType="application/vnd.openxmlformats-officedocument.presentationml.slide+xml"/>
  <Override PartName="/ppt/slides/slide56.xml" ContentType="application/vnd.openxmlformats-officedocument.presentationml.slide+xml"/>
  <Override PartName="/ppt/theme/theme2.xml" ContentType="application/vnd.openxmlformats-officedocument.theme+xml"/>
  <Override PartName="/ppt/slides/slide23.xml" ContentType="application/vnd.openxmlformats-officedocument.presentationml.slide+xml"/>
  <Override PartName="/ppt/slides/slide39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71.xml" ContentType="application/vnd.openxmlformats-officedocument.presentationml.slide+xml"/>
  <Override PartName="/ppt/slides/slide32.xml" ContentType="application/vnd.openxmlformats-officedocument.presentationml.slide+xml"/>
  <Override PartName="/ppt/slideLayouts/slideLayout7.xml" ContentType="application/vnd.openxmlformats-officedocument.presentationml.slideLayout+xml"/>
  <Override PartName="/ppt/notesMasters/notesMaster1.xml" ContentType="application/vnd.openxmlformats-officedocument.presentationml.notesMaster+xml"/>
  <Override PartName="/ppt/slides/slide15.xml" ContentType="application/vnd.openxmlformats-officedocument.presentationml.slide+xml"/>
  <Override PartName="/ppt/slides/slide63.xml" ContentType="application/vnd.openxmlformats-officedocument.presentationml.slide+xml"/>
  <Override PartName="/ppt/slides/slide46.xml" ContentType="application/vnd.openxmlformats-officedocument.presentationml.slide+xml"/>
  <Override PartName="/ppt/slides/slide72.xml" ContentType="application/vnd.openxmlformats-officedocument.presentationml.slide+xml"/>
  <Override PartName="/ppt/slides/slide29.xml" ContentType="application/vnd.openxmlformats-officedocument.presentationml.slide+xml"/>
  <Override PartName="/ppt/slides/slide55.xml" ContentType="application/vnd.openxmlformats-officedocument.presentationml.slide+xml"/>
  <Override PartName="/ppt/theme/theme1.xml" ContentType="application/vnd.openxmlformats-officedocument.theme+xml"/>
  <Override PartName="/ppt/slides/slide22.xml" ContentType="application/vnd.openxmlformats-officedocument.presentationml.slide+xml"/>
  <Override PartName="/ppt/slides/slide38.xml" ContentType="application/vnd.openxmlformats-officedocument.presentationml.slide+xml"/>
  <Override PartName="/ppt/presentation.xml" ContentType="application/vnd.openxmlformats-officedocument.presentationml.presentation.main+xml"/>
  <Override PartName="/ppt/slides/slide6.xml" ContentType="application/vnd.openxmlformats-officedocument.presentationml.slide+xml"/>
  <Default Extension="bin" ContentType="application/vnd.openxmlformats-officedocument.presentationml.printerSettings"/>
  <Override PartName="/ppt/slides/slide70.xml" ContentType="application/vnd.openxmlformats-officedocument.presentationml.slide+xml"/>
  <Override PartName="/ppt/slides/slide31.xml" ContentType="application/vnd.openxmlformats-officedocument.presentationml.slide+xml"/>
  <Override PartName="/ppt/slideLayouts/slideLayout6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74"/>
  </p:notesMasterIdLst>
  <p:sldIdLst>
    <p:sldId id="256" r:id="rId2"/>
    <p:sldId id="308" r:id="rId3"/>
    <p:sldId id="307" r:id="rId4"/>
    <p:sldId id="287" r:id="rId5"/>
    <p:sldId id="288" r:id="rId6"/>
    <p:sldId id="289" r:id="rId7"/>
    <p:sldId id="298" r:id="rId8"/>
    <p:sldId id="297" r:id="rId9"/>
    <p:sldId id="290" r:id="rId10"/>
    <p:sldId id="291" r:id="rId11"/>
    <p:sldId id="296" r:id="rId12"/>
    <p:sldId id="292" r:id="rId13"/>
    <p:sldId id="299" r:id="rId14"/>
    <p:sldId id="324" r:id="rId15"/>
    <p:sldId id="301" r:id="rId16"/>
    <p:sldId id="302" r:id="rId17"/>
    <p:sldId id="303" r:id="rId18"/>
    <p:sldId id="304" r:id="rId19"/>
    <p:sldId id="305" r:id="rId20"/>
    <p:sldId id="309" r:id="rId21"/>
    <p:sldId id="293" r:id="rId22"/>
    <p:sldId id="310" r:id="rId23"/>
    <p:sldId id="327" r:id="rId24"/>
    <p:sldId id="312" r:id="rId25"/>
    <p:sldId id="325" r:id="rId26"/>
    <p:sldId id="311" r:id="rId27"/>
    <p:sldId id="294" r:id="rId28"/>
    <p:sldId id="306" r:id="rId29"/>
    <p:sldId id="323" r:id="rId30"/>
    <p:sldId id="329" r:id="rId31"/>
    <p:sldId id="330" r:id="rId32"/>
    <p:sldId id="331" r:id="rId33"/>
    <p:sldId id="332" r:id="rId34"/>
    <p:sldId id="313" r:id="rId35"/>
    <p:sldId id="314" r:id="rId36"/>
    <p:sldId id="315" r:id="rId37"/>
    <p:sldId id="326" r:id="rId38"/>
    <p:sldId id="295" r:id="rId39"/>
    <p:sldId id="316" r:id="rId40"/>
    <p:sldId id="317" r:id="rId41"/>
    <p:sldId id="318" r:id="rId42"/>
    <p:sldId id="319" r:id="rId43"/>
    <p:sldId id="320" r:id="rId44"/>
    <p:sldId id="322" r:id="rId45"/>
    <p:sldId id="268" r:id="rId46"/>
    <p:sldId id="258" r:id="rId47"/>
    <p:sldId id="261" r:id="rId48"/>
    <p:sldId id="262" r:id="rId49"/>
    <p:sldId id="263" r:id="rId50"/>
    <p:sldId id="264" r:id="rId51"/>
    <p:sldId id="265" r:id="rId52"/>
    <p:sldId id="266" r:id="rId53"/>
    <p:sldId id="267" r:id="rId54"/>
    <p:sldId id="271" r:id="rId55"/>
    <p:sldId id="272" r:id="rId56"/>
    <p:sldId id="273" r:id="rId57"/>
    <p:sldId id="270" r:id="rId58"/>
    <p:sldId id="274" r:id="rId59"/>
    <p:sldId id="275" r:id="rId60"/>
    <p:sldId id="276" r:id="rId61"/>
    <p:sldId id="269" r:id="rId62"/>
    <p:sldId id="277" r:id="rId63"/>
    <p:sldId id="278" r:id="rId64"/>
    <p:sldId id="279" r:id="rId65"/>
    <p:sldId id="280" r:id="rId66"/>
    <p:sldId id="281" r:id="rId67"/>
    <p:sldId id="328" r:id="rId68"/>
    <p:sldId id="282" r:id="rId69"/>
    <p:sldId id="283" r:id="rId70"/>
    <p:sldId id="284" r:id="rId71"/>
    <p:sldId id="285" r:id="rId72"/>
    <p:sldId id="286" r:id="rId7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omic Sans MS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omic Sans MS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omic Sans MS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omic Sans MS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omic Sans MS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Comic Sans MS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Comic Sans MS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Comic Sans MS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Comic Sans MS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/>
  <p:clrMru>
    <a:srgbClr val="FF0000"/>
    <a:srgbClr val="B7322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072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63" Type="http://schemas.openxmlformats.org/officeDocument/2006/relationships/slide" Target="slides/slide62.xml"/><Relationship Id="rId64" Type="http://schemas.openxmlformats.org/officeDocument/2006/relationships/slide" Target="slides/slide63.xml"/><Relationship Id="rId65" Type="http://schemas.openxmlformats.org/officeDocument/2006/relationships/slide" Target="slides/slide64.xml"/><Relationship Id="rId66" Type="http://schemas.openxmlformats.org/officeDocument/2006/relationships/slide" Target="slides/slide65.xml"/><Relationship Id="rId67" Type="http://schemas.openxmlformats.org/officeDocument/2006/relationships/slide" Target="slides/slide66.xml"/><Relationship Id="rId68" Type="http://schemas.openxmlformats.org/officeDocument/2006/relationships/slide" Target="slides/slide67.xml"/><Relationship Id="rId69" Type="http://schemas.openxmlformats.org/officeDocument/2006/relationships/slide" Target="slides/slide68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slide" Target="slides/slide5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70" Type="http://schemas.openxmlformats.org/officeDocument/2006/relationships/slide" Target="slides/slide69.xml"/><Relationship Id="rId71" Type="http://schemas.openxmlformats.org/officeDocument/2006/relationships/slide" Target="slides/slide70.xml"/><Relationship Id="rId72" Type="http://schemas.openxmlformats.org/officeDocument/2006/relationships/slide" Target="slides/slide71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73" Type="http://schemas.openxmlformats.org/officeDocument/2006/relationships/slide" Target="slides/slide72.xml"/><Relationship Id="rId74" Type="http://schemas.openxmlformats.org/officeDocument/2006/relationships/notesMaster" Target="notesMasters/notesMaster1.xml"/><Relationship Id="rId75" Type="http://schemas.openxmlformats.org/officeDocument/2006/relationships/printerSettings" Target="printerSettings/printerSettings1.bin"/><Relationship Id="rId76" Type="http://schemas.openxmlformats.org/officeDocument/2006/relationships/presProps" Target="presProps.xml"/><Relationship Id="rId77" Type="http://schemas.openxmlformats.org/officeDocument/2006/relationships/viewProps" Target="viewProps.xml"/><Relationship Id="rId78" Type="http://schemas.openxmlformats.org/officeDocument/2006/relationships/theme" Target="theme/theme1.xml"/><Relationship Id="rId79" Type="http://schemas.openxmlformats.org/officeDocument/2006/relationships/tableStyles" Target="tableStyles.xml"/><Relationship Id="rId60" Type="http://schemas.openxmlformats.org/officeDocument/2006/relationships/slide" Target="slides/slide59.xml"/><Relationship Id="rId61" Type="http://schemas.openxmlformats.org/officeDocument/2006/relationships/slide" Target="slides/slide60.xml"/><Relationship Id="rId62" Type="http://schemas.openxmlformats.org/officeDocument/2006/relationships/slide" Target="slides/slide6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4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B5479DEB-4B5F-1F49-9640-63179FF8F9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omic Sans MS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omic Sans MS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omic Sans MS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omic Sans MS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omic Sans MS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Appendix                                                                                                                         </a:t>
            </a:r>
            <a:fld id="{7A4DCC3C-DCB7-E44D-BDA5-F10D51038A31}" type="slidenum">
              <a:rPr lang="en-US">
                <a:latin typeface="Times New Roman" charset="0"/>
              </a:rPr>
              <a:pPr>
                <a:defRPr/>
              </a:pPr>
              <a:t>‹#›</a:t>
            </a:fld>
            <a:endParaRPr lang="en-US">
              <a:latin typeface="Times New Roman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Appendix                                                                                                                         </a:t>
            </a:r>
            <a:fld id="{3ACB6A4C-510C-3A4F-BA85-B5DEC08A86E2}" type="slidenum">
              <a:rPr lang="en-US">
                <a:latin typeface="Times New Roman" charset="0"/>
              </a:rPr>
              <a:pPr>
                <a:defRPr/>
              </a:pPr>
              <a:t>‹#›</a:t>
            </a:fld>
            <a:endParaRPr lang="en-US">
              <a:latin typeface="Times New Roman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334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334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Appendix                                                                                                                         </a:t>
            </a:r>
            <a:fld id="{1579CFCD-63DD-034D-9510-81965782AF64}" type="slidenum">
              <a:rPr lang="en-US">
                <a:latin typeface="Times New Roman" charset="0"/>
              </a:rPr>
              <a:pPr>
                <a:defRPr/>
              </a:pPr>
              <a:t>‹#›</a:t>
            </a:fld>
            <a:endParaRPr lang="en-US">
              <a:latin typeface="Times New Roman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Appendix                                                                                                                         </a:t>
            </a:r>
            <a:fld id="{F5997F7B-C64D-7640-9908-BD6BFCFD39D7}" type="slidenum">
              <a:rPr lang="en-US">
                <a:latin typeface="Times New Roman" charset="0"/>
              </a:rPr>
              <a:pPr>
                <a:defRPr/>
              </a:pPr>
              <a:t>‹#›</a:t>
            </a:fld>
            <a:endParaRPr lang="en-US">
              <a:latin typeface="Times New Roman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Appendix                                                                                                                         </a:t>
            </a:r>
            <a:fld id="{AEAF11DE-75D7-8C43-A091-B021F856F3D1}" type="slidenum">
              <a:rPr lang="en-US">
                <a:latin typeface="Times New Roman" charset="0"/>
              </a:rPr>
              <a:pPr>
                <a:defRPr/>
              </a:pPr>
              <a:t>‹#›</a:t>
            </a:fld>
            <a:endParaRPr lang="en-US">
              <a:latin typeface="Times New Roman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88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Appendix                                                                                                                         </a:t>
            </a:r>
            <a:fld id="{2A54F3B8-408E-3A44-8870-19AA4C2A53F5}" type="slidenum">
              <a:rPr lang="en-US">
                <a:latin typeface="Times New Roman" charset="0"/>
              </a:rPr>
              <a:pPr>
                <a:defRPr/>
              </a:pPr>
              <a:t>‹#›</a:t>
            </a:fld>
            <a:endParaRPr lang="en-US">
              <a:latin typeface="Times New Roman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Appendix                                                                                                                         </a:t>
            </a:r>
            <a:fld id="{0B011C74-581F-CF4B-9897-F45EE4DA701B}" type="slidenum">
              <a:rPr lang="en-US">
                <a:latin typeface="Times New Roman" charset="0"/>
              </a:rPr>
              <a:pPr>
                <a:defRPr/>
              </a:pPr>
              <a:t>‹#›</a:t>
            </a:fld>
            <a:endParaRPr lang="en-US">
              <a:latin typeface="Times New Roman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Appendix                                                                                                                         </a:t>
            </a:r>
            <a:fld id="{C893CF15-CB36-6E47-AEDE-4263AB8FC30F}" type="slidenum">
              <a:rPr lang="en-US">
                <a:latin typeface="Times New Roman" charset="0"/>
              </a:rPr>
              <a:pPr>
                <a:defRPr/>
              </a:pPr>
              <a:t>‹#›</a:t>
            </a:fld>
            <a:endParaRPr lang="en-US">
              <a:latin typeface="Times New Roman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Appendix                                                                                                                         </a:t>
            </a:r>
            <a:fld id="{149F3D51-C0A2-4C47-8FDB-DDE515FA59DC}" type="slidenum">
              <a:rPr lang="en-US">
                <a:latin typeface="Times New Roman" charset="0"/>
              </a:rPr>
              <a:pPr>
                <a:defRPr/>
              </a:pPr>
              <a:t>‹#›</a:t>
            </a:fld>
            <a:endParaRPr lang="en-US">
              <a:latin typeface="Times New Roman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Appendix                                                                                                                         </a:t>
            </a:r>
            <a:fld id="{7C52CEBA-4B46-F34A-9FDA-842AAF699B62}" type="slidenum">
              <a:rPr lang="en-US">
                <a:latin typeface="Times New Roman" charset="0"/>
              </a:rPr>
              <a:pPr>
                <a:defRPr/>
              </a:pPr>
              <a:t>‹#›</a:t>
            </a:fld>
            <a:endParaRPr lang="en-US">
              <a:latin typeface="Times New Roman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Appendix                                                                                                                         </a:t>
            </a:r>
            <a:fld id="{DA2469C1-9DEC-5949-B8B9-5560EE970E33}" type="slidenum">
              <a:rPr lang="en-US">
                <a:latin typeface="Times New Roman" charset="0"/>
              </a:rPr>
              <a:pPr>
                <a:defRPr/>
              </a:pPr>
              <a:t>‹#›</a:t>
            </a:fld>
            <a:endParaRPr lang="en-US">
              <a:latin typeface="Times New Roman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5800" y="6248400"/>
            <a:ext cx="7848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r>
              <a:rPr lang="en-US"/>
              <a:t> Appendix                                                                                                                         </a:t>
            </a:r>
            <a:fld id="{FCAB49DE-3E11-1F42-8C41-26E14893EB6F}" type="slidenum">
              <a:rPr lang="en-US">
                <a:latin typeface="Times New Roman" charset="0"/>
              </a:rPr>
              <a:pPr>
                <a:defRPr/>
              </a:pPr>
              <a:t>‹#›</a:t>
            </a:fld>
            <a:endParaRPr lang="en-US">
              <a:latin typeface="Times New Roman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Comic Sans MS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Comic Sans MS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Comic Sans MS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Comic Sans MS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Comic Sans M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Comic Sans M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Comic Sans M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Comic Sans MS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2"/>
        <a:buChar char="q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5000"/>
        <a:buChar char="o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charset="2"/>
        <a:buChar char="§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2"/>
        <a:buChar char="Ø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Times" charset="0"/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Times" charset="0"/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Times" charset="0"/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Times" charset="0"/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Times" charset="0"/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Relationship Id="rId3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7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7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google.com/" TargetMode="Externa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7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audio" Target="../media/audio1.bin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audio" Target="../media/audio2.bin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Relationship Id="rId3" Type="http://schemas.openxmlformats.org/officeDocument/2006/relationships/image" Target="../media/image3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Relationship Id="rId3" Type="http://schemas.openxmlformats.org/officeDocument/2006/relationships/image" Target="../media/image3.png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audio" Target="../media/audio1.bin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6.png"/><Relationship Id="rId8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6.png"/><Relationship Id="rId8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Relationship Id="rId3" Type="http://schemas.openxmlformats.org/officeDocument/2006/relationships/image" Target="../media/image7.png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6.png"/><Relationship Id="rId8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6.png"/><Relationship Id="rId8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jpeg"/><Relationship Id="rId3" Type="http://schemas.openxmlformats.org/officeDocument/2006/relationships/image" Target="../media/image13.jpeg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jpeg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4" Type="http://schemas.openxmlformats.org/officeDocument/2006/relationships/image" Target="../media/image16.jpe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jpeg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7.jpeg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8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8.jpeg"/><Relationship Id="rId3" Type="http://schemas.openxmlformats.org/officeDocument/2006/relationships/image" Target="../media/image19.jpeg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0.jpeg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 Appendix                                                                                                                         </a:t>
            </a:r>
            <a:fld id="{3E528A54-BC4A-0440-8EAB-D8802012D994}" type="slidenum">
              <a:rPr lang="en-US" smtClean="0">
                <a:latin typeface="Times New Roman" charset="0"/>
              </a:rPr>
              <a:pPr/>
              <a:t>1</a:t>
            </a:fld>
            <a:endParaRPr lang="en-US" smtClean="0">
              <a:latin typeface="Times New Roman" charset="0"/>
            </a:endParaRPr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981200"/>
            <a:ext cx="7772400" cy="1143000"/>
          </a:xfrm>
        </p:spPr>
        <p:txBody>
          <a:bodyPr/>
          <a:lstStyle/>
          <a:p>
            <a:pPr eaLnBrk="1" hangingPunct="1"/>
            <a:r>
              <a:rPr lang="en-US"/>
              <a:t>Appendix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 Appendix                                                                                                                         </a:t>
            </a:r>
            <a:fld id="{A4C83AF7-F213-644A-A8C5-4EC67C54C353}" type="slidenum">
              <a:rPr lang="en-US" smtClean="0">
                <a:latin typeface="Times New Roman" charset="0"/>
              </a:rPr>
              <a:pPr/>
              <a:t>10</a:t>
            </a:fld>
            <a:endParaRPr lang="en-US" smtClean="0">
              <a:latin typeface="Times New Roman" charset="0"/>
            </a:endParaRPr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772400" cy="914400"/>
          </a:xfrm>
        </p:spPr>
        <p:txBody>
          <a:bodyPr/>
          <a:lstStyle/>
          <a:p>
            <a:pPr eaLnBrk="1" hangingPunct="1"/>
            <a:r>
              <a:rPr lang="en-US"/>
              <a:t>Layering in Action</a:t>
            </a:r>
          </a:p>
        </p:txBody>
      </p:sp>
      <p:sp>
        <p:nvSpPr>
          <p:cNvPr id="23556" name="Rectangle 19"/>
          <p:cNvSpPr>
            <a:spLocks noChangeArrowheads="1"/>
          </p:cNvSpPr>
          <p:nvPr/>
        </p:nvSpPr>
        <p:spPr bwMode="auto">
          <a:xfrm>
            <a:off x="1306513" y="1774825"/>
            <a:ext cx="1208087" cy="1701800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57" name="Text Box 20"/>
          <p:cNvSpPr txBox="1">
            <a:spLocks noChangeArrowheads="1"/>
          </p:cNvSpPr>
          <p:nvPr/>
        </p:nvSpPr>
        <p:spPr bwMode="auto">
          <a:xfrm>
            <a:off x="1341438" y="1698625"/>
            <a:ext cx="1155700" cy="180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>
              <a:lnSpc>
                <a:spcPct val="140000"/>
              </a:lnSpc>
            </a:pPr>
            <a:r>
              <a:rPr lang="en-US" sz="1600">
                <a:latin typeface="Arial" charset="0"/>
              </a:rPr>
              <a:t>application</a:t>
            </a:r>
          </a:p>
          <a:p>
            <a:pPr algn="ctr" eaLnBrk="0" hangingPunct="0">
              <a:lnSpc>
                <a:spcPct val="140000"/>
              </a:lnSpc>
            </a:pPr>
            <a:r>
              <a:rPr lang="en-US" sz="1600">
                <a:latin typeface="Arial" charset="0"/>
              </a:rPr>
              <a:t>transport</a:t>
            </a:r>
          </a:p>
          <a:p>
            <a:pPr algn="ctr" eaLnBrk="0" hangingPunct="0">
              <a:lnSpc>
                <a:spcPct val="140000"/>
              </a:lnSpc>
            </a:pPr>
            <a:r>
              <a:rPr lang="en-US" sz="1600">
                <a:latin typeface="Arial" charset="0"/>
              </a:rPr>
              <a:t>network</a:t>
            </a:r>
          </a:p>
          <a:p>
            <a:pPr algn="ctr" eaLnBrk="0" hangingPunct="0">
              <a:lnSpc>
                <a:spcPct val="140000"/>
              </a:lnSpc>
            </a:pPr>
            <a:r>
              <a:rPr lang="en-US" sz="1600">
                <a:latin typeface="Arial" charset="0"/>
              </a:rPr>
              <a:t>link</a:t>
            </a:r>
          </a:p>
          <a:p>
            <a:pPr algn="ctr" eaLnBrk="0" hangingPunct="0">
              <a:lnSpc>
                <a:spcPct val="140000"/>
              </a:lnSpc>
            </a:pPr>
            <a:r>
              <a:rPr lang="en-US" sz="1600">
                <a:latin typeface="Arial" charset="0"/>
              </a:rPr>
              <a:t>physical</a:t>
            </a:r>
          </a:p>
        </p:txBody>
      </p:sp>
      <p:sp>
        <p:nvSpPr>
          <p:cNvPr id="23558" name="Line 21"/>
          <p:cNvSpPr>
            <a:spLocks noChangeShapeType="1"/>
          </p:cNvSpPr>
          <p:nvPr/>
        </p:nvSpPr>
        <p:spPr bwMode="auto">
          <a:xfrm>
            <a:off x="1301750" y="2108200"/>
            <a:ext cx="1204913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59" name="Line 22"/>
          <p:cNvSpPr>
            <a:spLocks noChangeShapeType="1"/>
          </p:cNvSpPr>
          <p:nvPr/>
        </p:nvSpPr>
        <p:spPr bwMode="auto">
          <a:xfrm>
            <a:off x="1301750" y="2447925"/>
            <a:ext cx="1204913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60" name="Line 23"/>
          <p:cNvSpPr>
            <a:spLocks noChangeShapeType="1"/>
          </p:cNvSpPr>
          <p:nvPr/>
        </p:nvSpPr>
        <p:spPr bwMode="auto">
          <a:xfrm>
            <a:off x="1301750" y="2790825"/>
            <a:ext cx="1204913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61" name="Line 24"/>
          <p:cNvSpPr>
            <a:spLocks noChangeShapeType="1"/>
          </p:cNvSpPr>
          <p:nvPr/>
        </p:nvSpPr>
        <p:spPr bwMode="auto">
          <a:xfrm>
            <a:off x="1301750" y="3133725"/>
            <a:ext cx="1204913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62" name="Rectangle 25"/>
          <p:cNvSpPr>
            <a:spLocks noChangeArrowheads="1"/>
          </p:cNvSpPr>
          <p:nvPr/>
        </p:nvSpPr>
        <p:spPr bwMode="auto">
          <a:xfrm>
            <a:off x="6786563" y="1763713"/>
            <a:ext cx="1208087" cy="1701800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63" name="Text Box 26"/>
          <p:cNvSpPr txBox="1">
            <a:spLocks noChangeArrowheads="1"/>
          </p:cNvSpPr>
          <p:nvPr/>
        </p:nvSpPr>
        <p:spPr bwMode="auto">
          <a:xfrm>
            <a:off x="6821488" y="1687513"/>
            <a:ext cx="1155700" cy="180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>
              <a:lnSpc>
                <a:spcPct val="140000"/>
              </a:lnSpc>
            </a:pPr>
            <a:r>
              <a:rPr lang="en-US" sz="1600">
                <a:latin typeface="Arial" charset="0"/>
              </a:rPr>
              <a:t>application</a:t>
            </a:r>
          </a:p>
          <a:p>
            <a:pPr algn="ctr" eaLnBrk="0" hangingPunct="0">
              <a:lnSpc>
                <a:spcPct val="140000"/>
              </a:lnSpc>
            </a:pPr>
            <a:r>
              <a:rPr lang="en-US" sz="1600">
                <a:latin typeface="Arial" charset="0"/>
              </a:rPr>
              <a:t>transport</a:t>
            </a:r>
          </a:p>
          <a:p>
            <a:pPr algn="ctr" eaLnBrk="0" hangingPunct="0">
              <a:lnSpc>
                <a:spcPct val="140000"/>
              </a:lnSpc>
            </a:pPr>
            <a:r>
              <a:rPr lang="en-US" sz="1600">
                <a:latin typeface="Arial" charset="0"/>
              </a:rPr>
              <a:t>network</a:t>
            </a:r>
          </a:p>
          <a:p>
            <a:pPr algn="ctr" eaLnBrk="0" hangingPunct="0">
              <a:lnSpc>
                <a:spcPct val="140000"/>
              </a:lnSpc>
            </a:pPr>
            <a:r>
              <a:rPr lang="en-US" sz="1600">
                <a:latin typeface="Arial" charset="0"/>
              </a:rPr>
              <a:t>link</a:t>
            </a:r>
          </a:p>
          <a:p>
            <a:pPr algn="ctr" eaLnBrk="0" hangingPunct="0">
              <a:lnSpc>
                <a:spcPct val="140000"/>
              </a:lnSpc>
            </a:pPr>
            <a:r>
              <a:rPr lang="en-US" sz="1600">
                <a:latin typeface="Arial" charset="0"/>
              </a:rPr>
              <a:t>physical</a:t>
            </a:r>
          </a:p>
        </p:txBody>
      </p:sp>
      <p:sp>
        <p:nvSpPr>
          <p:cNvPr id="23564" name="Line 27"/>
          <p:cNvSpPr>
            <a:spLocks noChangeShapeType="1"/>
          </p:cNvSpPr>
          <p:nvPr/>
        </p:nvSpPr>
        <p:spPr bwMode="auto">
          <a:xfrm>
            <a:off x="6781800" y="2097088"/>
            <a:ext cx="1204913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65" name="Line 28"/>
          <p:cNvSpPr>
            <a:spLocks noChangeShapeType="1"/>
          </p:cNvSpPr>
          <p:nvPr/>
        </p:nvSpPr>
        <p:spPr bwMode="auto">
          <a:xfrm>
            <a:off x="6781800" y="2436813"/>
            <a:ext cx="1204913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66" name="Line 29"/>
          <p:cNvSpPr>
            <a:spLocks noChangeShapeType="1"/>
          </p:cNvSpPr>
          <p:nvPr/>
        </p:nvSpPr>
        <p:spPr bwMode="auto">
          <a:xfrm>
            <a:off x="6781800" y="2779713"/>
            <a:ext cx="1204913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67" name="Line 30"/>
          <p:cNvSpPr>
            <a:spLocks noChangeShapeType="1"/>
          </p:cNvSpPr>
          <p:nvPr/>
        </p:nvSpPr>
        <p:spPr bwMode="auto">
          <a:xfrm>
            <a:off x="6781800" y="3122613"/>
            <a:ext cx="1204913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68" name="Rectangle 31"/>
          <p:cNvSpPr>
            <a:spLocks noChangeArrowheads="1"/>
          </p:cNvSpPr>
          <p:nvPr/>
        </p:nvSpPr>
        <p:spPr bwMode="auto">
          <a:xfrm>
            <a:off x="4191000" y="2366963"/>
            <a:ext cx="1219200" cy="1038225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69" name="Text Box 32"/>
          <p:cNvSpPr txBox="1">
            <a:spLocks noChangeArrowheads="1"/>
          </p:cNvSpPr>
          <p:nvPr/>
        </p:nvSpPr>
        <p:spPr bwMode="auto">
          <a:xfrm>
            <a:off x="4356100" y="2290763"/>
            <a:ext cx="917575" cy="1120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>
              <a:lnSpc>
                <a:spcPct val="140000"/>
              </a:lnSpc>
            </a:pPr>
            <a:r>
              <a:rPr lang="en-US" sz="1600">
                <a:latin typeface="Arial" charset="0"/>
              </a:rPr>
              <a:t>network</a:t>
            </a:r>
          </a:p>
          <a:p>
            <a:pPr algn="ctr" eaLnBrk="0" hangingPunct="0">
              <a:lnSpc>
                <a:spcPct val="140000"/>
              </a:lnSpc>
            </a:pPr>
            <a:r>
              <a:rPr lang="en-US" sz="1600">
                <a:latin typeface="Arial" charset="0"/>
              </a:rPr>
              <a:t>link</a:t>
            </a:r>
          </a:p>
          <a:p>
            <a:pPr algn="ctr" eaLnBrk="0" hangingPunct="0">
              <a:lnSpc>
                <a:spcPct val="140000"/>
              </a:lnSpc>
            </a:pPr>
            <a:r>
              <a:rPr lang="en-US" sz="1600">
                <a:latin typeface="Arial" charset="0"/>
              </a:rPr>
              <a:t>physical</a:t>
            </a:r>
          </a:p>
        </p:txBody>
      </p:sp>
      <p:sp>
        <p:nvSpPr>
          <p:cNvPr id="23570" name="Line 34"/>
          <p:cNvSpPr>
            <a:spLocks noChangeShapeType="1"/>
          </p:cNvSpPr>
          <p:nvPr/>
        </p:nvSpPr>
        <p:spPr bwMode="auto">
          <a:xfrm>
            <a:off x="4197350" y="2376488"/>
            <a:ext cx="1204913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71" name="Line 35"/>
          <p:cNvSpPr>
            <a:spLocks noChangeShapeType="1"/>
          </p:cNvSpPr>
          <p:nvPr/>
        </p:nvSpPr>
        <p:spPr bwMode="auto">
          <a:xfrm>
            <a:off x="4197350" y="2719388"/>
            <a:ext cx="1204913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72" name="Line 36"/>
          <p:cNvSpPr>
            <a:spLocks noChangeShapeType="1"/>
          </p:cNvSpPr>
          <p:nvPr/>
        </p:nvSpPr>
        <p:spPr bwMode="auto">
          <a:xfrm>
            <a:off x="4197350" y="3062288"/>
            <a:ext cx="1204913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7190" name="Rectangle 38"/>
          <p:cNvSpPr>
            <a:spLocks noChangeArrowheads="1"/>
          </p:cNvSpPr>
          <p:nvPr/>
        </p:nvSpPr>
        <p:spPr bwMode="auto">
          <a:xfrm>
            <a:off x="228600" y="1676400"/>
            <a:ext cx="712788" cy="446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data</a:t>
            </a:r>
          </a:p>
        </p:txBody>
      </p:sp>
      <p:sp>
        <p:nvSpPr>
          <p:cNvPr id="177214" name="Rectangle 62"/>
          <p:cNvSpPr>
            <a:spLocks noChangeArrowheads="1"/>
          </p:cNvSpPr>
          <p:nvPr/>
        </p:nvSpPr>
        <p:spPr bwMode="auto">
          <a:xfrm>
            <a:off x="8305800" y="1676400"/>
            <a:ext cx="712788" cy="446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data</a:t>
            </a:r>
          </a:p>
        </p:txBody>
      </p:sp>
      <p:sp>
        <p:nvSpPr>
          <p:cNvPr id="177215" name="Line 63"/>
          <p:cNvSpPr>
            <a:spLocks noChangeShapeType="1"/>
          </p:cNvSpPr>
          <p:nvPr/>
        </p:nvSpPr>
        <p:spPr bwMode="auto">
          <a:xfrm>
            <a:off x="990600" y="1905000"/>
            <a:ext cx="990600" cy="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7216" name="Line 64"/>
          <p:cNvSpPr>
            <a:spLocks noChangeShapeType="1"/>
          </p:cNvSpPr>
          <p:nvPr/>
        </p:nvSpPr>
        <p:spPr bwMode="auto">
          <a:xfrm>
            <a:off x="1981200" y="1905000"/>
            <a:ext cx="0" cy="137160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7217" name="Line 65"/>
          <p:cNvSpPr>
            <a:spLocks noChangeShapeType="1"/>
          </p:cNvSpPr>
          <p:nvPr/>
        </p:nvSpPr>
        <p:spPr bwMode="auto">
          <a:xfrm>
            <a:off x="1981200" y="3276600"/>
            <a:ext cx="2514600" cy="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7218" name="Line 66"/>
          <p:cNvSpPr>
            <a:spLocks noChangeShapeType="1"/>
          </p:cNvSpPr>
          <p:nvPr/>
        </p:nvSpPr>
        <p:spPr bwMode="auto">
          <a:xfrm flipV="1">
            <a:off x="4495800" y="2519363"/>
            <a:ext cx="0" cy="76200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7219" name="Line 67"/>
          <p:cNvSpPr>
            <a:spLocks noChangeShapeType="1"/>
          </p:cNvSpPr>
          <p:nvPr/>
        </p:nvSpPr>
        <p:spPr bwMode="auto">
          <a:xfrm>
            <a:off x="4495800" y="2519363"/>
            <a:ext cx="533400" cy="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7220" name="Line 68"/>
          <p:cNvSpPr>
            <a:spLocks noChangeShapeType="1"/>
          </p:cNvSpPr>
          <p:nvPr/>
        </p:nvSpPr>
        <p:spPr bwMode="auto">
          <a:xfrm>
            <a:off x="5029200" y="2519363"/>
            <a:ext cx="0" cy="76200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7221" name="Line 69"/>
          <p:cNvSpPr>
            <a:spLocks noChangeShapeType="1"/>
          </p:cNvSpPr>
          <p:nvPr/>
        </p:nvSpPr>
        <p:spPr bwMode="auto">
          <a:xfrm>
            <a:off x="5029200" y="3276600"/>
            <a:ext cx="2362200" cy="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7224" name="Line 72"/>
          <p:cNvSpPr>
            <a:spLocks noChangeShapeType="1"/>
          </p:cNvSpPr>
          <p:nvPr/>
        </p:nvSpPr>
        <p:spPr bwMode="auto">
          <a:xfrm flipV="1">
            <a:off x="7391400" y="1893888"/>
            <a:ext cx="0" cy="137160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7226" name="Line 74"/>
          <p:cNvSpPr>
            <a:spLocks noChangeShapeType="1"/>
          </p:cNvSpPr>
          <p:nvPr/>
        </p:nvSpPr>
        <p:spPr bwMode="auto">
          <a:xfrm>
            <a:off x="7391400" y="1893888"/>
            <a:ext cx="914400" cy="11112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84" name="Rectangle 78"/>
          <p:cNvSpPr>
            <a:spLocks noGrp="1" noChangeArrowheads="1"/>
          </p:cNvSpPr>
          <p:nvPr>
            <p:ph type="body" idx="1"/>
          </p:nvPr>
        </p:nvSpPr>
        <p:spPr>
          <a:xfrm>
            <a:off x="457200" y="3733800"/>
            <a:ext cx="8001000" cy="2438400"/>
          </a:xfrm>
          <a:noFill/>
        </p:spPr>
        <p:txBody>
          <a:bodyPr/>
          <a:lstStyle/>
          <a:p>
            <a:pPr eaLnBrk="1" hangingPunct="1">
              <a:lnSpc>
                <a:spcPct val="80000"/>
              </a:lnSpc>
              <a:spcAft>
                <a:spcPts val="600"/>
              </a:spcAft>
            </a:pPr>
            <a:r>
              <a:rPr lang="en-US" sz="2400" dirty="0"/>
              <a:t>At source, data goes</a:t>
            </a:r>
            <a:r>
              <a:rPr lang="en-US" sz="2400" dirty="0" smtClean="0"/>
              <a:t> “down” </a:t>
            </a:r>
            <a:r>
              <a:rPr lang="en-US" sz="2400" dirty="0"/>
              <a:t>the protocol stack</a:t>
            </a:r>
          </a:p>
          <a:p>
            <a:pPr eaLnBrk="1" hangingPunct="1">
              <a:lnSpc>
                <a:spcPct val="80000"/>
              </a:lnSpc>
              <a:spcAft>
                <a:spcPts val="600"/>
              </a:spcAft>
            </a:pPr>
            <a:r>
              <a:rPr lang="en-US" sz="2400" dirty="0"/>
              <a:t>Each router processes packet</a:t>
            </a:r>
            <a:r>
              <a:rPr lang="en-US" sz="2400" dirty="0" smtClean="0"/>
              <a:t> “up” </a:t>
            </a:r>
            <a:r>
              <a:rPr lang="en-US" sz="2400" dirty="0"/>
              <a:t>to network layer</a:t>
            </a:r>
          </a:p>
          <a:p>
            <a:pPr lvl="1" eaLnBrk="1" hangingPunct="1">
              <a:lnSpc>
                <a:spcPct val="80000"/>
              </a:lnSpc>
              <a:spcAft>
                <a:spcPts val="600"/>
              </a:spcAft>
            </a:pPr>
            <a:r>
              <a:rPr lang="en-US" sz="2000" dirty="0"/>
              <a:t>That’s where routing info lives</a:t>
            </a:r>
          </a:p>
          <a:p>
            <a:pPr eaLnBrk="1" hangingPunct="1">
              <a:lnSpc>
                <a:spcPct val="80000"/>
              </a:lnSpc>
              <a:spcAft>
                <a:spcPts val="600"/>
              </a:spcAft>
            </a:pPr>
            <a:r>
              <a:rPr lang="en-US" sz="2400" dirty="0"/>
              <a:t>Router then passes packet</a:t>
            </a:r>
            <a:r>
              <a:rPr lang="en-US" sz="2400" dirty="0" smtClean="0"/>
              <a:t> down </a:t>
            </a:r>
            <a:r>
              <a:rPr lang="en-US" sz="2400" dirty="0"/>
              <a:t>the protocol stack</a:t>
            </a:r>
          </a:p>
          <a:p>
            <a:pPr eaLnBrk="1" hangingPunct="1">
              <a:lnSpc>
                <a:spcPct val="80000"/>
              </a:lnSpc>
              <a:spcAft>
                <a:spcPts val="600"/>
              </a:spcAft>
            </a:pPr>
            <a:r>
              <a:rPr lang="en-US" sz="2400" dirty="0"/>
              <a:t>Destination processes</a:t>
            </a:r>
            <a:r>
              <a:rPr lang="en-US" sz="2400" dirty="0" smtClean="0"/>
              <a:t> packet up </a:t>
            </a:r>
            <a:r>
              <a:rPr lang="en-US" sz="2400" dirty="0"/>
              <a:t>to application layer</a:t>
            </a:r>
          </a:p>
          <a:p>
            <a:pPr lvl="1" eaLnBrk="1" hangingPunct="1">
              <a:lnSpc>
                <a:spcPct val="80000"/>
              </a:lnSpc>
              <a:spcAft>
                <a:spcPts val="600"/>
              </a:spcAft>
            </a:pPr>
            <a:r>
              <a:rPr lang="en-US" sz="2000" dirty="0"/>
              <a:t>That’s where the</a:t>
            </a:r>
            <a:r>
              <a:rPr lang="en-US" sz="2000" dirty="0" smtClean="0"/>
              <a:t> application data </a:t>
            </a:r>
            <a:r>
              <a:rPr lang="en-US" sz="2000" dirty="0"/>
              <a:t>lives</a:t>
            </a:r>
          </a:p>
        </p:txBody>
      </p:sp>
      <p:sp>
        <p:nvSpPr>
          <p:cNvPr id="23585" name="Rectangle 81"/>
          <p:cNvSpPr>
            <a:spLocks noChangeArrowheads="1"/>
          </p:cNvSpPr>
          <p:nvPr/>
        </p:nvSpPr>
        <p:spPr bwMode="auto">
          <a:xfrm>
            <a:off x="282575" y="3059113"/>
            <a:ext cx="708025" cy="446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host</a:t>
            </a:r>
          </a:p>
        </p:txBody>
      </p:sp>
      <p:sp>
        <p:nvSpPr>
          <p:cNvPr id="23586" name="Rectangle 82"/>
          <p:cNvSpPr>
            <a:spLocks noChangeArrowheads="1"/>
          </p:cNvSpPr>
          <p:nvPr/>
        </p:nvSpPr>
        <p:spPr bwMode="auto">
          <a:xfrm>
            <a:off x="8305800" y="3200400"/>
            <a:ext cx="708025" cy="446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host</a:t>
            </a:r>
          </a:p>
        </p:txBody>
      </p:sp>
      <p:sp>
        <p:nvSpPr>
          <p:cNvPr id="23587" name="Rectangle 83"/>
          <p:cNvSpPr>
            <a:spLocks noChangeArrowheads="1"/>
          </p:cNvSpPr>
          <p:nvPr/>
        </p:nvSpPr>
        <p:spPr bwMode="auto">
          <a:xfrm>
            <a:off x="4305300" y="1524000"/>
            <a:ext cx="952500" cy="446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router</a:t>
            </a:r>
          </a:p>
        </p:txBody>
      </p:sp>
      <p:pic>
        <p:nvPicPr>
          <p:cNvPr id="23588" name="Picture 90" descr="Computers &amp; Technology 167.tiff                                00118CF0Macintosh HD                   BC93A1CC: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29613" y="2133600"/>
            <a:ext cx="735012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89" name="Picture 91" descr="computer 6.tif                                                 00118CF0Macintosh HD                   BC93A1CC: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" y="2209800"/>
            <a:ext cx="681038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3590" name="Group 92"/>
          <p:cNvGrpSpPr>
            <a:grpSpLocks/>
          </p:cNvGrpSpPr>
          <p:nvPr/>
        </p:nvGrpSpPr>
        <p:grpSpPr bwMode="auto">
          <a:xfrm>
            <a:off x="4495800" y="1981200"/>
            <a:ext cx="533400" cy="304800"/>
            <a:chOff x="1152" y="1056"/>
            <a:chExt cx="432" cy="240"/>
          </a:xfrm>
        </p:grpSpPr>
        <p:sp>
          <p:nvSpPr>
            <p:cNvPr id="23591" name="Rectangle 93"/>
            <p:cNvSpPr>
              <a:spLocks noChangeArrowheads="1"/>
            </p:cNvSpPr>
            <p:nvPr/>
          </p:nvSpPr>
          <p:spPr bwMode="auto">
            <a:xfrm>
              <a:off x="1152" y="1115"/>
              <a:ext cx="426" cy="133"/>
            </a:xfrm>
            <a:prstGeom prst="rect">
              <a:avLst/>
            </a:prstGeom>
            <a:solidFill>
              <a:schemeClr val="hlink"/>
            </a:solidFill>
            <a:ln w="0">
              <a:solidFill>
                <a:schemeClr val="hlink">
                  <a:alpha val="0"/>
                </a:schemeClr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592" name="Oval 94"/>
            <p:cNvSpPr>
              <a:spLocks noChangeArrowheads="1"/>
            </p:cNvSpPr>
            <p:nvPr/>
          </p:nvSpPr>
          <p:spPr bwMode="auto">
            <a:xfrm>
              <a:off x="1152" y="1152"/>
              <a:ext cx="432" cy="144"/>
            </a:xfrm>
            <a:prstGeom prst="ellipse">
              <a:avLst/>
            </a:prstGeom>
            <a:solidFill>
              <a:schemeClr val="hlink"/>
            </a:solidFill>
            <a:ln w="0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593" name="Oval 95"/>
            <p:cNvSpPr>
              <a:spLocks noChangeArrowheads="1"/>
            </p:cNvSpPr>
            <p:nvPr/>
          </p:nvSpPr>
          <p:spPr bwMode="auto">
            <a:xfrm>
              <a:off x="1152" y="1056"/>
              <a:ext cx="432" cy="144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594" name="Line 96"/>
            <p:cNvSpPr>
              <a:spLocks noChangeShapeType="1"/>
            </p:cNvSpPr>
            <p:nvPr/>
          </p:nvSpPr>
          <p:spPr bwMode="auto">
            <a:xfrm>
              <a:off x="1271" y="1066"/>
              <a:ext cx="192" cy="12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595" name="Line 97"/>
            <p:cNvSpPr>
              <a:spLocks noChangeShapeType="1"/>
            </p:cNvSpPr>
            <p:nvPr/>
          </p:nvSpPr>
          <p:spPr bwMode="auto">
            <a:xfrm flipH="1">
              <a:off x="1273" y="1056"/>
              <a:ext cx="167" cy="144"/>
            </a:xfrm>
            <a:prstGeom prst="line">
              <a:avLst/>
            </a:prstGeom>
            <a:noFill/>
            <a:ln w="412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7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7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7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7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7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5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7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7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5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7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7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45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7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7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7190" grpId="0" autoUpdateAnimBg="0"/>
      <p:bldP spid="177214" grpId="0" autoUpdateAnimBg="0"/>
      <p:bldP spid="177215" grpId="0" animBg="1"/>
      <p:bldP spid="177216" grpId="0" animBg="1"/>
      <p:bldP spid="177217" grpId="0" animBg="1"/>
      <p:bldP spid="177218" grpId="0" animBg="1"/>
      <p:bldP spid="177219" grpId="0" animBg="1"/>
      <p:bldP spid="177220" grpId="0" animBg="1"/>
      <p:bldP spid="177221" grpId="0" animBg="1"/>
      <p:bldP spid="177224" grpId="0" animBg="1"/>
      <p:bldP spid="17722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 Appendix                                                                                                                         </a:t>
            </a:r>
            <a:fld id="{0DDE3369-E256-F34D-A6E2-51928A35C053}" type="slidenum">
              <a:rPr lang="en-US" smtClean="0">
                <a:latin typeface="Times New Roman" charset="0"/>
              </a:rPr>
              <a:pPr/>
              <a:t>11</a:t>
            </a:fld>
            <a:endParaRPr lang="en-US" smtClean="0">
              <a:latin typeface="Times New Roman" charset="0"/>
            </a:endParaRPr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533400"/>
            <a:ext cx="8610600" cy="1219200"/>
          </a:xfrm>
        </p:spPr>
        <p:txBody>
          <a:bodyPr/>
          <a:lstStyle/>
          <a:p>
            <a:pPr eaLnBrk="1" hangingPunct="1"/>
            <a:r>
              <a:rPr lang="en-US"/>
              <a:t>Encapsulation</a:t>
            </a:r>
          </a:p>
        </p:txBody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828800"/>
            <a:ext cx="6096000" cy="4267200"/>
          </a:xfrm>
        </p:spPr>
        <p:txBody>
          <a:bodyPr/>
          <a:lstStyle/>
          <a:p>
            <a:pPr eaLnBrk="1" hangingPunct="1">
              <a:spcAft>
                <a:spcPts val="600"/>
              </a:spcAft>
            </a:pPr>
            <a:r>
              <a:rPr lang="en-US" sz="2400" dirty="0">
                <a:latin typeface="Times-Roman"/>
                <a:cs typeface="Times-Roman"/>
              </a:rPr>
              <a:t>X</a:t>
            </a:r>
            <a:r>
              <a:rPr lang="en-US" sz="2400" dirty="0"/>
              <a:t> = application </a:t>
            </a:r>
            <a:r>
              <a:rPr lang="en-US" sz="2400" dirty="0" smtClean="0"/>
              <a:t>data at source</a:t>
            </a:r>
          </a:p>
          <a:p>
            <a:pPr eaLnBrk="1" hangingPunct="1">
              <a:spcAft>
                <a:spcPts val="600"/>
              </a:spcAft>
            </a:pPr>
            <a:r>
              <a:rPr lang="en-US" sz="2400" dirty="0"/>
              <a:t>As</a:t>
            </a:r>
            <a:r>
              <a:rPr lang="en-US" sz="2400" dirty="0" smtClean="0"/>
              <a:t> </a:t>
            </a:r>
            <a:r>
              <a:rPr lang="en-US" sz="2400" dirty="0" smtClean="0">
                <a:latin typeface="Times-Roman"/>
                <a:cs typeface="Times-Roman"/>
              </a:rPr>
              <a:t>X</a:t>
            </a:r>
            <a:r>
              <a:rPr lang="en-US" sz="2400" dirty="0" smtClean="0"/>
              <a:t> </a:t>
            </a:r>
            <a:r>
              <a:rPr lang="en-US" sz="2400" dirty="0"/>
              <a:t>goes down protocol stack, each layer adds header information:</a:t>
            </a:r>
          </a:p>
          <a:p>
            <a:pPr lvl="1" eaLnBrk="1" hangingPunct="1">
              <a:spcAft>
                <a:spcPts val="600"/>
              </a:spcAft>
            </a:pPr>
            <a:r>
              <a:rPr lang="en-US" sz="2000" dirty="0"/>
              <a:t>Application layer: </a:t>
            </a:r>
            <a:r>
              <a:rPr lang="en-US" sz="2000" dirty="0">
                <a:latin typeface="Times-Roman" charset="0"/>
              </a:rPr>
              <a:t>(</a:t>
            </a:r>
            <a:r>
              <a:rPr lang="en-US" sz="2000" b="1" dirty="0">
                <a:solidFill>
                  <a:schemeClr val="accent1"/>
                </a:solidFill>
                <a:latin typeface="Times-Roman" charset="0"/>
              </a:rPr>
              <a:t>H</a:t>
            </a:r>
            <a:r>
              <a:rPr lang="en-US" sz="2000" dirty="0">
                <a:latin typeface="Times-Roman" charset="0"/>
              </a:rPr>
              <a:t>, X)</a:t>
            </a:r>
          </a:p>
          <a:p>
            <a:pPr lvl="1" eaLnBrk="1" hangingPunct="1">
              <a:spcAft>
                <a:spcPts val="600"/>
              </a:spcAft>
            </a:pPr>
            <a:r>
              <a:rPr lang="en-US" sz="2000" dirty="0"/>
              <a:t>Transport layer: </a:t>
            </a:r>
            <a:r>
              <a:rPr lang="en-US" sz="2000" dirty="0">
                <a:latin typeface="Times-Roman" charset="0"/>
              </a:rPr>
              <a:t>(</a:t>
            </a:r>
            <a:r>
              <a:rPr lang="en-US" sz="2000" b="1" dirty="0">
                <a:solidFill>
                  <a:schemeClr val="hlink"/>
                </a:solidFill>
                <a:latin typeface="Times-Roman" charset="0"/>
              </a:rPr>
              <a:t>H</a:t>
            </a:r>
            <a:r>
              <a:rPr lang="en-US" sz="2000" dirty="0">
                <a:latin typeface="Times-Roman" charset="0"/>
              </a:rPr>
              <a:t>, (</a:t>
            </a:r>
            <a:r>
              <a:rPr lang="en-US" sz="2000" b="1" dirty="0">
                <a:solidFill>
                  <a:schemeClr val="accent1"/>
                </a:solidFill>
                <a:latin typeface="Times-Roman" charset="0"/>
              </a:rPr>
              <a:t>H</a:t>
            </a:r>
            <a:r>
              <a:rPr lang="en-US" sz="2000" dirty="0">
                <a:latin typeface="Times-Roman" charset="0"/>
              </a:rPr>
              <a:t>, X))</a:t>
            </a:r>
          </a:p>
          <a:p>
            <a:pPr lvl="1" eaLnBrk="1" hangingPunct="1">
              <a:spcAft>
                <a:spcPts val="600"/>
              </a:spcAft>
            </a:pPr>
            <a:r>
              <a:rPr lang="en-US" sz="2000" dirty="0"/>
              <a:t>Network layer: </a:t>
            </a:r>
            <a:r>
              <a:rPr lang="en-US" sz="2000" dirty="0">
                <a:latin typeface="Times-Roman" charset="0"/>
              </a:rPr>
              <a:t>(</a:t>
            </a:r>
            <a:r>
              <a:rPr lang="en-US" sz="2000" b="1" dirty="0">
                <a:solidFill>
                  <a:srgbClr val="FF0000"/>
                </a:solidFill>
                <a:latin typeface="Times-Roman" charset="0"/>
              </a:rPr>
              <a:t>H</a:t>
            </a:r>
            <a:r>
              <a:rPr lang="en-US" sz="2000" dirty="0">
                <a:latin typeface="Times-Roman" charset="0"/>
              </a:rPr>
              <a:t>, (</a:t>
            </a:r>
            <a:r>
              <a:rPr lang="en-US" sz="2000" b="1" dirty="0">
                <a:solidFill>
                  <a:schemeClr val="hlink"/>
                </a:solidFill>
                <a:latin typeface="Times-Roman" charset="0"/>
              </a:rPr>
              <a:t>H</a:t>
            </a:r>
            <a:r>
              <a:rPr lang="en-US" sz="2000" dirty="0">
                <a:latin typeface="Times-Roman" charset="0"/>
              </a:rPr>
              <a:t>, (</a:t>
            </a:r>
            <a:r>
              <a:rPr lang="en-US" sz="2000" b="1" dirty="0">
                <a:solidFill>
                  <a:schemeClr val="accent1"/>
                </a:solidFill>
                <a:latin typeface="Times-Roman" charset="0"/>
              </a:rPr>
              <a:t>H</a:t>
            </a:r>
            <a:r>
              <a:rPr lang="en-US" sz="2000" dirty="0">
                <a:latin typeface="Times-Roman" charset="0"/>
              </a:rPr>
              <a:t>, X)))</a:t>
            </a:r>
          </a:p>
          <a:p>
            <a:pPr lvl="1" eaLnBrk="1" hangingPunct="1">
              <a:spcAft>
                <a:spcPts val="600"/>
              </a:spcAft>
            </a:pPr>
            <a:r>
              <a:rPr lang="en-US" sz="2000" dirty="0"/>
              <a:t>Link layer: </a:t>
            </a:r>
            <a:r>
              <a:rPr lang="en-US" sz="2000" dirty="0">
                <a:latin typeface="Times-Roman" charset="0"/>
              </a:rPr>
              <a:t>(</a:t>
            </a:r>
            <a:r>
              <a:rPr lang="en-US" sz="2000" b="1" dirty="0">
                <a:solidFill>
                  <a:schemeClr val="bg2"/>
                </a:solidFill>
                <a:latin typeface="Times-Roman" charset="0"/>
              </a:rPr>
              <a:t>H</a:t>
            </a:r>
            <a:r>
              <a:rPr lang="en-US" sz="2000" dirty="0">
                <a:latin typeface="Times-Roman" charset="0"/>
              </a:rPr>
              <a:t>, (</a:t>
            </a:r>
            <a:r>
              <a:rPr lang="en-US" sz="2000" b="1" dirty="0">
                <a:solidFill>
                  <a:srgbClr val="FF0000"/>
                </a:solidFill>
                <a:latin typeface="Times-Roman" charset="0"/>
              </a:rPr>
              <a:t>H</a:t>
            </a:r>
            <a:r>
              <a:rPr lang="en-US" sz="2000" dirty="0">
                <a:latin typeface="Times-Roman" charset="0"/>
              </a:rPr>
              <a:t>, (</a:t>
            </a:r>
            <a:r>
              <a:rPr lang="en-US" sz="2000" b="1" dirty="0">
                <a:solidFill>
                  <a:schemeClr val="hlink"/>
                </a:solidFill>
                <a:latin typeface="Times-Roman" charset="0"/>
              </a:rPr>
              <a:t>H</a:t>
            </a:r>
            <a:r>
              <a:rPr lang="en-US" sz="2000" dirty="0">
                <a:latin typeface="Times-Roman" charset="0"/>
              </a:rPr>
              <a:t>, (</a:t>
            </a:r>
            <a:r>
              <a:rPr lang="en-US" sz="2000" b="1" dirty="0">
                <a:solidFill>
                  <a:schemeClr val="accent1"/>
                </a:solidFill>
                <a:latin typeface="Times-Roman" charset="0"/>
              </a:rPr>
              <a:t>H</a:t>
            </a:r>
            <a:r>
              <a:rPr lang="en-US" sz="2000" dirty="0">
                <a:latin typeface="Times-Roman" charset="0"/>
              </a:rPr>
              <a:t>, X))))</a:t>
            </a:r>
            <a:endParaRPr lang="en-US" sz="2000" dirty="0"/>
          </a:p>
          <a:p>
            <a:pPr eaLnBrk="1" hangingPunct="1">
              <a:spcAft>
                <a:spcPts val="600"/>
              </a:spcAft>
            </a:pPr>
            <a:r>
              <a:rPr lang="en-US" sz="2400" dirty="0"/>
              <a:t>Header has info required by layer</a:t>
            </a:r>
          </a:p>
          <a:p>
            <a:pPr eaLnBrk="1" hangingPunct="1">
              <a:spcAft>
                <a:spcPts val="600"/>
              </a:spcAft>
            </a:pPr>
            <a:r>
              <a:rPr lang="en-US" sz="2400" dirty="0"/>
              <a:t>Note that app data is on the</a:t>
            </a:r>
            <a:r>
              <a:rPr lang="en-US" sz="2400" dirty="0" smtClean="0"/>
              <a:t> “inside”</a:t>
            </a:r>
            <a:endParaRPr lang="en-US" sz="2400" dirty="0"/>
          </a:p>
        </p:txBody>
      </p:sp>
      <p:grpSp>
        <p:nvGrpSpPr>
          <p:cNvPr id="24581" name="Group 17"/>
          <p:cNvGrpSpPr>
            <a:grpSpLocks/>
          </p:cNvGrpSpPr>
          <p:nvPr/>
        </p:nvGrpSpPr>
        <p:grpSpPr bwMode="auto">
          <a:xfrm>
            <a:off x="6711950" y="1687513"/>
            <a:ext cx="1898650" cy="3530600"/>
            <a:chOff x="3076" y="888"/>
            <a:chExt cx="1196" cy="2224"/>
          </a:xfrm>
        </p:grpSpPr>
        <p:sp>
          <p:nvSpPr>
            <p:cNvPr id="24587" name="Rectangle 18"/>
            <p:cNvSpPr>
              <a:spLocks noChangeArrowheads="1"/>
            </p:cNvSpPr>
            <p:nvPr/>
          </p:nvSpPr>
          <p:spPr bwMode="auto">
            <a:xfrm>
              <a:off x="3080" y="888"/>
              <a:ext cx="1192" cy="2224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588" name="Text Box 19"/>
            <p:cNvSpPr txBox="1">
              <a:spLocks noChangeArrowheads="1"/>
            </p:cNvSpPr>
            <p:nvPr/>
          </p:nvSpPr>
          <p:spPr bwMode="auto">
            <a:xfrm>
              <a:off x="3121" y="949"/>
              <a:ext cx="1129" cy="21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b="1">
                  <a:solidFill>
                    <a:schemeClr val="accent1"/>
                  </a:solidFill>
                  <a:latin typeface="Arial" charset="0"/>
                </a:rPr>
                <a:t>application</a:t>
              </a:r>
              <a:endParaRPr lang="en-US">
                <a:latin typeface="Arial" charset="0"/>
              </a:endParaRPr>
            </a:p>
            <a:p>
              <a:pPr algn="ctr" eaLnBrk="0" hangingPunct="0"/>
              <a:endParaRPr lang="en-US">
                <a:latin typeface="Arial" charset="0"/>
              </a:endParaRPr>
            </a:p>
            <a:p>
              <a:pPr algn="ctr" eaLnBrk="0" hangingPunct="0"/>
              <a:r>
                <a:rPr lang="en-US" b="1">
                  <a:solidFill>
                    <a:schemeClr val="hlink"/>
                  </a:solidFill>
                  <a:latin typeface="Arial" charset="0"/>
                </a:rPr>
                <a:t>transport</a:t>
              </a:r>
              <a:endParaRPr lang="en-US">
                <a:latin typeface="Arial" charset="0"/>
              </a:endParaRPr>
            </a:p>
            <a:p>
              <a:pPr algn="ctr" eaLnBrk="0" hangingPunct="0"/>
              <a:endParaRPr lang="en-US">
                <a:latin typeface="Arial" charset="0"/>
              </a:endParaRPr>
            </a:p>
            <a:p>
              <a:pPr algn="ctr" eaLnBrk="0" hangingPunct="0"/>
              <a:r>
                <a:rPr lang="en-US" b="1">
                  <a:solidFill>
                    <a:srgbClr val="FF0000"/>
                  </a:solidFill>
                  <a:latin typeface="Arial" charset="0"/>
                </a:rPr>
                <a:t>network</a:t>
              </a:r>
            </a:p>
            <a:p>
              <a:pPr algn="ctr" eaLnBrk="0" hangingPunct="0"/>
              <a:endParaRPr lang="en-US">
                <a:latin typeface="Arial" charset="0"/>
              </a:endParaRPr>
            </a:p>
            <a:p>
              <a:pPr algn="ctr" eaLnBrk="0" hangingPunct="0"/>
              <a:r>
                <a:rPr lang="en-US" b="1">
                  <a:solidFill>
                    <a:schemeClr val="bg2"/>
                  </a:solidFill>
                  <a:latin typeface="Arial" charset="0"/>
                </a:rPr>
                <a:t>link</a:t>
              </a:r>
              <a:endParaRPr lang="en-US">
                <a:latin typeface="Arial" charset="0"/>
              </a:endParaRPr>
            </a:p>
            <a:p>
              <a:pPr algn="ctr" eaLnBrk="0" hangingPunct="0"/>
              <a:endParaRPr lang="en-US">
                <a:latin typeface="Arial" charset="0"/>
              </a:endParaRPr>
            </a:p>
            <a:p>
              <a:pPr algn="ctr" eaLnBrk="0" hangingPunct="0"/>
              <a:r>
                <a:rPr lang="en-US">
                  <a:latin typeface="Arial" charset="0"/>
                </a:rPr>
                <a:t>physical</a:t>
              </a:r>
            </a:p>
          </p:txBody>
        </p:sp>
        <p:sp>
          <p:nvSpPr>
            <p:cNvPr id="24589" name="Line 20"/>
            <p:cNvSpPr>
              <a:spLocks noChangeShapeType="1"/>
            </p:cNvSpPr>
            <p:nvPr/>
          </p:nvSpPr>
          <p:spPr bwMode="auto">
            <a:xfrm>
              <a:off x="3076" y="1324"/>
              <a:ext cx="1188" cy="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590" name="Line 21"/>
            <p:cNvSpPr>
              <a:spLocks noChangeShapeType="1"/>
            </p:cNvSpPr>
            <p:nvPr/>
          </p:nvSpPr>
          <p:spPr bwMode="auto">
            <a:xfrm>
              <a:off x="3076" y="1768"/>
              <a:ext cx="1188" cy="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591" name="Line 22"/>
            <p:cNvSpPr>
              <a:spLocks noChangeShapeType="1"/>
            </p:cNvSpPr>
            <p:nvPr/>
          </p:nvSpPr>
          <p:spPr bwMode="auto">
            <a:xfrm>
              <a:off x="3076" y="2216"/>
              <a:ext cx="1188" cy="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592" name="Line 23"/>
            <p:cNvSpPr>
              <a:spLocks noChangeShapeType="1"/>
            </p:cNvSpPr>
            <p:nvPr/>
          </p:nvSpPr>
          <p:spPr bwMode="auto">
            <a:xfrm>
              <a:off x="3076" y="2664"/>
              <a:ext cx="1188" cy="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82297" name="Rectangle 25"/>
          <p:cNvSpPr>
            <a:spLocks noChangeArrowheads="1"/>
          </p:cNvSpPr>
          <p:nvPr/>
        </p:nvSpPr>
        <p:spPr bwMode="auto">
          <a:xfrm>
            <a:off x="7162800" y="990600"/>
            <a:ext cx="1106488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data</a:t>
            </a:r>
            <a:r>
              <a:rPr lang="en-US">
                <a:latin typeface="Times-Roman" charset="0"/>
              </a:rPr>
              <a:t> X</a:t>
            </a:r>
          </a:p>
        </p:txBody>
      </p:sp>
      <p:sp>
        <p:nvSpPr>
          <p:cNvPr id="182298" name="Line 26"/>
          <p:cNvSpPr>
            <a:spLocks noChangeShapeType="1"/>
          </p:cNvSpPr>
          <p:nvPr/>
        </p:nvSpPr>
        <p:spPr bwMode="auto">
          <a:xfrm>
            <a:off x="7696200" y="1484313"/>
            <a:ext cx="0" cy="411480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2299" name="Rectangle 27"/>
          <p:cNvSpPr>
            <a:spLocks noChangeArrowheads="1"/>
          </p:cNvSpPr>
          <p:nvPr/>
        </p:nvSpPr>
        <p:spPr bwMode="auto">
          <a:xfrm>
            <a:off x="6477000" y="5546725"/>
            <a:ext cx="2438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>
                <a:latin typeface="Times-Roman" charset="0"/>
              </a:rPr>
              <a:t>packet </a:t>
            </a:r>
          </a:p>
          <a:p>
            <a:pPr algn="ctr"/>
            <a:r>
              <a:rPr lang="en-US" sz="2000">
                <a:latin typeface="Times-Roman" charset="0"/>
              </a:rPr>
              <a:t>(</a:t>
            </a:r>
            <a:r>
              <a:rPr lang="en-US" sz="2000" b="1">
                <a:solidFill>
                  <a:schemeClr val="bg2"/>
                </a:solidFill>
                <a:latin typeface="Times-Roman" charset="0"/>
              </a:rPr>
              <a:t>H</a:t>
            </a:r>
            <a:r>
              <a:rPr lang="en-US" sz="2000">
                <a:latin typeface="Times-Roman" charset="0"/>
              </a:rPr>
              <a:t>,(</a:t>
            </a:r>
            <a:r>
              <a:rPr lang="en-US" sz="2000" b="1">
                <a:solidFill>
                  <a:srgbClr val="FF0000"/>
                </a:solidFill>
                <a:latin typeface="Times-Roman" charset="0"/>
              </a:rPr>
              <a:t>H</a:t>
            </a:r>
            <a:r>
              <a:rPr lang="en-US" sz="2000">
                <a:latin typeface="Times-Roman" charset="0"/>
              </a:rPr>
              <a:t>,(</a:t>
            </a:r>
            <a:r>
              <a:rPr lang="en-US" sz="2000" b="1">
                <a:solidFill>
                  <a:schemeClr val="hlink"/>
                </a:solidFill>
                <a:latin typeface="Times-Roman" charset="0"/>
              </a:rPr>
              <a:t>H</a:t>
            </a:r>
            <a:r>
              <a:rPr lang="en-US" sz="2000">
                <a:latin typeface="Times-Roman" charset="0"/>
              </a:rPr>
              <a:t>,(</a:t>
            </a:r>
            <a:r>
              <a:rPr lang="en-US" sz="2000" b="1">
                <a:solidFill>
                  <a:schemeClr val="accent1"/>
                </a:solidFill>
                <a:latin typeface="Times-Roman" charset="0"/>
              </a:rPr>
              <a:t>H</a:t>
            </a:r>
            <a:r>
              <a:rPr lang="en-US" sz="2000">
                <a:latin typeface="Times-Roman" charset="0"/>
              </a:rPr>
              <a:t>,X))))</a:t>
            </a:r>
          </a:p>
        </p:txBody>
      </p:sp>
      <p:sp>
        <p:nvSpPr>
          <p:cNvPr id="182300" name="Rectangle 28"/>
          <p:cNvSpPr>
            <a:spLocks noChangeArrowheads="1"/>
          </p:cNvSpPr>
          <p:nvPr/>
        </p:nvSpPr>
        <p:spPr bwMode="auto">
          <a:xfrm>
            <a:off x="7162800" y="1027113"/>
            <a:ext cx="1066800" cy="457200"/>
          </a:xfrm>
          <a:prstGeom prst="rect">
            <a:avLst/>
          </a:prstGeom>
          <a:solidFill>
            <a:schemeClr val="accent1">
              <a:alpha val="0"/>
            </a:schemeClr>
          </a:solidFill>
          <a:ln w="3175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2301" name="Rectangle 29"/>
          <p:cNvSpPr>
            <a:spLocks noChangeArrowheads="1"/>
          </p:cNvSpPr>
          <p:nvPr/>
        </p:nvSpPr>
        <p:spPr bwMode="auto">
          <a:xfrm>
            <a:off x="6629400" y="5638800"/>
            <a:ext cx="2133600" cy="609600"/>
          </a:xfrm>
          <a:prstGeom prst="rect">
            <a:avLst/>
          </a:prstGeom>
          <a:solidFill>
            <a:schemeClr val="accent1">
              <a:alpha val="0"/>
            </a:schemeClr>
          </a:solidFill>
          <a:ln w="3175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2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2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2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2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2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2297" grpId="0" autoUpdateAnimBg="0"/>
      <p:bldP spid="182298" grpId="0" animBg="1"/>
      <p:bldP spid="182299" grpId="0" autoUpdateAnimBg="0"/>
      <p:bldP spid="182300" grpId="0" animBg="1"/>
      <p:bldP spid="18230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 Appendix                                                                                                                         </a:t>
            </a:r>
            <a:fld id="{8963CDC6-9C42-364C-B78C-F57FCDDBFA8C}" type="slidenum">
              <a:rPr lang="en-US" smtClean="0">
                <a:latin typeface="Times New Roman" charset="0"/>
              </a:rPr>
              <a:pPr/>
              <a:t>12</a:t>
            </a:fld>
            <a:endParaRPr lang="en-US" smtClean="0">
              <a:latin typeface="Times New Roman" charset="0"/>
            </a:endParaRPr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Application Layer</a:t>
            </a:r>
          </a:p>
        </p:txBody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2800" dirty="0" smtClean="0"/>
              <a:t>Applications</a:t>
            </a:r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2400" dirty="0" smtClean="0"/>
              <a:t>For example, Web </a:t>
            </a:r>
            <a:r>
              <a:rPr lang="en-US" sz="2400" dirty="0"/>
              <a:t>browsing, email, P2P, etc.</a:t>
            </a:r>
            <a:endParaRPr lang="en-US" sz="2400" dirty="0" smtClean="0"/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2400" dirty="0" smtClean="0"/>
              <a:t>Applications run </a:t>
            </a:r>
            <a:r>
              <a:rPr lang="en-US" sz="2400" dirty="0"/>
              <a:t>on hosts</a:t>
            </a:r>
            <a:endParaRPr lang="en-US" sz="2400" dirty="0" smtClean="0"/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2400" dirty="0" smtClean="0"/>
              <a:t>To hosts, network details should </a:t>
            </a:r>
            <a:r>
              <a:rPr lang="en-US" sz="2400" dirty="0"/>
              <a:t>be transparent</a:t>
            </a:r>
          </a:p>
          <a:p>
            <a:pPr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2800" dirty="0"/>
              <a:t>Application layer protocols</a:t>
            </a:r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2400" dirty="0"/>
              <a:t>HTTP, SMTP, IMAP, Gnutella, etc</a:t>
            </a:r>
            <a:r>
              <a:rPr lang="en-US" sz="2400" dirty="0" smtClean="0"/>
              <a:t>., etc.</a:t>
            </a:r>
          </a:p>
          <a:p>
            <a:pPr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2800" dirty="0"/>
              <a:t>Protocol is only one part of an application</a:t>
            </a:r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2400" dirty="0"/>
              <a:t>For example, HTTP only a part of web browsing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 Appendix                                                                                                                         </a:t>
            </a:r>
            <a:fld id="{D17225B2-8A11-7A41-B36E-DD330719F37D}" type="slidenum">
              <a:rPr lang="en-US" smtClean="0">
                <a:latin typeface="Times New Roman" charset="0"/>
              </a:rPr>
              <a:pPr/>
              <a:t>13</a:t>
            </a:fld>
            <a:endParaRPr lang="en-US" smtClean="0">
              <a:latin typeface="Times New Roman" charset="0"/>
            </a:endParaRPr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Client-Server Model</a:t>
            </a:r>
          </a:p>
        </p:txBody>
      </p:sp>
      <p:sp>
        <p:nvSpPr>
          <p:cNvPr id="185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2800" b="1" dirty="0" smtClean="0">
                <a:solidFill>
                  <a:schemeClr val="hlink"/>
                </a:solidFill>
              </a:rPr>
              <a:t>Client</a:t>
            </a:r>
            <a:r>
              <a:rPr lang="en-US" sz="2800" dirty="0" smtClean="0"/>
              <a:t> </a:t>
            </a:r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2400" dirty="0"/>
              <a:t>“speaks first”</a:t>
            </a:r>
          </a:p>
          <a:p>
            <a:pPr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2800" b="1" dirty="0" smtClean="0">
                <a:solidFill>
                  <a:schemeClr val="hlink"/>
                </a:solidFill>
              </a:rPr>
              <a:t>Server</a:t>
            </a:r>
            <a:r>
              <a:rPr lang="en-US" sz="2800" dirty="0" smtClean="0"/>
              <a:t> </a:t>
            </a:r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2400" dirty="0" smtClean="0"/>
              <a:t>responds </a:t>
            </a:r>
            <a:r>
              <a:rPr lang="en-US" sz="2400" dirty="0"/>
              <a:t>to</a:t>
            </a:r>
            <a:r>
              <a:rPr lang="en-US" sz="2400" dirty="0" smtClean="0"/>
              <a:t> client’s request</a:t>
            </a:r>
            <a:endParaRPr lang="en-US" sz="2400" dirty="0"/>
          </a:p>
          <a:p>
            <a:pPr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2800" dirty="0"/>
              <a:t>Hosts are clients</a:t>
            </a:r>
            <a:r>
              <a:rPr lang="en-US" sz="2800" dirty="0" smtClean="0"/>
              <a:t> or </a:t>
            </a:r>
            <a:r>
              <a:rPr lang="en-US" sz="2800" dirty="0"/>
              <a:t>servers</a:t>
            </a:r>
          </a:p>
          <a:p>
            <a:pPr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2800" dirty="0"/>
              <a:t>Example: Web browsing</a:t>
            </a:r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2400" dirty="0"/>
              <a:t>You are the client (request web page)</a:t>
            </a:r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2400" dirty="0"/>
              <a:t>Web server is the server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5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5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5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5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5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53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53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53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5347" grpId="0" build="p" bldLvl="2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 Appendix                                                                                                                         </a:t>
            </a:r>
            <a:fld id="{8C01C0B1-1E60-974F-9460-2B9D563A0D93}" type="slidenum">
              <a:rPr lang="en-US" smtClean="0">
                <a:latin typeface="Times New Roman" charset="0"/>
              </a:rPr>
              <a:pPr/>
              <a:t>14</a:t>
            </a:fld>
            <a:endParaRPr lang="en-US" smtClean="0">
              <a:latin typeface="Times New Roman" charset="0"/>
            </a:endParaRPr>
          </a:p>
        </p:txBody>
      </p:sp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Peer-to-Peer</a:t>
            </a:r>
            <a:r>
              <a:rPr lang="en-US" dirty="0" smtClean="0"/>
              <a:t> Paradigm</a:t>
            </a:r>
            <a:endParaRPr lang="en-US" dirty="0"/>
          </a:p>
        </p:txBody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dirty="0"/>
              <a:t>Hosts act as clients </a:t>
            </a:r>
            <a:r>
              <a:rPr lang="en-US" dirty="0" smtClean="0"/>
              <a:t>and </a:t>
            </a:r>
            <a:r>
              <a:rPr lang="en-US" dirty="0"/>
              <a:t>servers</a:t>
            </a:r>
          </a:p>
          <a:p>
            <a:pPr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dirty="0"/>
              <a:t>For example, when sharing music</a:t>
            </a:r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dirty="0"/>
              <a:t>You are client when requesting a file</a:t>
            </a:r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dirty="0"/>
              <a:t>You are a server when someone downloads a file from you</a:t>
            </a:r>
          </a:p>
          <a:p>
            <a:pPr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dirty="0"/>
              <a:t>In P2P, how does client find server?</a:t>
            </a:r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dirty="0"/>
              <a:t>Many different P2P </a:t>
            </a:r>
            <a:r>
              <a:rPr lang="en-US" dirty="0" smtClean="0"/>
              <a:t>models for this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 Appendix                                                                                                                         </a:t>
            </a:r>
            <a:fld id="{FFD9CF8D-B781-E94D-A794-97353D8ED696}" type="slidenum">
              <a:rPr lang="en-US" smtClean="0">
                <a:latin typeface="Times New Roman" charset="0"/>
              </a:rPr>
              <a:pPr/>
              <a:t>15</a:t>
            </a:fld>
            <a:endParaRPr lang="en-US" smtClean="0">
              <a:latin typeface="Times New Roman" charset="0"/>
            </a:endParaRPr>
          </a:p>
        </p:txBody>
      </p:sp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HTTP Example</a:t>
            </a:r>
          </a:p>
        </p:txBody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191000"/>
            <a:ext cx="7543800" cy="1752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2800" dirty="0"/>
              <a:t>HTTP</a:t>
            </a:r>
            <a:r>
              <a:rPr lang="en-US" sz="2800" dirty="0" smtClean="0"/>
              <a:t> </a:t>
            </a:r>
            <a:r>
              <a:rPr lang="en-US" sz="2800" dirty="0" err="1" smtClean="0">
                <a:sym typeface="Symbol" charset="2"/>
              </a:rPr>
              <a:t></a:t>
            </a:r>
            <a:r>
              <a:rPr lang="en-US" sz="2800" dirty="0" smtClean="0"/>
              <a:t> </a:t>
            </a:r>
            <a:r>
              <a:rPr lang="en-US" sz="2800" b="1" dirty="0" err="1">
                <a:solidFill>
                  <a:schemeClr val="accent2"/>
                </a:solidFill>
              </a:rPr>
              <a:t>H</a:t>
            </a:r>
            <a:r>
              <a:rPr lang="en-US" sz="2800" dirty="0" err="1"/>
              <a:t>yper</a:t>
            </a:r>
            <a:r>
              <a:rPr lang="en-US" sz="2800" b="1" dirty="0" err="1">
                <a:solidFill>
                  <a:schemeClr val="accent2"/>
                </a:solidFill>
              </a:rPr>
              <a:t>T</a:t>
            </a:r>
            <a:r>
              <a:rPr lang="en-US" sz="2800" dirty="0" err="1"/>
              <a:t>ext</a:t>
            </a:r>
            <a:r>
              <a:rPr lang="en-US" sz="2800" dirty="0"/>
              <a:t> </a:t>
            </a:r>
            <a:r>
              <a:rPr lang="en-US" sz="2800" b="1" dirty="0">
                <a:solidFill>
                  <a:schemeClr val="accent2"/>
                </a:solidFill>
              </a:rPr>
              <a:t>T</a:t>
            </a:r>
            <a:r>
              <a:rPr lang="en-US" sz="2800" dirty="0"/>
              <a:t>ransfer </a:t>
            </a:r>
            <a:r>
              <a:rPr lang="en-US" sz="2800" b="1" dirty="0">
                <a:solidFill>
                  <a:schemeClr val="accent2"/>
                </a:solidFill>
              </a:rPr>
              <a:t>P</a:t>
            </a:r>
            <a:r>
              <a:rPr lang="en-US" sz="2800" dirty="0"/>
              <a:t>rotocol</a:t>
            </a:r>
          </a:p>
          <a:p>
            <a:pPr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2800" dirty="0"/>
              <a:t>Client (you) </a:t>
            </a:r>
            <a:r>
              <a:rPr lang="en-US" sz="2800" dirty="0" smtClean="0"/>
              <a:t>requests </a:t>
            </a:r>
            <a:r>
              <a:rPr lang="en-US" sz="2800" dirty="0"/>
              <a:t>a web page</a:t>
            </a:r>
          </a:p>
          <a:p>
            <a:pPr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2800" dirty="0"/>
              <a:t>Server responds to your request</a:t>
            </a:r>
          </a:p>
        </p:txBody>
      </p:sp>
      <p:sp>
        <p:nvSpPr>
          <p:cNvPr id="187406" name="Line 14"/>
          <p:cNvSpPr>
            <a:spLocks noChangeShapeType="1"/>
          </p:cNvSpPr>
          <p:nvPr/>
        </p:nvSpPr>
        <p:spPr bwMode="auto">
          <a:xfrm>
            <a:off x="2590800" y="2590800"/>
            <a:ext cx="3962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7407" name="Rectangle 15"/>
          <p:cNvSpPr>
            <a:spLocks noChangeArrowheads="1"/>
          </p:cNvSpPr>
          <p:nvPr/>
        </p:nvSpPr>
        <p:spPr bwMode="auto">
          <a:xfrm>
            <a:off x="3494088" y="2130425"/>
            <a:ext cx="1839912" cy="446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HTTP request</a:t>
            </a:r>
          </a:p>
        </p:txBody>
      </p:sp>
      <p:sp>
        <p:nvSpPr>
          <p:cNvPr id="187408" name="Line 16"/>
          <p:cNvSpPr>
            <a:spLocks noChangeShapeType="1"/>
          </p:cNvSpPr>
          <p:nvPr/>
        </p:nvSpPr>
        <p:spPr bwMode="auto">
          <a:xfrm flipH="1">
            <a:off x="2590800" y="3124200"/>
            <a:ext cx="3886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7409" name="Rectangle 17"/>
          <p:cNvSpPr>
            <a:spLocks noChangeArrowheads="1"/>
          </p:cNvSpPr>
          <p:nvPr/>
        </p:nvSpPr>
        <p:spPr bwMode="auto">
          <a:xfrm>
            <a:off x="3503613" y="2678113"/>
            <a:ext cx="1982787" cy="446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HTTP response</a:t>
            </a:r>
          </a:p>
        </p:txBody>
      </p:sp>
      <p:pic>
        <p:nvPicPr>
          <p:cNvPr id="28681" name="Picture 18" descr="computer 6.tif                                                 00118CF0Macintosh HD                   BC93A1CC: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76400" y="2286000"/>
            <a:ext cx="86677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82" name="Picture 19" descr="Computers &amp; Technology 167.tiff                                00118CF0Macintosh HD                   BC93A1CC: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05600" y="2286000"/>
            <a:ext cx="735013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7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7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7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7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7406" grpId="0" animBg="1"/>
      <p:bldP spid="187407" grpId="0" autoUpdateAnimBg="0"/>
      <p:bldP spid="187408" grpId="0" animBg="1"/>
      <p:bldP spid="187409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 Appendix                                                                                                                         </a:t>
            </a:r>
            <a:fld id="{A8732547-D59D-684E-802E-9CAC91838F31}" type="slidenum">
              <a:rPr lang="en-US" smtClean="0">
                <a:latin typeface="Times New Roman" charset="0"/>
              </a:rPr>
              <a:pPr/>
              <a:t>16</a:t>
            </a:fld>
            <a:endParaRPr lang="en-US" smtClean="0">
              <a:latin typeface="Times New Roman" charset="0"/>
            </a:endParaRPr>
          </a:p>
        </p:txBody>
      </p:sp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838200"/>
          </a:xfrm>
        </p:spPr>
        <p:txBody>
          <a:bodyPr/>
          <a:lstStyle/>
          <a:p>
            <a:pPr eaLnBrk="1" hangingPunct="1"/>
            <a:r>
              <a:rPr lang="en-US"/>
              <a:t>Web Cookies</a:t>
            </a:r>
          </a:p>
        </p:txBody>
      </p:sp>
      <p:sp>
        <p:nvSpPr>
          <p:cNvPr id="188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7848600" cy="1752600"/>
          </a:xfrm>
        </p:spPr>
        <p:txBody>
          <a:bodyPr/>
          <a:lstStyle/>
          <a:p>
            <a:pPr eaLnBrk="1" hangingPunct="1">
              <a:lnSpc>
                <a:spcPct val="85000"/>
              </a:lnSpc>
              <a:spcAft>
                <a:spcPts val="600"/>
              </a:spcAft>
            </a:pPr>
            <a:r>
              <a:rPr lang="en-US" sz="2400" dirty="0"/>
              <a:t>HTTP is stateless </a:t>
            </a:r>
            <a:r>
              <a:rPr lang="en-US" sz="2400" dirty="0" err="1">
                <a:sym typeface="Symbol" charset="2"/>
              </a:rPr>
              <a:t></a:t>
            </a:r>
            <a:r>
              <a:rPr lang="en-US" sz="2400" dirty="0"/>
              <a:t> cookies</a:t>
            </a:r>
            <a:r>
              <a:rPr lang="en-US" sz="2400" dirty="0" smtClean="0"/>
              <a:t> used </a:t>
            </a:r>
            <a:r>
              <a:rPr lang="en-US" sz="2400" dirty="0"/>
              <a:t>to add state</a:t>
            </a:r>
          </a:p>
          <a:p>
            <a:pPr eaLnBrk="1" hangingPunct="1">
              <a:lnSpc>
                <a:spcPct val="85000"/>
              </a:lnSpc>
              <a:spcAft>
                <a:spcPts val="600"/>
              </a:spcAft>
            </a:pPr>
            <a:r>
              <a:rPr lang="en-US" sz="2400" dirty="0"/>
              <a:t>Initially, cookie sent from server to browser</a:t>
            </a:r>
          </a:p>
          <a:p>
            <a:pPr eaLnBrk="1" hangingPunct="1">
              <a:lnSpc>
                <a:spcPct val="85000"/>
              </a:lnSpc>
              <a:spcAft>
                <a:spcPts val="600"/>
              </a:spcAft>
            </a:pPr>
            <a:r>
              <a:rPr lang="en-US" sz="2400" dirty="0"/>
              <a:t>Browser manages cookie, sends it to server</a:t>
            </a:r>
          </a:p>
          <a:p>
            <a:pPr eaLnBrk="1" hangingPunct="1">
              <a:lnSpc>
                <a:spcPct val="85000"/>
              </a:lnSpc>
              <a:spcAft>
                <a:spcPts val="600"/>
              </a:spcAft>
            </a:pPr>
            <a:r>
              <a:rPr lang="en-US" sz="2400" dirty="0"/>
              <a:t>Server</a:t>
            </a:r>
            <a:r>
              <a:rPr lang="en-US" sz="2400" dirty="0" smtClean="0"/>
              <a:t> uses </a:t>
            </a:r>
            <a:r>
              <a:rPr lang="en-US" sz="2400" dirty="0"/>
              <a:t>cookie database to “remember” you</a:t>
            </a:r>
          </a:p>
        </p:txBody>
      </p:sp>
      <p:sp>
        <p:nvSpPr>
          <p:cNvPr id="188430" name="Line 14"/>
          <p:cNvSpPr>
            <a:spLocks noChangeShapeType="1"/>
          </p:cNvSpPr>
          <p:nvPr/>
        </p:nvSpPr>
        <p:spPr bwMode="auto">
          <a:xfrm>
            <a:off x="2819400" y="1512888"/>
            <a:ext cx="396240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8431" name="Rectangle 15"/>
          <p:cNvSpPr>
            <a:spLocks noChangeArrowheads="1"/>
          </p:cNvSpPr>
          <p:nvPr/>
        </p:nvSpPr>
        <p:spPr bwMode="auto">
          <a:xfrm rot="592261">
            <a:off x="3951288" y="1447800"/>
            <a:ext cx="1839912" cy="446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HTTP request</a:t>
            </a:r>
          </a:p>
        </p:txBody>
      </p:sp>
      <p:sp>
        <p:nvSpPr>
          <p:cNvPr id="188432" name="Line 16"/>
          <p:cNvSpPr>
            <a:spLocks noChangeShapeType="1"/>
          </p:cNvSpPr>
          <p:nvPr/>
        </p:nvSpPr>
        <p:spPr bwMode="auto">
          <a:xfrm flipH="1" flipV="1">
            <a:off x="2819400" y="1970088"/>
            <a:ext cx="388620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8433" name="Rectangle 17"/>
          <p:cNvSpPr>
            <a:spLocks noChangeArrowheads="1"/>
          </p:cNvSpPr>
          <p:nvPr/>
        </p:nvSpPr>
        <p:spPr bwMode="auto">
          <a:xfrm rot="618799">
            <a:off x="3429000" y="1908175"/>
            <a:ext cx="2873375" cy="446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HTTP response, cookie</a:t>
            </a:r>
          </a:p>
        </p:txBody>
      </p:sp>
      <p:sp>
        <p:nvSpPr>
          <p:cNvPr id="188435" name="Rectangle 19"/>
          <p:cNvSpPr>
            <a:spLocks noChangeArrowheads="1"/>
          </p:cNvSpPr>
          <p:nvPr/>
        </p:nvSpPr>
        <p:spPr bwMode="auto">
          <a:xfrm>
            <a:off x="404813" y="1295400"/>
            <a:ext cx="1031875" cy="65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2000"/>
              <a:t>initial</a:t>
            </a:r>
          </a:p>
          <a:p>
            <a:pPr algn="ctr">
              <a:lnSpc>
                <a:spcPct val="80000"/>
              </a:lnSpc>
            </a:pPr>
            <a:r>
              <a:rPr lang="en-US" sz="2000"/>
              <a:t>session</a:t>
            </a:r>
            <a:endParaRPr lang="en-US"/>
          </a:p>
        </p:txBody>
      </p:sp>
      <p:sp>
        <p:nvSpPr>
          <p:cNvPr id="188436" name="Rectangle 20"/>
          <p:cNvSpPr>
            <a:spLocks noChangeArrowheads="1"/>
          </p:cNvSpPr>
          <p:nvPr/>
        </p:nvSpPr>
        <p:spPr bwMode="auto">
          <a:xfrm>
            <a:off x="492125" y="3429000"/>
            <a:ext cx="1031875" cy="65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2000" dirty="0"/>
              <a:t>later</a:t>
            </a:r>
          </a:p>
          <a:p>
            <a:pPr algn="ctr">
              <a:lnSpc>
                <a:spcPct val="80000"/>
              </a:lnSpc>
            </a:pPr>
            <a:r>
              <a:rPr lang="en-US" sz="2000" dirty="0"/>
              <a:t>session</a:t>
            </a:r>
            <a:endParaRPr lang="en-US" dirty="0"/>
          </a:p>
        </p:txBody>
      </p:sp>
      <p:sp>
        <p:nvSpPr>
          <p:cNvPr id="188437" name="Rectangle 21"/>
          <p:cNvSpPr>
            <a:spLocks noChangeArrowheads="1"/>
          </p:cNvSpPr>
          <p:nvPr/>
        </p:nvSpPr>
        <p:spPr bwMode="auto">
          <a:xfrm>
            <a:off x="1524000" y="914400"/>
            <a:ext cx="928688" cy="446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cookie</a:t>
            </a:r>
          </a:p>
        </p:txBody>
      </p:sp>
      <p:sp>
        <p:nvSpPr>
          <p:cNvPr id="188438" name="Rectangle 22"/>
          <p:cNvSpPr>
            <a:spLocks noChangeArrowheads="1"/>
          </p:cNvSpPr>
          <p:nvPr/>
        </p:nvSpPr>
        <p:spPr bwMode="auto">
          <a:xfrm>
            <a:off x="1524000" y="2895600"/>
            <a:ext cx="928688" cy="446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cookie</a:t>
            </a:r>
          </a:p>
        </p:txBody>
      </p:sp>
      <p:sp>
        <p:nvSpPr>
          <p:cNvPr id="188439" name="Line 23"/>
          <p:cNvSpPr>
            <a:spLocks noChangeShapeType="1"/>
          </p:cNvSpPr>
          <p:nvPr/>
        </p:nvSpPr>
        <p:spPr bwMode="auto">
          <a:xfrm flipV="1">
            <a:off x="2895600" y="2895600"/>
            <a:ext cx="388620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8440" name="Line 24"/>
          <p:cNvSpPr>
            <a:spLocks noChangeShapeType="1"/>
          </p:cNvSpPr>
          <p:nvPr/>
        </p:nvSpPr>
        <p:spPr bwMode="auto">
          <a:xfrm flipH="1">
            <a:off x="2971800" y="3352800"/>
            <a:ext cx="373380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8441" name="Rectangle 25"/>
          <p:cNvSpPr>
            <a:spLocks noChangeArrowheads="1"/>
          </p:cNvSpPr>
          <p:nvPr/>
        </p:nvSpPr>
        <p:spPr bwMode="auto">
          <a:xfrm rot="-483928">
            <a:off x="3352800" y="2754313"/>
            <a:ext cx="2732088" cy="446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HTTP request, cookie</a:t>
            </a:r>
          </a:p>
        </p:txBody>
      </p:sp>
      <p:sp>
        <p:nvSpPr>
          <p:cNvPr id="188442" name="Rectangle 26"/>
          <p:cNvSpPr>
            <a:spLocks noChangeArrowheads="1"/>
          </p:cNvSpPr>
          <p:nvPr/>
        </p:nvSpPr>
        <p:spPr bwMode="auto">
          <a:xfrm rot="-555409">
            <a:off x="3810000" y="3211513"/>
            <a:ext cx="1982788" cy="446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HTTP response</a:t>
            </a:r>
          </a:p>
        </p:txBody>
      </p:sp>
      <p:sp>
        <p:nvSpPr>
          <p:cNvPr id="188443" name="Rectangle 27"/>
          <p:cNvSpPr>
            <a:spLocks noChangeArrowheads="1"/>
          </p:cNvSpPr>
          <p:nvPr/>
        </p:nvSpPr>
        <p:spPr bwMode="auto">
          <a:xfrm>
            <a:off x="7620000" y="2317750"/>
            <a:ext cx="1255713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2000"/>
              <a:t>Cookie</a:t>
            </a:r>
          </a:p>
          <a:p>
            <a:pPr algn="ctr">
              <a:lnSpc>
                <a:spcPct val="90000"/>
              </a:lnSpc>
            </a:pPr>
            <a:r>
              <a:rPr lang="en-US" sz="2000"/>
              <a:t>database</a:t>
            </a:r>
          </a:p>
        </p:txBody>
      </p:sp>
      <p:sp>
        <p:nvSpPr>
          <p:cNvPr id="188444" name="Rectangle 28"/>
          <p:cNvSpPr>
            <a:spLocks noChangeArrowheads="1"/>
          </p:cNvSpPr>
          <p:nvPr/>
        </p:nvSpPr>
        <p:spPr bwMode="auto">
          <a:xfrm>
            <a:off x="7620000" y="2286000"/>
            <a:ext cx="1219200" cy="762000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9715" name="Picture 29" descr="Computers &amp; Technology 167.tiff                                00118CF0Macintosh HD                   BC93A1CC: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84988" y="2209800"/>
            <a:ext cx="735012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716" name="Picture 30" descr="computer 6.tif                                                 00118CF0Macintosh HD                   BC93A1CC: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47825" y="3276600"/>
            <a:ext cx="86677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717" name="Picture 31" descr="computer 6.tif                                                 00118CF0Macintosh HD                   BC93A1CC: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47825" y="1295400"/>
            <a:ext cx="86677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8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8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8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8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8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8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8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8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8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500"/>
                            </p:stCondLst>
                            <p:childTnLst>
                              <p:par>
                                <p:cTn id="38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8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000"/>
                            </p:stCondLst>
                            <p:childTnLst>
                              <p:par>
                                <p:cTn id="41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500"/>
                            </p:stCondLst>
                            <p:childTnLst>
                              <p:par>
                                <p:cTn id="44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8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8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8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"/>
                            </p:stCondLst>
                            <p:childTnLst>
                              <p:par>
                                <p:cTn id="6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8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1" dur="500"/>
                                        <p:tgtEl>
                                          <p:spTgt spid="188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6" dur="500"/>
                                        <p:tgtEl>
                                          <p:spTgt spid="188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1" dur="500"/>
                                        <p:tgtEl>
                                          <p:spTgt spid="188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6" dur="500"/>
                                        <p:tgtEl>
                                          <p:spTgt spid="188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8419" grpId="0" build="p" autoUpdateAnimBg="0"/>
      <p:bldP spid="188430" grpId="0" animBg="1"/>
      <p:bldP spid="188430" grpId="1" animBg="1"/>
      <p:bldP spid="188431" grpId="0" autoUpdateAnimBg="0"/>
      <p:bldP spid="188431" grpId="1" autoUpdateAnimBg="0"/>
      <p:bldP spid="188432" grpId="0" animBg="1"/>
      <p:bldP spid="188432" grpId="1" animBg="1"/>
      <p:bldP spid="188433" grpId="0" autoUpdateAnimBg="0"/>
      <p:bldP spid="188433" grpId="1" autoUpdateAnimBg="0"/>
      <p:bldP spid="188435" grpId="0" autoUpdateAnimBg="0"/>
      <p:bldP spid="188436" grpId="0" autoUpdateAnimBg="0"/>
      <p:bldP spid="188437" grpId="0" autoUpdateAnimBg="0"/>
      <p:bldP spid="188437" grpId="1" autoUpdateAnimBg="0"/>
      <p:bldP spid="188438" grpId="0" autoUpdateAnimBg="0"/>
      <p:bldP spid="188439" grpId="0" animBg="1"/>
      <p:bldP spid="188440" grpId="0" animBg="1"/>
      <p:bldP spid="188441" grpId="0" autoUpdateAnimBg="0"/>
      <p:bldP spid="188442" grpId="0" autoUpdateAnimBg="0"/>
      <p:bldP spid="188443" grpId="0" autoUpdateAnimBg="0"/>
      <p:bldP spid="18844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 Appendix                                                                                                                         </a:t>
            </a:r>
            <a:fld id="{CF8FE396-A6D2-3D40-95B7-AB3A50ACF1FC}" type="slidenum">
              <a:rPr lang="en-US" smtClean="0">
                <a:latin typeface="Times New Roman" charset="0"/>
              </a:rPr>
              <a:pPr/>
              <a:t>17</a:t>
            </a:fld>
            <a:endParaRPr lang="en-US" smtClean="0">
              <a:latin typeface="Times New Roman" charset="0"/>
            </a:endParaRPr>
          </a:p>
        </p:txBody>
      </p:sp>
      <p:sp>
        <p:nvSpPr>
          <p:cNvPr id="307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Web Cookies</a:t>
            </a:r>
          </a:p>
        </p:txBody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9248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dirty="0"/>
              <a:t>Web </a:t>
            </a:r>
            <a:r>
              <a:rPr lang="en-US" dirty="0" smtClean="0"/>
              <a:t>cookies </a:t>
            </a:r>
            <a:r>
              <a:rPr lang="en-US" dirty="0"/>
              <a:t>used for…</a:t>
            </a:r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dirty="0"/>
              <a:t>Shopping </a:t>
            </a:r>
            <a:r>
              <a:rPr lang="en-US" dirty="0" smtClean="0"/>
              <a:t>carts, recommendations</a:t>
            </a:r>
            <a:r>
              <a:rPr lang="en-US" dirty="0"/>
              <a:t>, etc</a:t>
            </a:r>
            <a:r>
              <a:rPr lang="en-US" dirty="0" smtClean="0"/>
              <a:t>.</a:t>
            </a:r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dirty="0"/>
              <a:t>A </a:t>
            </a:r>
            <a:r>
              <a:rPr lang="en-US" dirty="0" smtClean="0"/>
              <a:t>very (very) weak </a:t>
            </a:r>
            <a:r>
              <a:rPr lang="en-US" dirty="0"/>
              <a:t>form of authentication</a:t>
            </a:r>
          </a:p>
          <a:p>
            <a:pPr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dirty="0"/>
              <a:t>Privacy concerns</a:t>
            </a:r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dirty="0"/>
              <a:t>Web site can learn a lot about you</a:t>
            </a:r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dirty="0"/>
              <a:t>Multiple web sites could learn even more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 Appendix                                                                                                                         </a:t>
            </a:r>
            <a:fld id="{C21FFF82-7BA7-3141-B0DD-55B89409FAAD}" type="slidenum">
              <a:rPr lang="en-US" smtClean="0">
                <a:latin typeface="Times New Roman" charset="0"/>
              </a:rPr>
              <a:pPr/>
              <a:t>18</a:t>
            </a:fld>
            <a:endParaRPr lang="en-US" smtClean="0">
              <a:latin typeface="Times New Roman" charset="0"/>
            </a:endParaRPr>
          </a:p>
        </p:txBody>
      </p:sp>
      <p:pic>
        <p:nvPicPr>
          <p:cNvPr id="31747" name="Picture 37" descr="Computers &amp; Technology 167.tiff                                00118CF0Macintosh HD                   BC93A1CC: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89188" y="4876800"/>
            <a:ext cx="735012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48" name="Picture 36" descr="Computers &amp; Technology 167.tiff                                00118CF0Macintosh HD                   BC93A1CC: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22988" y="4876800"/>
            <a:ext cx="735012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74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/>
            <a:r>
              <a:rPr lang="en-US"/>
              <a:t>SMTP</a:t>
            </a:r>
          </a:p>
        </p:txBody>
      </p:sp>
      <p:sp>
        <p:nvSpPr>
          <p:cNvPr id="317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2971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2800" dirty="0"/>
              <a:t>SMTP</a:t>
            </a:r>
            <a:r>
              <a:rPr lang="en-US" sz="2800" dirty="0" smtClean="0"/>
              <a:t> used to deliver </a:t>
            </a:r>
            <a:r>
              <a:rPr lang="en-US" sz="2800" dirty="0"/>
              <a:t>email from sender to recipient’s mail server</a:t>
            </a:r>
          </a:p>
          <a:p>
            <a:pPr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2800" dirty="0" smtClean="0"/>
              <a:t>Then </a:t>
            </a:r>
            <a:r>
              <a:rPr lang="en-US" sz="2800" dirty="0"/>
              <a:t>POP3, IMAP or HTTP (Web mail</a:t>
            </a:r>
            <a:r>
              <a:rPr lang="en-US" sz="2800" dirty="0" smtClean="0"/>
              <a:t>) used to </a:t>
            </a:r>
            <a:r>
              <a:rPr lang="en-US" sz="2800" dirty="0"/>
              <a:t>get messages from server</a:t>
            </a:r>
          </a:p>
          <a:p>
            <a:pPr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2800" dirty="0"/>
              <a:t>As with many application protocols, SMTP commands are human readable </a:t>
            </a:r>
          </a:p>
        </p:txBody>
      </p:sp>
      <p:sp>
        <p:nvSpPr>
          <p:cNvPr id="190478" name="Line 14"/>
          <p:cNvSpPr>
            <a:spLocks noChangeShapeType="1"/>
          </p:cNvSpPr>
          <p:nvPr/>
        </p:nvSpPr>
        <p:spPr bwMode="auto">
          <a:xfrm>
            <a:off x="3048000" y="5410200"/>
            <a:ext cx="3048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0479" name="Rectangle 15"/>
          <p:cNvSpPr>
            <a:spLocks noChangeArrowheads="1"/>
          </p:cNvSpPr>
          <p:nvPr/>
        </p:nvSpPr>
        <p:spPr bwMode="auto">
          <a:xfrm>
            <a:off x="4140200" y="4964113"/>
            <a:ext cx="889000" cy="446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SMTP</a:t>
            </a:r>
          </a:p>
        </p:txBody>
      </p:sp>
      <p:sp>
        <p:nvSpPr>
          <p:cNvPr id="190481" name="Rectangle 17"/>
          <p:cNvSpPr>
            <a:spLocks noChangeArrowheads="1"/>
          </p:cNvSpPr>
          <p:nvPr/>
        </p:nvSpPr>
        <p:spPr bwMode="auto">
          <a:xfrm>
            <a:off x="6934200" y="5181600"/>
            <a:ext cx="806450" cy="446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POP3</a:t>
            </a:r>
          </a:p>
        </p:txBody>
      </p:sp>
      <p:sp>
        <p:nvSpPr>
          <p:cNvPr id="190492" name="Line 28"/>
          <p:cNvSpPr>
            <a:spLocks noChangeShapeType="1"/>
          </p:cNvSpPr>
          <p:nvPr/>
        </p:nvSpPr>
        <p:spPr bwMode="auto">
          <a:xfrm>
            <a:off x="6858000" y="5638800"/>
            <a:ext cx="990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0493" name="Line 29"/>
          <p:cNvSpPr>
            <a:spLocks noChangeShapeType="1"/>
          </p:cNvSpPr>
          <p:nvPr/>
        </p:nvSpPr>
        <p:spPr bwMode="auto">
          <a:xfrm>
            <a:off x="1371600" y="5410200"/>
            <a:ext cx="990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0494" name="Line 30"/>
          <p:cNvSpPr>
            <a:spLocks noChangeShapeType="1"/>
          </p:cNvSpPr>
          <p:nvPr/>
        </p:nvSpPr>
        <p:spPr bwMode="auto">
          <a:xfrm flipH="1">
            <a:off x="6781800" y="5181600"/>
            <a:ext cx="990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757" name="Rectangle 31"/>
          <p:cNvSpPr>
            <a:spLocks noChangeArrowheads="1"/>
          </p:cNvSpPr>
          <p:nvPr/>
        </p:nvSpPr>
        <p:spPr bwMode="auto">
          <a:xfrm>
            <a:off x="252413" y="4506913"/>
            <a:ext cx="1042987" cy="446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Sender</a:t>
            </a:r>
          </a:p>
        </p:txBody>
      </p:sp>
      <p:sp>
        <p:nvSpPr>
          <p:cNvPr id="31758" name="Rectangle 32"/>
          <p:cNvSpPr>
            <a:spLocks noChangeArrowheads="1"/>
          </p:cNvSpPr>
          <p:nvPr/>
        </p:nvSpPr>
        <p:spPr bwMode="auto">
          <a:xfrm>
            <a:off x="7696200" y="4495800"/>
            <a:ext cx="1282700" cy="446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Recipient</a:t>
            </a:r>
          </a:p>
        </p:txBody>
      </p:sp>
      <p:sp>
        <p:nvSpPr>
          <p:cNvPr id="190497" name="Rectangle 33"/>
          <p:cNvSpPr>
            <a:spLocks noChangeArrowheads="1"/>
          </p:cNvSpPr>
          <p:nvPr/>
        </p:nvSpPr>
        <p:spPr bwMode="auto">
          <a:xfrm>
            <a:off x="1371600" y="4953000"/>
            <a:ext cx="889000" cy="446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SMTP</a:t>
            </a:r>
          </a:p>
        </p:txBody>
      </p:sp>
      <p:pic>
        <p:nvPicPr>
          <p:cNvPr id="31760" name="Picture 34" descr="computer 6.tif                                                 00118CF0Macintosh HD                   BC93A1CC: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972425" y="4953000"/>
            <a:ext cx="86677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61" name="Picture 35" descr="computer 6.tif                                                 00118CF0Macintosh HD                   BC93A1CC: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" y="4953000"/>
            <a:ext cx="86677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570603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0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0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0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0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0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0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0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0478" grpId="0" animBg="1"/>
      <p:bldP spid="190479" grpId="0" autoUpdateAnimBg="0"/>
      <p:bldP spid="190481" grpId="0" autoUpdateAnimBg="0"/>
      <p:bldP spid="190492" grpId="0" animBg="1"/>
      <p:bldP spid="190493" grpId="0" animBg="1"/>
      <p:bldP spid="190494" grpId="0" animBg="1"/>
      <p:bldP spid="190497" grpId="0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 Appendix                                                                                                                         </a:t>
            </a:r>
            <a:fld id="{4C8AC901-F612-6440-B516-797A98A782B4}" type="slidenum">
              <a:rPr lang="en-US" smtClean="0">
                <a:latin typeface="Times New Roman" charset="0"/>
              </a:rPr>
              <a:pPr/>
              <a:t>19</a:t>
            </a:fld>
            <a:endParaRPr lang="en-US" smtClean="0">
              <a:latin typeface="Times New Roman" charset="0"/>
            </a:endParaRPr>
          </a:p>
        </p:txBody>
      </p:sp>
      <p:sp>
        <p:nvSpPr>
          <p:cNvPr id="3277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914400"/>
          </a:xfrm>
        </p:spPr>
        <p:txBody>
          <a:bodyPr/>
          <a:lstStyle/>
          <a:p>
            <a:pPr eaLnBrk="1" hangingPunct="1"/>
            <a:r>
              <a:rPr lang="en-US" dirty="0"/>
              <a:t>Spoofed email with SMTP</a:t>
            </a:r>
          </a:p>
        </p:txBody>
      </p:sp>
      <p:sp>
        <p:nvSpPr>
          <p:cNvPr id="32772" name="Rectangle 6"/>
          <p:cNvSpPr>
            <a:spLocks noChangeArrowheads="1"/>
          </p:cNvSpPr>
          <p:nvPr/>
        </p:nvSpPr>
        <p:spPr bwMode="auto">
          <a:xfrm>
            <a:off x="652463" y="1314450"/>
            <a:ext cx="7653337" cy="478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>
              <a:lnSpc>
                <a:spcPct val="90000"/>
              </a:lnSpc>
            </a:pPr>
            <a:r>
              <a:rPr lang="en-US" sz="2800"/>
              <a:t>User types the </a:t>
            </a:r>
            <a:r>
              <a:rPr lang="en-US" sz="2800">
                <a:solidFill>
                  <a:srgbClr val="FF0000"/>
                </a:solidFill>
              </a:rPr>
              <a:t>red</a:t>
            </a:r>
            <a:r>
              <a:rPr lang="en-US" sz="2800"/>
              <a:t> lines:</a:t>
            </a:r>
            <a:endParaRPr lang="en-US" sz="2000"/>
          </a:p>
          <a:p>
            <a:pPr eaLnBrk="0" hangingPunct="0">
              <a:lnSpc>
                <a:spcPct val="85000"/>
              </a:lnSpc>
            </a:pPr>
            <a:endParaRPr lang="en-US" sz="800" b="1">
              <a:latin typeface="Courier New" charset="0"/>
            </a:endParaRPr>
          </a:p>
          <a:p>
            <a:pPr eaLnBrk="0" hangingPunct="0">
              <a:lnSpc>
                <a:spcPct val="85000"/>
              </a:lnSpc>
            </a:pPr>
            <a:r>
              <a:rPr lang="en-US" sz="2000" b="1">
                <a:latin typeface="Courier New" charset="0"/>
              </a:rPr>
              <a:t>&gt; </a:t>
            </a:r>
            <a:r>
              <a:rPr lang="en-US" sz="2000" b="1">
                <a:solidFill>
                  <a:srgbClr val="FF0000"/>
                </a:solidFill>
                <a:latin typeface="Courier New" charset="0"/>
              </a:rPr>
              <a:t>telnet eniac.cs.sjsu.edu 25</a:t>
            </a:r>
            <a:endParaRPr lang="en-US" sz="2000" b="1">
              <a:latin typeface="Courier New" charset="0"/>
            </a:endParaRPr>
          </a:p>
          <a:p>
            <a:pPr eaLnBrk="0" hangingPunct="0">
              <a:lnSpc>
                <a:spcPct val="85000"/>
              </a:lnSpc>
            </a:pPr>
            <a:r>
              <a:rPr lang="en-US" sz="2000" b="1">
                <a:latin typeface="Courier New" charset="0"/>
              </a:rPr>
              <a:t>220 eniac.sjsu.edu </a:t>
            </a:r>
          </a:p>
          <a:p>
            <a:pPr eaLnBrk="0" hangingPunct="0">
              <a:lnSpc>
                <a:spcPct val="85000"/>
              </a:lnSpc>
            </a:pPr>
            <a:r>
              <a:rPr lang="en-US" sz="2000" b="1">
                <a:solidFill>
                  <a:srgbClr val="FF0000"/>
                </a:solidFill>
                <a:latin typeface="Courier New" charset="0"/>
              </a:rPr>
              <a:t>HELO ca.gov</a:t>
            </a:r>
            <a:r>
              <a:rPr lang="en-US" sz="2000" b="1">
                <a:latin typeface="Courier New" charset="0"/>
              </a:rPr>
              <a:t> </a:t>
            </a:r>
          </a:p>
          <a:p>
            <a:pPr eaLnBrk="0" hangingPunct="0">
              <a:lnSpc>
                <a:spcPct val="85000"/>
              </a:lnSpc>
            </a:pPr>
            <a:r>
              <a:rPr lang="en-US" sz="2000" b="1">
                <a:latin typeface="Courier New" charset="0"/>
              </a:rPr>
              <a:t>250  Hello ca.gov, pleased to meet you </a:t>
            </a:r>
          </a:p>
          <a:p>
            <a:pPr eaLnBrk="0" hangingPunct="0">
              <a:lnSpc>
                <a:spcPct val="85000"/>
              </a:lnSpc>
            </a:pPr>
            <a:r>
              <a:rPr lang="en-US" sz="2000" b="1">
                <a:solidFill>
                  <a:srgbClr val="FF0000"/>
                </a:solidFill>
                <a:latin typeface="Courier New" charset="0"/>
              </a:rPr>
              <a:t>MAIL FROM: &lt;arnold@ca.gov&gt;</a:t>
            </a:r>
            <a:r>
              <a:rPr lang="en-US" sz="2000" b="1">
                <a:latin typeface="Courier New" charset="0"/>
              </a:rPr>
              <a:t> </a:t>
            </a:r>
          </a:p>
          <a:p>
            <a:pPr eaLnBrk="0" hangingPunct="0">
              <a:lnSpc>
                <a:spcPct val="85000"/>
              </a:lnSpc>
            </a:pPr>
            <a:r>
              <a:rPr lang="en-US" sz="2000" b="1">
                <a:latin typeface="Courier New" charset="0"/>
              </a:rPr>
              <a:t>250 arnold@ca.gov... Sender ok </a:t>
            </a:r>
          </a:p>
          <a:p>
            <a:pPr eaLnBrk="0" hangingPunct="0">
              <a:lnSpc>
                <a:spcPct val="85000"/>
              </a:lnSpc>
            </a:pPr>
            <a:r>
              <a:rPr lang="en-US" sz="2000" b="1">
                <a:solidFill>
                  <a:srgbClr val="FF0000"/>
                </a:solidFill>
                <a:latin typeface="Courier New" charset="0"/>
              </a:rPr>
              <a:t>RCPT TO: &lt;stamp@cs.sjsu.edu&gt;</a:t>
            </a:r>
            <a:r>
              <a:rPr lang="en-US" sz="2000" b="1">
                <a:latin typeface="Courier New" charset="0"/>
              </a:rPr>
              <a:t> </a:t>
            </a:r>
          </a:p>
          <a:p>
            <a:pPr eaLnBrk="0" hangingPunct="0">
              <a:lnSpc>
                <a:spcPct val="85000"/>
              </a:lnSpc>
            </a:pPr>
            <a:r>
              <a:rPr lang="en-US" sz="2000" b="1">
                <a:latin typeface="Courier New" charset="0"/>
              </a:rPr>
              <a:t>250 stamp@cs.sjsu.edu ... Recipient ok </a:t>
            </a:r>
          </a:p>
          <a:p>
            <a:pPr eaLnBrk="0" hangingPunct="0">
              <a:lnSpc>
                <a:spcPct val="85000"/>
              </a:lnSpc>
            </a:pPr>
            <a:r>
              <a:rPr lang="en-US" sz="2000" b="1">
                <a:solidFill>
                  <a:srgbClr val="FF0000"/>
                </a:solidFill>
                <a:latin typeface="Courier New" charset="0"/>
              </a:rPr>
              <a:t>DATA</a:t>
            </a:r>
            <a:r>
              <a:rPr lang="en-US" sz="2000" b="1">
                <a:latin typeface="Courier New" charset="0"/>
              </a:rPr>
              <a:t> </a:t>
            </a:r>
          </a:p>
          <a:p>
            <a:pPr eaLnBrk="0" hangingPunct="0">
              <a:lnSpc>
                <a:spcPct val="85000"/>
              </a:lnSpc>
            </a:pPr>
            <a:r>
              <a:rPr lang="en-US" sz="2000" b="1">
                <a:latin typeface="Courier New" charset="0"/>
              </a:rPr>
              <a:t>354 Enter mail, end with "." on a line by itself </a:t>
            </a:r>
          </a:p>
          <a:p>
            <a:pPr eaLnBrk="0" hangingPunct="0">
              <a:lnSpc>
                <a:spcPct val="85000"/>
              </a:lnSpc>
            </a:pPr>
            <a:r>
              <a:rPr lang="en-US" sz="2000" b="1">
                <a:solidFill>
                  <a:srgbClr val="FF0000"/>
                </a:solidFill>
                <a:latin typeface="Courier New" charset="0"/>
              </a:rPr>
              <a:t>It is my pleasure to inform you that you </a:t>
            </a:r>
          </a:p>
          <a:p>
            <a:pPr eaLnBrk="0" hangingPunct="0">
              <a:lnSpc>
                <a:spcPct val="85000"/>
              </a:lnSpc>
            </a:pPr>
            <a:r>
              <a:rPr lang="en-US" sz="2000" b="1">
                <a:solidFill>
                  <a:srgbClr val="FF0000"/>
                </a:solidFill>
                <a:latin typeface="Courier New" charset="0"/>
              </a:rPr>
              <a:t>are terminated</a:t>
            </a:r>
          </a:p>
          <a:p>
            <a:pPr eaLnBrk="0" hangingPunct="0">
              <a:lnSpc>
                <a:spcPct val="85000"/>
              </a:lnSpc>
            </a:pPr>
            <a:r>
              <a:rPr lang="en-US" sz="2000" b="1">
                <a:solidFill>
                  <a:srgbClr val="FF0000"/>
                </a:solidFill>
                <a:latin typeface="Courier New" charset="0"/>
              </a:rPr>
              <a:t> . </a:t>
            </a:r>
          </a:p>
          <a:p>
            <a:pPr eaLnBrk="0" hangingPunct="0">
              <a:lnSpc>
                <a:spcPct val="85000"/>
              </a:lnSpc>
            </a:pPr>
            <a:r>
              <a:rPr lang="en-US" sz="2000" b="1">
                <a:latin typeface="Courier New" charset="0"/>
              </a:rPr>
              <a:t>250 Message accepted for delivery </a:t>
            </a:r>
          </a:p>
          <a:p>
            <a:pPr eaLnBrk="0" hangingPunct="0">
              <a:lnSpc>
                <a:spcPct val="85000"/>
              </a:lnSpc>
            </a:pPr>
            <a:r>
              <a:rPr lang="en-US" sz="2000" b="1">
                <a:solidFill>
                  <a:srgbClr val="FF0000"/>
                </a:solidFill>
                <a:latin typeface="Courier New" charset="0"/>
              </a:rPr>
              <a:t>QUIT </a:t>
            </a:r>
          </a:p>
          <a:p>
            <a:pPr eaLnBrk="0" hangingPunct="0">
              <a:lnSpc>
                <a:spcPct val="85000"/>
              </a:lnSpc>
            </a:pPr>
            <a:r>
              <a:rPr lang="en-US" sz="2000" b="1">
                <a:latin typeface="Courier New" charset="0"/>
              </a:rPr>
              <a:t>221 eniac.sjsu.edu closing connection</a:t>
            </a:r>
            <a:endParaRPr lang="en-US" sz="2000">
              <a:latin typeface="Times New Roman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 Appendix                                                                                                                         </a:t>
            </a:r>
            <a:fld id="{D87B8090-8A1A-3C42-8FE4-35D295F0CA88}" type="slidenum">
              <a:rPr lang="en-US" smtClean="0">
                <a:latin typeface="Times New Roman" charset="0"/>
              </a:rPr>
              <a:pPr/>
              <a:t>2</a:t>
            </a:fld>
            <a:endParaRPr lang="en-US" smtClean="0">
              <a:latin typeface="Times New Roman" charset="0"/>
            </a:endParaRPr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Appendix</a:t>
            </a:r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/>
              <a:t>Networking basics</a:t>
            </a:r>
          </a:p>
          <a:p>
            <a:pPr lvl="1" eaLnBrk="1" hangingPunct="1">
              <a:lnSpc>
                <a:spcPct val="90000"/>
              </a:lnSpc>
            </a:pPr>
            <a:r>
              <a:rPr lang="en-US"/>
              <a:t>Protocol stack, layers, etc.</a:t>
            </a:r>
          </a:p>
          <a:p>
            <a:pPr eaLnBrk="1" hangingPunct="1">
              <a:lnSpc>
                <a:spcPct val="90000"/>
              </a:lnSpc>
            </a:pPr>
            <a:r>
              <a:rPr lang="en-US"/>
              <a:t> Math basics</a:t>
            </a:r>
          </a:p>
          <a:p>
            <a:pPr lvl="1" eaLnBrk="1" hangingPunct="1">
              <a:lnSpc>
                <a:spcPct val="90000"/>
              </a:lnSpc>
            </a:pPr>
            <a:r>
              <a:rPr lang="en-US"/>
              <a:t>Modular arithmetic</a:t>
            </a:r>
          </a:p>
          <a:p>
            <a:pPr lvl="1" eaLnBrk="1" hangingPunct="1">
              <a:lnSpc>
                <a:spcPct val="90000"/>
              </a:lnSpc>
            </a:pPr>
            <a:r>
              <a:rPr lang="en-US"/>
              <a:t>Permutations</a:t>
            </a:r>
          </a:p>
          <a:p>
            <a:pPr lvl="1" eaLnBrk="1" hangingPunct="1">
              <a:lnSpc>
                <a:spcPct val="90000"/>
              </a:lnSpc>
            </a:pPr>
            <a:r>
              <a:rPr lang="en-US"/>
              <a:t>Probability</a:t>
            </a:r>
          </a:p>
          <a:p>
            <a:pPr lvl="1" eaLnBrk="1" hangingPunct="1">
              <a:lnSpc>
                <a:spcPct val="90000"/>
              </a:lnSpc>
            </a:pPr>
            <a:r>
              <a:rPr lang="en-US"/>
              <a:t>Linear algebra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 Appendix                                                                                                                         </a:t>
            </a:r>
            <a:fld id="{A3198C88-748E-3647-A057-DCF226B49037}" type="slidenum">
              <a:rPr lang="en-US" smtClean="0">
                <a:latin typeface="Times New Roman" charset="0"/>
              </a:rPr>
              <a:pPr/>
              <a:t>20</a:t>
            </a:fld>
            <a:endParaRPr lang="en-US" smtClean="0">
              <a:latin typeface="Times New Roman" charset="0"/>
            </a:endParaRPr>
          </a:p>
        </p:txBody>
      </p:sp>
      <p:sp>
        <p:nvSpPr>
          <p:cNvPr id="337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Application Layer</a:t>
            </a:r>
          </a:p>
        </p:txBody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8001000" cy="4191000"/>
          </a:xfrm>
        </p:spPr>
        <p:txBody>
          <a:bodyPr/>
          <a:lstStyle/>
          <a:p>
            <a:pPr eaLnBrk="1" hangingPunct="1">
              <a:spcAft>
                <a:spcPts val="600"/>
              </a:spcAft>
            </a:pPr>
            <a:r>
              <a:rPr lang="en-US" sz="2800" dirty="0"/>
              <a:t>DNS</a:t>
            </a:r>
            <a:r>
              <a:rPr lang="en-US" sz="2800" dirty="0" smtClean="0"/>
              <a:t> </a:t>
            </a:r>
            <a:r>
              <a:rPr lang="en-US" sz="2800" dirty="0" err="1" smtClean="0">
                <a:sym typeface="Symbol" charset="2"/>
              </a:rPr>
              <a:t></a:t>
            </a:r>
            <a:r>
              <a:rPr lang="en-US" sz="2800" dirty="0" smtClean="0"/>
              <a:t> </a:t>
            </a:r>
            <a:r>
              <a:rPr lang="en-US" sz="2800" dirty="0"/>
              <a:t>Domain Name Service</a:t>
            </a:r>
          </a:p>
          <a:p>
            <a:pPr lvl="1" eaLnBrk="1" hangingPunct="1">
              <a:spcAft>
                <a:spcPts val="600"/>
              </a:spcAft>
            </a:pPr>
            <a:r>
              <a:rPr lang="en-US" sz="2400" dirty="0"/>
              <a:t>Convert human-friendly names such as </a:t>
            </a:r>
            <a:r>
              <a:rPr lang="en-US" sz="2400" dirty="0">
                <a:hlinkClick r:id="rId2"/>
              </a:rPr>
              <a:t>www.google.com</a:t>
            </a:r>
            <a:r>
              <a:rPr lang="en-US" sz="2400" dirty="0"/>
              <a:t> into 32-bit IP address</a:t>
            </a:r>
          </a:p>
          <a:p>
            <a:pPr lvl="1" eaLnBrk="1" hangingPunct="1">
              <a:spcAft>
                <a:spcPts val="600"/>
              </a:spcAft>
            </a:pPr>
            <a:r>
              <a:rPr lang="en-US" sz="2400" dirty="0"/>
              <a:t>A distributed hierarchical database</a:t>
            </a:r>
          </a:p>
          <a:p>
            <a:pPr eaLnBrk="1" hangingPunct="1">
              <a:spcAft>
                <a:spcPts val="600"/>
              </a:spcAft>
            </a:pPr>
            <a:r>
              <a:rPr lang="en-US" sz="2800" dirty="0"/>
              <a:t>Only 13 “root” DNS </a:t>
            </a:r>
            <a:r>
              <a:rPr lang="en-US" sz="2800" dirty="0" smtClean="0"/>
              <a:t>server clusters</a:t>
            </a:r>
          </a:p>
          <a:p>
            <a:pPr lvl="1" eaLnBrk="1" hangingPunct="1">
              <a:spcAft>
                <a:spcPts val="600"/>
              </a:spcAft>
            </a:pPr>
            <a:r>
              <a:rPr lang="en-US" sz="2400" dirty="0" smtClean="0"/>
              <a:t>Essentially, </a:t>
            </a:r>
            <a:r>
              <a:rPr lang="en-US" sz="2400" dirty="0"/>
              <a:t>a single point of failure for Internet</a:t>
            </a:r>
          </a:p>
          <a:p>
            <a:pPr lvl="1" eaLnBrk="1" hangingPunct="1">
              <a:spcAft>
                <a:spcPts val="600"/>
              </a:spcAft>
            </a:pPr>
            <a:r>
              <a:rPr lang="en-US" sz="2400" dirty="0"/>
              <a:t>Attacks on root servers have </a:t>
            </a:r>
            <a:r>
              <a:rPr lang="en-US" sz="2400" dirty="0" smtClean="0"/>
              <a:t>succeeded…</a:t>
            </a:r>
          </a:p>
          <a:p>
            <a:pPr lvl="1" eaLnBrk="1" hangingPunct="1">
              <a:spcAft>
                <a:spcPts val="600"/>
              </a:spcAft>
            </a:pPr>
            <a:r>
              <a:rPr lang="en-US" sz="2400" dirty="0" smtClean="0"/>
              <a:t>…but, </a:t>
            </a:r>
            <a:r>
              <a:rPr lang="en-US" sz="2400" dirty="0"/>
              <a:t>attacks</a:t>
            </a:r>
            <a:r>
              <a:rPr lang="en-US" sz="2400" dirty="0" smtClean="0"/>
              <a:t> did </a:t>
            </a:r>
            <a:r>
              <a:rPr lang="en-US" sz="2400" dirty="0"/>
              <a:t>not </a:t>
            </a:r>
            <a:r>
              <a:rPr lang="en-US" sz="2400" dirty="0" smtClean="0"/>
              <a:t>last </a:t>
            </a:r>
            <a:r>
              <a:rPr lang="en-US" sz="2400" dirty="0"/>
              <a:t>long </a:t>
            </a:r>
            <a:r>
              <a:rPr lang="en-US" sz="2400" dirty="0" smtClean="0"/>
              <a:t>enough (yet)</a:t>
            </a:r>
            <a:endParaRPr lang="en-US" sz="24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 Appendix                                                                                                                         </a:t>
            </a:r>
            <a:fld id="{C4529AC5-D953-CB49-819D-0F3D40907177}" type="slidenum">
              <a:rPr lang="en-US" smtClean="0">
                <a:latin typeface="Times New Roman" charset="0"/>
              </a:rPr>
              <a:pPr/>
              <a:t>21</a:t>
            </a:fld>
            <a:endParaRPr lang="en-US" smtClean="0">
              <a:latin typeface="Times New Roman" charset="0"/>
            </a:endParaRPr>
          </a:p>
        </p:txBody>
      </p:sp>
      <p:sp>
        <p:nvSpPr>
          <p:cNvPr id="348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Transport Layer</a:t>
            </a:r>
          </a:p>
        </p:txBody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2800" dirty="0"/>
              <a:t>The network layer offers unreliable, “best effort” delivery of packets</a:t>
            </a:r>
          </a:p>
          <a:p>
            <a:pPr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2800" dirty="0"/>
              <a:t>Any improved service must be provided by the </a:t>
            </a:r>
            <a:r>
              <a:rPr lang="en-US" sz="2800" dirty="0" smtClean="0"/>
              <a:t>hosts</a:t>
            </a:r>
          </a:p>
          <a:p>
            <a:pPr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2800" dirty="0"/>
              <a:t>Transport layer:</a:t>
            </a:r>
            <a:r>
              <a:rPr lang="en-US" sz="2800" dirty="0" smtClean="0"/>
              <a:t> 2 </a:t>
            </a:r>
            <a:r>
              <a:rPr lang="en-US" sz="2800" dirty="0"/>
              <a:t>protocols of interest</a:t>
            </a:r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2400" dirty="0"/>
              <a:t>TCP </a:t>
            </a:r>
            <a:r>
              <a:rPr lang="en-US" sz="2400" dirty="0" err="1">
                <a:sym typeface="Symbol" charset="2"/>
              </a:rPr>
              <a:t></a:t>
            </a:r>
            <a:r>
              <a:rPr lang="en-US" sz="2400" dirty="0" smtClean="0"/>
              <a:t> </a:t>
            </a:r>
            <a:r>
              <a:rPr lang="en-US" sz="2400" b="1" dirty="0" smtClean="0"/>
              <a:t>more</a:t>
            </a:r>
            <a:r>
              <a:rPr lang="en-US" sz="2400" dirty="0" smtClean="0"/>
              <a:t> </a:t>
            </a:r>
            <a:r>
              <a:rPr lang="en-US" sz="2400" dirty="0"/>
              <a:t>service, </a:t>
            </a:r>
            <a:r>
              <a:rPr lang="en-US" sz="2400" b="1" dirty="0"/>
              <a:t>more</a:t>
            </a:r>
            <a:r>
              <a:rPr lang="en-US" sz="2400" dirty="0"/>
              <a:t> overhead</a:t>
            </a:r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2400" dirty="0"/>
              <a:t>UDP </a:t>
            </a:r>
            <a:r>
              <a:rPr lang="en-US" sz="2400" dirty="0" err="1">
                <a:sym typeface="Symbol" charset="2"/>
              </a:rPr>
              <a:t></a:t>
            </a:r>
            <a:r>
              <a:rPr lang="en-US" sz="2400" dirty="0" smtClean="0"/>
              <a:t> </a:t>
            </a:r>
            <a:r>
              <a:rPr lang="en-US" sz="2400" b="1" dirty="0" smtClean="0"/>
              <a:t>less</a:t>
            </a:r>
            <a:r>
              <a:rPr lang="en-US" sz="2400" dirty="0" smtClean="0"/>
              <a:t> </a:t>
            </a:r>
            <a:r>
              <a:rPr lang="en-US" sz="2400" dirty="0"/>
              <a:t>service,</a:t>
            </a:r>
            <a:r>
              <a:rPr lang="en-US" sz="2400" dirty="0" smtClean="0"/>
              <a:t> </a:t>
            </a:r>
            <a:r>
              <a:rPr lang="en-US" sz="2400" b="1" dirty="0" smtClean="0"/>
              <a:t>less</a:t>
            </a:r>
            <a:r>
              <a:rPr lang="en-US" sz="2400" dirty="0" smtClean="0"/>
              <a:t> </a:t>
            </a:r>
            <a:r>
              <a:rPr lang="en-US" sz="2400" dirty="0"/>
              <a:t>overhead</a:t>
            </a:r>
          </a:p>
          <a:p>
            <a:pPr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2800" dirty="0"/>
              <a:t>TCP and UDP</a:t>
            </a:r>
            <a:r>
              <a:rPr lang="en-US" sz="2800" dirty="0" smtClean="0"/>
              <a:t> run on </a:t>
            </a:r>
            <a:r>
              <a:rPr lang="en-US" sz="2800" dirty="0"/>
              <a:t>hosts, not routers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 Appendix                                                                                                                         </a:t>
            </a:r>
            <a:fld id="{49EFFBAE-FD39-1545-9EDF-999AFEA4983A}" type="slidenum">
              <a:rPr lang="en-US" smtClean="0">
                <a:latin typeface="Times New Roman" charset="0"/>
              </a:rPr>
              <a:pPr/>
              <a:t>22</a:t>
            </a:fld>
            <a:endParaRPr lang="en-US" smtClean="0">
              <a:latin typeface="Times New Roman" charset="0"/>
            </a:endParaRPr>
          </a:p>
        </p:txBody>
      </p:sp>
      <p:sp>
        <p:nvSpPr>
          <p:cNvPr id="3584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/>
            <a:r>
              <a:rPr lang="en-US"/>
              <a:t>TCP</a:t>
            </a:r>
          </a:p>
        </p:txBody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848600" cy="4648200"/>
          </a:xfrm>
        </p:spPr>
        <p:txBody>
          <a:bodyPr/>
          <a:lstStyle/>
          <a:p>
            <a:pPr eaLnBrk="1" hangingPunct="1">
              <a:lnSpc>
                <a:spcPct val="85000"/>
              </a:lnSpc>
              <a:spcAft>
                <a:spcPts val="600"/>
              </a:spcAft>
            </a:pPr>
            <a:r>
              <a:rPr lang="en-US" sz="2800" dirty="0"/>
              <a:t>TCP assures that packets…</a:t>
            </a:r>
          </a:p>
          <a:p>
            <a:pPr lvl="1" eaLnBrk="1" hangingPunct="1">
              <a:lnSpc>
                <a:spcPct val="85000"/>
              </a:lnSpc>
              <a:spcAft>
                <a:spcPts val="600"/>
              </a:spcAft>
            </a:pPr>
            <a:r>
              <a:rPr lang="en-US" sz="2400" dirty="0"/>
              <a:t>Arrive at destination</a:t>
            </a:r>
          </a:p>
          <a:p>
            <a:pPr lvl="1" eaLnBrk="1" hangingPunct="1">
              <a:lnSpc>
                <a:spcPct val="85000"/>
              </a:lnSpc>
              <a:spcAft>
                <a:spcPts val="600"/>
              </a:spcAft>
            </a:pPr>
            <a:r>
              <a:rPr lang="en-US" sz="2400" dirty="0"/>
              <a:t>Are processed in order</a:t>
            </a:r>
          </a:p>
          <a:p>
            <a:pPr lvl="1" eaLnBrk="1" hangingPunct="1">
              <a:lnSpc>
                <a:spcPct val="85000"/>
              </a:lnSpc>
              <a:spcAft>
                <a:spcPts val="600"/>
              </a:spcAft>
            </a:pPr>
            <a:r>
              <a:rPr lang="en-US" sz="2400" dirty="0"/>
              <a:t>Are not sent too fast for receiver: </a:t>
            </a:r>
            <a:r>
              <a:rPr lang="en-US" sz="2400" b="1" dirty="0">
                <a:solidFill>
                  <a:schemeClr val="hlink"/>
                </a:solidFill>
              </a:rPr>
              <a:t>flow control</a:t>
            </a:r>
            <a:endParaRPr lang="en-US" sz="2400" dirty="0"/>
          </a:p>
          <a:p>
            <a:pPr eaLnBrk="1" hangingPunct="1">
              <a:lnSpc>
                <a:spcPct val="85000"/>
              </a:lnSpc>
              <a:spcAft>
                <a:spcPts val="600"/>
              </a:spcAft>
            </a:pPr>
            <a:r>
              <a:rPr lang="en-US" sz="2800" dirty="0"/>
              <a:t>TCP also</a:t>
            </a:r>
            <a:r>
              <a:rPr lang="en-US" sz="2800" dirty="0" smtClean="0"/>
              <a:t> attempts to provide…</a:t>
            </a:r>
          </a:p>
          <a:p>
            <a:pPr lvl="1" eaLnBrk="1" hangingPunct="1">
              <a:lnSpc>
                <a:spcPct val="85000"/>
              </a:lnSpc>
              <a:spcAft>
                <a:spcPts val="600"/>
              </a:spcAft>
            </a:pPr>
            <a:r>
              <a:rPr lang="en-US" sz="2400" dirty="0"/>
              <a:t>Network-wide </a:t>
            </a:r>
            <a:r>
              <a:rPr lang="en-US" sz="2400" b="1" dirty="0">
                <a:solidFill>
                  <a:schemeClr val="hlink"/>
                </a:solidFill>
              </a:rPr>
              <a:t>congestion control</a:t>
            </a:r>
            <a:endParaRPr lang="en-US" sz="2400" dirty="0"/>
          </a:p>
          <a:p>
            <a:pPr eaLnBrk="1" hangingPunct="1">
              <a:lnSpc>
                <a:spcPct val="85000"/>
              </a:lnSpc>
              <a:spcAft>
                <a:spcPts val="600"/>
              </a:spcAft>
            </a:pPr>
            <a:r>
              <a:rPr lang="en-US" sz="2800" dirty="0"/>
              <a:t>TCP </a:t>
            </a:r>
            <a:r>
              <a:rPr lang="en-US" sz="2800" dirty="0" smtClean="0"/>
              <a:t>is </a:t>
            </a:r>
            <a:r>
              <a:rPr lang="en-US" sz="2800" b="1" dirty="0">
                <a:solidFill>
                  <a:schemeClr val="hlink"/>
                </a:solidFill>
              </a:rPr>
              <a:t>connection-oriented</a:t>
            </a:r>
            <a:endParaRPr lang="en-US" sz="2800" dirty="0"/>
          </a:p>
          <a:p>
            <a:pPr lvl="1" eaLnBrk="1" hangingPunct="1">
              <a:lnSpc>
                <a:spcPct val="85000"/>
              </a:lnSpc>
              <a:spcAft>
                <a:spcPts val="600"/>
              </a:spcAft>
            </a:pPr>
            <a:r>
              <a:rPr lang="en-US" sz="2400" dirty="0"/>
              <a:t>TCP contacts server before sending data</a:t>
            </a:r>
          </a:p>
          <a:p>
            <a:pPr lvl="1" eaLnBrk="1" hangingPunct="1">
              <a:lnSpc>
                <a:spcPct val="85000"/>
              </a:lnSpc>
              <a:spcAft>
                <a:spcPts val="600"/>
              </a:spcAft>
            </a:pPr>
            <a:r>
              <a:rPr lang="en-US" sz="2400" dirty="0"/>
              <a:t>Orderly setup and take down of “connection”</a:t>
            </a:r>
            <a:endParaRPr lang="en-US" sz="2400" dirty="0" smtClean="0"/>
          </a:p>
          <a:p>
            <a:pPr lvl="1" eaLnBrk="1" hangingPunct="1">
              <a:lnSpc>
                <a:spcPct val="85000"/>
              </a:lnSpc>
              <a:spcAft>
                <a:spcPts val="600"/>
              </a:spcAft>
            </a:pPr>
            <a:r>
              <a:rPr lang="en-US" sz="2400" dirty="0" smtClean="0"/>
              <a:t>But no true </a:t>
            </a:r>
            <a:r>
              <a:rPr lang="en-US" sz="2400" dirty="0"/>
              <a:t>connection, only</a:t>
            </a:r>
            <a:r>
              <a:rPr lang="en-US" sz="2400" dirty="0" smtClean="0"/>
              <a:t> logical “connection”</a:t>
            </a:r>
            <a:endParaRPr lang="en-US" sz="24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 Appendix                                                                                                                         </a:t>
            </a:r>
            <a:fld id="{2BBD7726-321A-B045-8710-67C2840EF334}" type="slidenum">
              <a:rPr lang="en-US" smtClean="0">
                <a:latin typeface="Times New Roman" charset="0"/>
              </a:rPr>
              <a:pPr/>
              <a:t>23</a:t>
            </a:fld>
            <a:endParaRPr lang="en-US" smtClean="0">
              <a:latin typeface="Times New Roman" charset="0"/>
            </a:endParaRPr>
          </a:p>
        </p:txBody>
      </p:sp>
      <p:sp>
        <p:nvSpPr>
          <p:cNvPr id="3686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838200"/>
          </a:xfrm>
        </p:spPr>
        <p:txBody>
          <a:bodyPr/>
          <a:lstStyle/>
          <a:p>
            <a:pPr eaLnBrk="1" hangingPunct="1"/>
            <a:r>
              <a:rPr lang="en-US" dirty="0"/>
              <a:t>TCP Header</a:t>
            </a:r>
          </a:p>
        </p:txBody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95800"/>
            <a:ext cx="7848600" cy="17526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spcAft>
                <a:spcPts val="0"/>
              </a:spcAft>
            </a:pPr>
            <a:r>
              <a:rPr lang="en-US" sz="2800" dirty="0"/>
              <a:t>Source and destination port</a:t>
            </a:r>
          </a:p>
          <a:p>
            <a:pPr eaLnBrk="1" hangingPunct="1">
              <a:lnSpc>
                <a:spcPct val="80000"/>
              </a:lnSpc>
              <a:spcAft>
                <a:spcPts val="0"/>
              </a:spcAft>
            </a:pPr>
            <a:r>
              <a:rPr lang="en-US" sz="2800" dirty="0"/>
              <a:t>Sequence number</a:t>
            </a:r>
          </a:p>
          <a:p>
            <a:pPr eaLnBrk="1" hangingPunct="1">
              <a:lnSpc>
                <a:spcPct val="80000"/>
              </a:lnSpc>
              <a:spcAft>
                <a:spcPts val="0"/>
              </a:spcAft>
            </a:pPr>
            <a:r>
              <a:rPr lang="en-US" sz="2800" dirty="0"/>
              <a:t>Flags (ACK, SYN, RST, etc.)</a:t>
            </a:r>
            <a:endParaRPr lang="en-US" sz="2800" dirty="0" smtClean="0"/>
          </a:p>
          <a:p>
            <a:pPr eaLnBrk="1" hangingPunct="1">
              <a:lnSpc>
                <a:spcPct val="80000"/>
              </a:lnSpc>
              <a:spcAft>
                <a:spcPts val="0"/>
              </a:spcAft>
            </a:pPr>
            <a:r>
              <a:rPr lang="en-US" sz="2800" dirty="0" smtClean="0"/>
              <a:t>Header usually </a:t>
            </a:r>
            <a:r>
              <a:rPr lang="en-US" sz="2800" dirty="0"/>
              <a:t>20 bytes (if no options)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713525" y="914400"/>
            <a:ext cx="7516075" cy="3418126"/>
            <a:chOff x="609600" y="1078468"/>
            <a:chExt cx="7516075" cy="3418126"/>
          </a:xfrm>
        </p:grpSpPr>
        <p:cxnSp>
          <p:nvCxnSpPr>
            <p:cNvPr id="7" name="Straight Connector 6"/>
            <p:cNvCxnSpPr/>
            <p:nvPr/>
          </p:nvCxnSpPr>
          <p:spPr>
            <a:xfrm>
              <a:off x="685800" y="1828800"/>
              <a:ext cx="73152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685800" y="2208212"/>
              <a:ext cx="73152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685800" y="2970212"/>
              <a:ext cx="73152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685800" y="3351212"/>
              <a:ext cx="73152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685800" y="3732212"/>
              <a:ext cx="73152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685800" y="4113212"/>
              <a:ext cx="73152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685800" y="4494212"/>
              <a:ext cx="73152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5400000">
              <a:off x="-646906" y="3162300"/>
              <a:ext cx="2666206" cy="79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6666706" y="3162300"/>
              <a:ext cx="26670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5400000" flipH="1" flipV="1">
              <a:off x="610394" y="1752600"/>
              <a:ext cx="1524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 flipV="1">
              <a:off x="2437606" y="1751806"/>
              <a:ext cx="1524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5400000" flipH="1" flipV="1">
              <a:off x="7925594" y="1751806"/>
              <a:ext cx="1524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5400000" flipH="1" flipV="1">
              <a:off x="4267994" y="1751806"/>
              <a:ext cx="1524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5400000" flipH="1" flipV="1">
              <a:off x="6096794" y="1751806"/>
              <a:ext cx="1524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TextBox 20"/>
            <p:cNvSpPr txBox="1"/>
            <p:nvPr/>
          </p:nvSpPr>
          <p:spPr>
            <a:xfrm>
              <a:off x="609600" y="1371600"/>
              <a:ext cx="32555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/>
                <a:t>0</a:t>
              </a:r>
              <a:endParaRPr lang="en-US" sz="1800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2438400" y="1371600"/>
              <a:ext cx="32555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/>
                <a:t>8</a:t>
              </a:r>
              <a:endParaRPr lang="en-US" sz="1800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4267200" y="1371600"/>
              <a:ext cx="42947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/>
                <a:t>16</a:t>
              </a:r>
              <a:endParaRPr lang="en-US" sz="1800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6096000" y="1371600"/>
              <a:ext cx="46644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/>
                <a:t>24</a:t>
              </a:r>
              <a:endParaRPr lang="en-US" sz="1800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7696200" y="1371600"/>
              <a:ext cx="42947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/>
                <a:t>31</a:t>
              </a:r>
              <a:endParaRPr lang="en-US" sz="1800" dirty="0"/>
            </a:p>
          </p:txBody>
        </p:sp>
        <p:cxnSp>
          <p:nvCxnSpPr>
            <p:cNvPr id="26" name="Straight Connector 25"/>
            <p:cNvCxnSpPr/>
            <p:nvPr/>
          </p:nvCxnSpPr>
          <p:spPr>
            <a:xfrm rot="5400000">
              <a:off x="4152900" y="2019300"/>
              <a:ext cx="3810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5400000">
              <a:off x="4152106" y="3161506"/>
              <a:ext cx="3810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5400000">
              <a:off x="3925094" y="3161506"/>
              <a:ext cx="3810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5400000">
              <a:off x="3694905" y="3161506"/>
              <a:ext cx="3810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5400000">
              <a:off x="3466306" y="3161506"/>
              <a:ext cx="3810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3237706" y="3161506"/>
              <a:ext cx="3810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3010694" y="3161506"/>
              <a:ext cx="3810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5400000">
              <a:off x="2780506" y="3161506"/>
              <a:ext cx="3810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410494" y="3161506"/>
              <a:ext cx="3810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5400000">
              <a:off x="4152106" y="3542506"/>
              <a:ext cx="3810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5982494" y="3923506"/>
              <a:ext cx="3810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>
              <a:off x="685800" y="2589212"/>
              <a:ext cx="73152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TextBox 37"/>
            <p:cNvSpPr txBox="1"/>
            <p:nvPr/>
          </p:nvSpPr>
          <p:spPr>
            <a:xfrm>
              <a:off x="3048000" y="4095690"/>
              <a:ext cx="263676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latin typeface="Arial"/>
                  <a:cs typeface="Arial"/>
                </a:rPr>
                <a:t>Data (variable length)</a:t>
              </a:r>
              <a:endParaRPr lang="en-US" sz="2000" dirty="0">
                <a:latin typeface="Arial"/>
                <a:cs typeface="Arial"/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2819400" y="3714690"/>
              <a:ext cx="106857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latin typeface="Arial"/>
                  <a:cs typeface="Arial"/>
                </a:rPr>
                <a:t>Options</a:t>
              </a:r>
              <a:endParaRPr lang="en-US" sz="2000" dirty="0">
                <a:latin typeface="Arial"/>
                <a:cs typeface="Arial"/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6553200" y="3714690"/>
              <a:ext cx="112592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latin typeface="Arial"/>
                  <a:cs typeface="Arial"/>
                </a:rPr>
                <a:t>Padding</a:t>
              </a:r>
              <a:endParaRPr lang="en-US" sz="2000" dirty="0">
                <a:latin typeface="Arial"/>
                <a:cs typeface="Arial"/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1804214" y="3352800"/>
              <a:ext cx="139618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latin typeface="Arial"/>
                  <a:cs typeface="Arial"/>
                </a:rPr>
                <a:t>Checksum</a:t>
              </a:r>
              <a:endParaRPr lang="en-US" sz="2000" dirty="0">
                <a:latin typeface="Arial"/>
                <a:cs typeface="Arial"/>
              </a:endParaRP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5257800" y="3352800"/>
              <a:ext cx="183896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latin typeface="Arial"/>
                  <a:cs typeface="Arial"/>
                </a:rPr>
                <a:t>Urgent Pointer</a:t>
              </a:r>
              <a:endParaRPr lang="en-US" sz="2000" dirty="0">
                <a:latin typeface="Arial"/>
                <a:cs typeface="Arial"/>
              </a:endParaRP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5660980" y="2952690"/>
              <a:ext cx="112082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latin typeface="Arial"/>
                  <a:cs typeface="Arial"/>
                </a:rPr>
                <a:t>Window</a:t>
              </a:r>
              <a:endParaRPr lang="en-US" sz="2000" dirty="0">
                <a:latin typeface="Arial"/>
                <a:cs typeface="Arial"/>
              </a:endParaRP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2666842" y="2571690"/>
              <a:ext cx="327675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latin typeface="Arial"/>
                  <a:cs typeface="Arial"/>
                </a:rPr>
                <a:t>Acknowledgement Number</a:t>
              </a:r>
              <a:endParaRPr lang="en-US" sz="2000" dirty="0">
                <a:latin typeface="Arial"/>
                <a:cs typeface="Arial"/>
              </a:endParaRP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3124200" y="2209800"/>
              <a:ext cx="232627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latin typeface="Arial"/>
                  <a:cs typeface="Arial"/>
                </a:rPr>
                <a:t>Sequence Number</a:t>
              </a:r>
              <a:endParaRPr lang="en-US" sz="2000" dirty="0">
                <a:latin typeface="Arial"/>
                <a:cs typeface="Arial"/>
              </a:endParaRP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1713065" y="2952690"/>
              <a:ext cx="118253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latin typeface="Arial"/>
                  <a:cs typeface="Arial"/>
                </a:rPr>
                <a:t>reserved</a:t>
              </a:r>
              <a:endParaRPr lang="en-US" sz="1800" dirty="0">
                <a:latin typeface="Arial"/>
                <a:cs typeface="Arial"/>
              </a:endParaRP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762000" y="2952690"/>
              <a:ext cx="86418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latin typeface="Arial"/>
                  <a:cs typeface="Arial"/>
                </a:rPr>
                <a:t>Offset</a:t>
              </a:r>
              <a:endParaRPr lang="en-US" sz="2000" dirty="0">
                <a:latin typeface="Arial"/>
                <a:cs typeface="Arial"/>
              </a:endParaRP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5181600" y="1828800"/>
              <a:ext cx="200945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latin typeface="Arial"/>
                  <a:cs typeface="Arial"/>
                </a:rPr>
                <a:t>Destination Port</a:t>
              </a:r>
              <a:endParaRPr lang="en-US" sz="2000" dirty="0">
                <a:latin typeface="Arial"/>
                <a:cs typeface="Arial"/>
              </a:endParaRP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1752600" y="1828800"/>
              <a:ext cx="153895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latin typeface="Arial"/>
                  <a:cs typeface="Arial"/>
                </a:rPr>
                <a:t>Source Port</a:t>
              </a:r>
              <a:endParaRPr lang="en-US" sz="2000" dirty="0">
                <a:latin typeface="Arial"/>
                <a:cs typeface="Arial"/>
              </a:endParaRPr>
            </a:p>
          </p:txBody>
        </p:sp>
        <p:cxnSp>
          <p:nvCxnSpPr>
            <p:cNvPr id="50" name="Straight Arrow Connector 49"/>
            <p:cNvCxnSpPr/>
            <p:nvPr/>
          </p:nvCxnSpPr>
          <p:spPr>
            <a:xfrm rot="10800000">
              <a:off x="682752" y="1293811"/>
              <a:ext cx="3355848" cy="15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Arrow Connector 50"/>
            <p:cNvCxnSpPr/>
            <p:nvPr/>
          </p:nvCxnSpPr>
          <p:spPr>
            <a:xfrm rot="10800000">
              <a:off x="4648200" y="1293812"/>
              <a:ext cx="3355848" cy="1588"/>
            </a:xfrm>
            <a:prstGeom prst="straightConnector1">
              <a:avLst/>
            </a:prstGeom>
            <a:ln>
              <a:solidFill>
                <a:schemeClr val="tx1"/>
              </a:solidFill>
              <a:headEnd type="arrow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2" name="TextBox 51"/>
            <p:cNvSpPr txBox="1"/>
            <p:nvPr/>
          </p:nvSpPr>
          <p:spPr>
            <a:xfrm>
              <a:off x="3995928" y="1078468"/>
              <a:ext cx="60744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/>
                <a:t>bits</a:t>
              </a:r>
              <a:endParaRPr lang="en-US" sz="1800" dirty="0"/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2907792" y="2971800"/>
              <a:ext cx="35136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Arial"/>
                  <a:cs typeface="Arial"/>
                </a:rPr>
                <a:t>U</a:t>
              </a:r>
              <a:endParaRPr lang="en-US" sz="1800" dirty="0">
                <a:latin typeface="Arial"/>
                <a:cs typeface="Arial"/>
              </a:endParaRP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3153834" y="2971800"/>
              <a:ext cx="35136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Arial"/>
                  <a:cs typeface="Arial"/>
                </a:rPr>
                <a:t>A</a:t>
              </a:r>
              <a:endParaRPr lang="en-US" sz="1800" dirty="0">
                <a:latin typeface="Arial"/>
                <a:cs typeface="Arial"/>
              </a:endParaRP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3383280" y="2971800"/>
              <a:ext cx="33445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Arial"/>
                  <a:cs typeface="Arial"/>
                </a:rPr>
                <a:t>P</a:t>
              </a:r>
              <a:endParaRPr lang="en-US" sz="1800" dirty="0">
                <a:latin typeface="Arial"/>
                <a:cs typeface="Arial"/>
              </a:endParaRP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3593592" y="2971800"/>
              <a:ext cx="35137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Arial"/>
                  <a:cs typeface="Arial"/>
                </a:rPr>
                <a:t>R</a:t>
              </a:r>
              <a:endParaRPr lang="en-US" sz="1800" dirty="0">
                <a:latin typeface="Arial"/>
                <a:cs typeface="Arial"/>
              </a:endParaRP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3831336" y="2971800"/>
              <a:ext cx="33862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Arial"/>
                  <a:cs typeface="Arial"/>
                </a:rPr>
                <a:t>S</a:t>
              </a:r>
              <a:endParaRPr lang="en-US" sz="1800" dirty="0">
                <a:latin typeface="Arial"/>
                <a:cs typeface="Arial"/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4078224" y="2971800"/>
              <a:ext cx="32566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Arial"/>
                  <a:cs typeface="Arial"/>
                </a:rPr>
                <a:t>F</a:t>
              </a:r>
              <a:endParaRPr lang="en-US" sz="1800" dirty="0">
                <a:latin typeface="Arial"/>
                <a:cs typeface="Arial"/>
              </a:endParaRPr>
            </a:p>
          </p:txBody>
        </p:sp>
      </p:grp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 Appendix                                                                                                                         </a:t>
            </a:r>
            <a:fld id="{C84F4522-2ED0-E947-821D-18A3631C8F51}" type="slidenum">
              <a:rPr lang="en-US" smtClean="0">
                <a:latin typeface="Times New Roman" charset="0"/>
              </a:rPr>
              <a:pPr/>
              <a:t>24</a:t>
            </a:fld>
            <a:endParaRPr lang="en-US" smtClean="0">
              <a:latin typeface="Times New Roman" charset="0"/>
            </a:endParaRPr>
          </a:p>
        </p:txBody>
      </p:sp>
      <p:sp>
        <p:nvSpPr>
          <p:cNvPr id="3789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/>
              <a:t>TCP </a:t>
            </a:r>
            <a:r>
              <a:rPr lang="en-US" dirty="0" smtClean="0"/>
              <a:t>Three-Way </a:t>
            </a:r>
            <a:r>
              <a:rPr lang="en-US" dirty="0"/>
              <a:t>Handshake</a:t>
            </a:r>
          </a:p>
        </p:txBody>
      </p:sp>
      <p:sp>
        <p:nvSpPr>
          <p:cNvPr id="202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3581400"/>
            <a:ext cx="8077200" cy="2590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2800" b="1" dirty="0" smtClean="0">
                <a:solidFill>
                  <a:schemeClr val="hlink"/>
                </a:solidFill>
              </a:rPr>
              <a:t>SYN</a:t>
            </a:r>
            <a:r>
              <a:rPr lang="en-US" sz="2800" dirty="0" smtClean="0"/>
              <a:t> </a:t>
            </a:r>
            <a:r>
              <a:rPr lang="en-US" sz="2800" dirty="0" err="1" smtClean="0">
                <a:sym typeface="Symbol" charset="2"/>
              </a:rPr>
              <a:t></a:t>
            </a:r>
            <a:r>
              <a:rPr lang="en-US" sz="2800" dirty="0" smtClean="0">
                <a:sym typeface="Symbol" charset="2"/>
              </a:rPr>
              <a:t> </a:t>
            </a:r>
            <a:r>
              <a:rPr lang="en-US" sz="2800" dirty="0" smtClean="0"/>
              <a:t>synchronization </a:t>
            </a:r>
            <a:r>
              <a:rPr lang="en-US" sz="2800" dirty="0"/>
              <a:t>requested</a:t>
            </a:r>
          </a:p>
          <a:p>
            <a:pPr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2800" b="1" dirty="0">
                <a:solidFill>
                  <a:schemeClr val="hlink"/>
                </a:solidFill>
              </a:rPr>
              <a:t>SYN-</a:t>
            </a:r>
            <a:r>
              <a:rPr lang="en-US" sz="2800" b="1" dirty="0" smtClean="0">
                <a:solidFill>
                  <a:schemeClr val="hlink"/>
                </a:solidFill>
              </a:rPr>
              <a:t>ACK</a:t>
            </a:r>
            <a:r>
              <a:rPr lang="en-US" sz="2800" dirty="0" smtClean="0"/>
              <a:t> </a:t>
            </a:r>
            <a:r>
              <a:rPr lang="en-US" sz="2800" dirty="0" err="1" smtClean="0">
                <a:sym typeface="Symbol" charset="2"/>
              </a:rPr>
              <a:t></a:t>
            </a:r>
            <a:r>
              <a:rPr lang="en-US" sz="2800" dirty="0" smtClean="0"/>
              <a:t> </a:t>
            </a:r>
            <a:r>
              <a:rPr lang="en-US" sz="2800" dirty="0"/>
              <a:t>acknowledge SYN request</a:t>
            </a:r>
          </a:p>
          <a:p>
            <a:pPr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2800" b="1" dirty="0" smtClean="0">
                <a:solidFill>
                  <a:schemeClr val="hlink"/>
                </a:solidFill>
              </a:rPr>
              <a:t>ACK</a:t>
            </a:r>
            <a:r>
              <a:rPr lang="en-US" sz="2800" dirty="0" smtClean="0"/>
              <a:t> </a:t>
            </a:r>
            <a:r>
              <a:rPr lang="en-US" sz="2800" dirty="0" err="1" smtClean="0">
                <a:sym typeface="Symbol" charset="2"/>
              </a:rPr>
              <a:t></a:t>
            </a:r>
            <a:r>
              <a:rPr lang="en-US" sz="2800" dirty="0" smtClean="0">
                <a:sym typeface="Symbol" charset="2"/>
              </a:rPr>
              <a:t> </a:t>
            </a:r>
            <a:r>
              <a:rPr lang="en-US" sz="2800" dirty="0" smtClean="0"/>
              <a:t>acknowledge SYN-ACK (send data)</a:t>
            </a:r>
          </a:p>
          <a:p>
            <a:pPr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2800" dirty="0"/>
              <a:t>Then TCP “connection” established</a:t>
            </a:r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2400" dirty="0"/>
              <a:t>Connection terminated by FIN or </a:t>
            </a:r>
            <a:r>
              <a:rPr lang="en-US" sz="2400" dirty="0" smtClean="0"/>
              <a:t>RST</a:t>
            </a:r>
            <a:endParaRPr lang="en-US" sz="2400" dirty="0"/>
          </a:p>
        </p:txBody>
      </p:sp>
      <p:sp>
        <p:nvSpPr>
          <p:cNvPr id="202766" name="Line 14"/>
          <p:cNvSpPr>
            <a:spLocks noChangeShapeType="1"/>
          </p:cNvSpPr>
          <p:nvPr/>
        </p:nvSpPr>
        <p:spPr bwMode="auto">
          <a:xfrm>
            <a:off x="2667000" y="2136775"/>
            <a:ext cx="3962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2767" name="Rectangle 15"/>
          <p:cNvSpPr>
            <a:spLocks noChangeArrowheads="1"/>
          </p:cNvSpPr>
          <p:nvPr/>
        </p:nvSpPr>
        <p:spPr bwMode="auto">
          <a:xfrm>
            <a:off x="3570288" y="1676400"/>
            <a:ext cx="1708150" cy="446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SYN request</a:t>
            </a:r>
          </a:p>
        </p:txBody>
      </p:sp>
      <p:sp>
        <p:nvSpPr>
          <p:cNvPr id="202768" name="Line 16"/>
          <p:cNvSpPr>
            <a:spLocks noChangeShapeType="1"/>
          </p:cNvSpPr>
          <p:nvPr/>
        </p:nvSpPr>
        <p:spPr bwMode="auto">
          <a:xfrm flipH="1">
            <a:off x="2667000" y="2670175"/>
            <a:ext cx="3886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2769" name="Rectangle 17"/>
          <p:cNvSpPr>
            <a:spLocks noChangeArrowheads="1"/>
          </p:cNvSpPr>
          <p:nvPr/>
        </p:nvSpPr>
        <p:spPr bwMode="auto">
          <a:xfrm>
            <a:off x="3705225" y="2224088"/>
            <a:ext cx="1323975" cy="446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SYN-ACK</a:t>
            </a:r>
          </a:p>
        </p:txBody>
      </p:sp>
      <p:sp>
        <p:nvSpPr>
          <p:cNvPr id="202770" name="Line 18"/>
          <p:cNvSpPr>
            <a:spLocks noChangeShapeType="1"/>
          </p:cNvSpPr>
          <p:nvPr/>
        </p:nvSpPr>
        <p:spPr bwMode="auto">
          <a:xfrm>
            <a:off x="2667000" y="3203575"/>
            <a:ext cx="3962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2771" name="Rectangle 19"/>
          <p:cNvSpPr>
            <a:spLocks noChangeArrowheads="1"/>
          </p:cNvSpPr>
          <p:nvPr/>
        </p:nvSpPr>
        <p:spPr bwMode="auto">
          <a:xfrm>
            <a:off x="3452813" y="2743200"/>
            <a:ext cx="1957387" cy="446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ACK (and data)</a:t>
            </a:r>
          </a:p>
        </p:txBody>
      </p:sp>
      <p:pic>
        <p:nvPicPr>
          <p:cNvPr id="37899" name="Picture 20" descr="Computers &amp; Technology 167.tiff                                00118CF0Macintosh HD                   BC93A1CC: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32588" y="2133600"/>
            <a:ext cx="735012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7900" name="Picture 21" descr="computer 6.tif                                                 00118CF0Macintosh HD                   BC93A1CC: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47825" y="2133600"/>
            <a:ext cx="86677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854464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2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2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2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2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2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2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02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02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02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02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02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02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027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027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027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027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2755" grpId="0" build="p" autoUpdateAnimBg="0"/>
      <p:bldP spid="202766" grpId="0" animBg="1"/>
      <p:bldP spid="202767" grpId="0" autoUpdateAnimBg="0"/>
      <p:bldP spid="202768" grpId="0" animBg="1"/>
      <p:bldP spid="202769" grpId="0" autoUpdateAnimBg="0"/>
      <p:bldP spid="202770" grpId="0" animBg="1"/>
      <p:bldP spid="202771" grpId="0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 Appendix                                                                                                                         </a:t>
            </a:r>
            <a:fld id="{5C6F3326-653F-924C-942E-967873EC436C}" type="slidenum">
              <a:rPr lang="en-US" smtClean="0">
                <a:latin typeface="Times New Roman" charset="0"/>
              </a:rPr>
              <a:pPr/>
              <a:t>25</a:t>
            </a:fld>
            <a:endParaRPr lang="en-US" smtClean="0">
              <a:latin typeface="Times New Roman" charset="0"/>
            </a:endParaRPr>
          </a:p>
        </p:txBody>
      </p:sp>
      <p:sp>
        <p:nvSpPr>
          <p:cNvPr id="3891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/>
              <a:t>Denial of </a:t>
            </a:r>
            <a:r>
              <a:rPr lang="en-US" dirty="0" smtClean="0"/>
              <a:t>Service </a:t>
            </a:r>
            <a:r>
              <a:rPr lang="en-US" dirty="0"/>
              <a:t>Attack</a:t>
            </a:r>
          </a:p>
        </p:txBody>
      </p:sp>
      <p:sp>
        <p:nvSpPr>
          <p:cNvPr id="217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419600"/>
          </a:xfrm>
        </p:spPr>
        <p:txBody>
          <a:bodyPr/>
          <a:lstStyle/>
          <a:p>
            <a:pPr eaLnBrk="1" hangingPunct="1">
              <a:spcAft>
                <a:spcPts val="600"/>
              </a:spcAft>
            </a:pPr>
            <a:r>
              <a:rPr lang="en-US" sz="2800" dirty="0"/>
              <a:t>The TCP 3-way handshake makes denial of service (</a:t>
            </a:r>
            <a:r>
              <a:rPr lang="en-US" sz="2800" dirty="0" err="1"/>
              <a:t>DoS</a:t>
            </a:r>
            <a:r>
              <a:rPr lang="en-US" sz="2800" dirty="0"/>
              <a:t>) attacks possible</a:t>
            </a:r>
          </a:p>
          <a:p>
            <a:pPr eaLnBrk="1" hangingPunct="1">
              <a:spcAft>
                <a:spcPts val="600"/>
              </a:spcAft>
            </a:pPr>
            <a:r>
              <a:rPr lang="en-US" sz="2800" dirty="0"/>
              <a:t>Whenever SYN packet is received, server</a:t>
            </a:r>
            <a:r>
              <a:rPr lang="en-US" sz="2800" dirty="0" smtClean="0"/>
              <a:t> remembers this </a:t>
            </a:r>
            <a:r>
              <a:rPr lang="en-US" sz="2800" dirty="0"/>
              <a:t>“half-open” connection</a:t>
            </a:r>
          </a:p>
          <a:p>
            <a:pPr lvl="1" eaLnBrk="1" hangingPunct="1">
              <a:spcAft>
                <a:spcPts val="600"/>
              </a:spcAft>
            </a:pPr>
            <a:r>
              <a:rPr lang="en-US" sz="2400" dirty="0"/>
              <a:t>Remembering consumes resources</a:t>
            </a:r>
          </a:p>
          <a:p>
            <a:pPr lvl="1" eaLnBrk="1" hangingPunct="1">
              <a:spcAft>
                <a:spcPts val="600"/>
              </a:spcAft>
            </a:pPr>
            <a:r>
              <a:rPr lang="en-US" sz="2400" dirty="0"/>
              <a:t>Too many half-open connections and server’s resources will be </a:t>
            </a:r>
            <a:r>
              <a:rPr lang="en-US" sz="2400" dirty="0" smtClean="0"/>
              <a:t>exhausted, and then…</a:t>
            </a:r>
          </a:p>
          <a:p>
            <a:pPr lvl="1" eaLnBrk="1" hangingPunct="1">
              <a:spcAft>
                <a:spcPts val="600"/>
              </a:spcAft>
            </a:pPr>
            <a:r>
              <a:rPr lang="en-US" sz="2400" dirty="0" smtClean="0"/>
              <a:t>…server can’t respond </a:t>
            </a:r>
            <a:r>
              <a:rPr lang="en-US" sz="2400" dirty="0"/>
              <a:t>to</a:t>
            </a:r>
            <a:r>
              <a:rPr lang="en-US" sz="2400" dirty="0" smtClean="0"/>
              <a:t> legitimate connections</a:t>
            </a:r>
          </a:p>
          <a:p>
            <a:pPr eaLnBrk="1" hangingPunct="1">
              <a:spcAft>
                <a:spcPts val="600"/>
              </a:spcAft>
            </a:pPr>
            <a:r>
              <a:rPr lang="en-US" sz="2800" dirty="0" smtClean="0"/>
              <a:t>This occurs because TCP is </a:t>
            </a:r>
            <a:r>
              <a:rPr lang="en-US" sz="2800" b="1" i="1" dirty="0" err="1" smtClean="0"/>
              <a:t>stateful</a:t>
            </a:r>
            <a:endParaRPr lang="en-US" sz="2800" b="1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7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7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70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170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170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170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170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170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170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170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170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170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7091" grpId="0" build="p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 Appendix                                                                                                                         </a:t>
            </a:r>
            <a:fld id="{6ECFBB19-E295-E641-9C09-6DF7EFFA0772}" type="slidenum">
              <a:rPr lang="en-US" smtClean="0">
                <a:latin typeface="Times New Roman" charset="0"/>
              </a:rPr>
              <a:pPr/>
              <a:t>26</a:t>
            </a:fld>
            <a:endParaRPr lang="en-US" smtClean="0">
              <a:latin typeface="Times New Roman" charset="0"/>
            </a:endParaRPr>
          </a:p>
        </p:txBody>
      </p:sp>
      <p:sp>
        <p:nvSpPr>
          <p:cNvPr id="3993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990600"/>
          </a:xfrm>
        </p:spPr>
        <p:txBody>
          <a:bodyPr/>
          <a:lstStyle/>
          <a:p>
            <a:pPr eaLnBrk="1" hangingPunct="1"/>
            <a:r>
              <a:rPr lang="en-US" dirty="0"/>
              <a:t>UDP</a:t>
            </a:r>
          </a:p>
        </p:txBody>
      </p:sp>
      <p:sp>
        <p:nvSpPr>
          <p:cNvPr id="201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848600" cy="4800600"/>
          </a:xfrm>
        </p:spPr>
        <p:txBody>
          <a:bodyPr/>
          <a:lstStyle/>
          <a:p>
            <a:pPr eaLnBrk="1" hangingPunct="1">
              <a:lnSpc>
                <a:spcPct val="85000"/>
              </a:lnSpc>
              <a:spcAft>
                <a:spcPts val="600"/>
              </a:spcAft>
            </a:pPr>
            <a:r>
              <a:rPr lang="en-US" sz="2800" dirty="0"/>
              <a:t>UDP is minimalist, “no frills” service</a:t>
            </a:r>
          </a:p>
          <a:p>
            <a:pPr lvl="1" eaLnBrk="1" hangingPunct="1">
              <a:lnSpc>
                <a:spcPct val="85000"/>
              </a:lnSpc>
              <a:spcAft>
                <a:spcPts val="600"/>
              </a:spcAft>
            </a:pPr>
            <a:r>
              <a:rPr lang="en-US" sz="2400" dirty="0"/>
              <a:t>No assurance that packets arrive</a:t>
            </a:r>
          </a:p>
          <a:p>
            <a:pPr lvl="1" eaLnBrk="1" hangingPunct="1">
              <a:lnSpc>
                <a:spcPct val="85000"/>
              </a:lnSpc>
              <a:spcAft>
                <a:spcPts val="600"/>
              </a:spcAft>
            </a:pPr>
            <a:r>
              <a:rPr lang="en-US" sz="2400" dirty="0"/>
              <a:t>No assurance packets are in order, etc., etc.</a:t>
            </a:r>
          </a:p>
          <a:p>
            <a:pPr eaLnBrk="1" hangingPunct="1">
              <a:lnSpc>
                <a:spcPct val="85000"/>
              </a:lnSpc>
              <a:spcAft>
                <a:spcPts val="600"/>
              </a:spcAft>
            </a:pPr>
            <a:r>
              <a:rPr lang="en-US" sz="2800" dirty="0"/>
              <a:t>Why does UDP exist?</a:t>
            </a:r>
          </a:p>
          <a:p>
            <a:pPr lvl="1" eaLnBrk="1" hangingPunct="1">
              <a:lnSpc>
                <a:spcPct val="85000"/>
              </a:lnSpc>
              <a:spcAft>
                <a:spcPts val="600"/>
              </a:spcAft>
            </a:pPr>
            <a:r>
              <a:rPr lang="en-US" sz="2400" dirty="0"/>
              <a:t>More efficient </a:t>
            </a:r>
            <a:r>
              <a:rPr lang="en-US" sz="2400" dirty="0" smtClean="0"/>
              <a:t>(header only 8 bytes)</a:t>
            </a:r>
            <a:endParaRPr lang="en-US" sz="2400" dirty="0"/>
          </a:p>
          <a:p>
            <a:pPr lvl="1" eaLnBrk="1" hangingPunct="1">
              <a:lnSpc>
                <a:spcPct val="85000"/>
              </a:lnSpc>
              <a:spcAft>
                <a:spcPts val="600"/>
              </a:spcAft>
            </a:pPr>
            <a:r>
              <a:rPr lang="en-US" sz="2400" dirty="0"/>
              <a:t>No flow control to slow down sender</a:t>
            </a:r>
          </a:p>
          <a:p>
            <a:pPr lvl="1" eaLnBrk="1" hangingPunct="1">
              <a:lnSpc>
                <a:spcPct val="85000"/>
              </a:lnSpc>
              <a:spcAft>
                <a:spcPts val="600"/>
              </a:spcAft>
            </a:pPr>
            <a:r>
              <a:rPr lang="en-US" sz="2400" dirty="0"/>
              <a:t>No congestion control to slow down sender</a:t>
            </a:r>
            <a:endParaRPr lang="en-US" sz="2400" dirty="0" smtClean="0"/>
          </a:p>
          <a:p>
            <a:pPr eaLnBrk="1" hangingPunct="1">
              <a:lnSpc>
                <a:spcPct val="85000"/>
              </a:lnSpc>
              <a:spcAft>
                <a:spcPts val="600"/>
              </a:spcAft>
            </a:pPr>
            <a:r>
              <a:rPr lang="en-US" sz="2800" dirty="0" smtClean="0"/>
              <a:t>If packets </a:t>
            </a:r>
            <a:r>
              <a:rPr lang="en-US" sz="2800" dirty="0"/>
              <a:t>sent too </a:t>
            </a:r>
            <a:r>
              <a:rPr lang="en-US" sz="2800" dirty="0" smtClean="0"/>
              <a:t>fast, </a:t>
            </a:r>
            <a:r>
              <a:rPr lang="en-US" sz="2800" dirty="0"/>
              <a:t>will be dropped</a:t>
            </a:r>
          </a:p>
          <a:p>
            <a:pPr lvl="1" eaLnBrk="1" hangingPunct="1">
              <a:lnSpc>
                <a:spcPct val="85000"/>
              </a:lnSpc>
              <a:spcAft>
                <a:spcPts val="600"/>
              </a:spcAft>
            </a:pPr>
            <a:r>
              <a:rPr lang="en-US" sz="2400" dirty="0"/>
              <a:t>Either at intermediate router or at destination</a:t>
            </a:r>
          </a:p>
          <a:p>
            <a:pPr lvl="1" eaLnBrk="1" hangingPunct="1">
              <a:lnSpc>
                <a:spcPct val="85000"/>
              </a:lnSpc>
              <a:spcAft>
                <a:spcPts val="600"/>
              </a:spcAft>
            </a:pPr>
            <a:r>
              <a:rPr lang="en-US" sz="2400" dirty="0"/>
              <a:t>But in some apps this</a:t>
            </a:r>
            <a:r>
              <a:rPr lang="en-US" sz="2400" dirty="0" smtClean="0"/>
              <a:t> may be </a:t>
            </a:r>
            <a:r>
              <a:rPr lang="en-US" sz="2400" dirty="0"/>
              <a:t>OK (audio/video)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01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201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201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2017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2017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2017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7" dur="500"/>
                                        <p:tgtEl>
                                          <p:spTgt spid="2017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2" dur="500"/>
                                        <p:tgtEl>
                                          <p:spTgt spid="2017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7" dur="500"/>
                                        <p:tgtEl>
                                          <p:spTgt spid="2017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2" dur="500"/>
                                        <p:tgtEl>
                                          <p:spTgt spid="2017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1731" grpId="0" build="p" bldLvl="2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 Appendix                                                                                                                         </a:t>
            </a:r>
            <a:fld id="{D8F6E990-9155-7647-ADFE-B148CD68F2BA}" type="slidenum">
              <a:rPr lang="en-US" smtClean="0">
                <a:latin typeface="Times New Roman" charset="0"/>
              </a:rPr>
              <a:pPr/>
              <a:t>27</a:t>
            </a:fld>
            <a:endParaRPr lang="en-US" smtClean="0">
              <a:latin typeface="Times New Roman" charset="0"/>
            </a:endParaRPr>
          </a:p>
        </p:txBody>
      </p:sp>
      <p:sp>
        <p:nvSpPr>
          <p:cNvPr id="4096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/>
              <a:t>Network Layer</a:t>
            </a:r>
          </a:p>
        </p:txBody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spcAft>
                <a:spcPts val="600"/>
              </a:spcAft>
            </a:pPr>
            <a:r>
              <a:rPr lang="en-US" sz="2800" dirty="0"/>
              <a:t>Core of network/Internet</a:t>
            </a:r>
          </a:p>
          <a:p>
            <a:pPr lvl="1" eaLnBrk="1" hangingPunct="1">
              <a:lnSpc>
                <a:spcPct val="80000"/>
              </a:lnSpc>
              <a:spcAft>
                <a:spcPts val="600"/>
              </a:spcAft>
            </a:pPr>
            <a:r>
              <a:rPr lang="en-US" sz="2400" dirty="0"/>
              <a:t>Interconnected mesh of routers </a:t>
            </a:r>
          </a:p>
          <a:p>
            <a:pPr eaLnBrk="1" hangingPunct="1">
              <a:lnSpc>
                <a:spcPct val="80000"/>
              </a:lnSpc>
              <a:spcAft>
                <a:spcPts val="600"/>
              </a:spcAft>
            </a:pPr>
            <a:r>
              <a:rPr lang="en-US" sz="2800" dirty="0"/>
              <a:t>Purpose of network layer</a:t>
            </a:r>
          </a:p>
          <a:p>
            <a:pPr lvl="1" eaLnBrk="1" hangingPunct="1">
              <a:lnSpc>
                <a:spcPct val="80000"/>
              </a:lnSpc>
              <a:spcAft>
                <a:spcPts val="600"/>
              </a:spcAft>
            </a:pPr>
            <a:r>
              <a:rPr lang="en-US" sz="2400" dirty="0"/>
              <a:t>Route packets through this mesh</a:t>
            </a:r>
            <a:endParaRPr lang="en-US" sz="2400" dirty="0" smtClean="0"/>
          </a:p>
          <a:p>
            <a:pPr eaLnBrk="1" hangingPunct="1">
              <a:lnSpc>
                <a:spcPct val="80000"/>
              </a:lnSpc>
              <a:spcAft>
                <a:spcPts val="600"/>
              </a:spcAft>
            </a:pPr>
            <a:r>
              <a:rPr lang="en-US" sz="2800" dirty="0" smtClean="0"/>
              <a:t>Network </a:t>
            </a:r>
            <a:r>
              <a:rPr lang="en-US" sz="2800" dirty="0"/>
              <a:t>layer protocol</a:t>
            </a:r>
            <a:r>
              <a:rPr lang="en-US" sz="2800" dirty="0" smtClean="0"/>
              <a:t> of interest is </a:t>
            </a:r>
            <a:r>
              <a:rPr lang="en-US" sz="2800" b="1" dirty="0" smtClean="0"/>
              <a:t>IP</a:t>
            </a:r>
            <a:endParaRPr lang="en-US" sz="2800" b="1" dirty="0"/>
          </a:p>
          <a:p>
            <a:pPr lvl="1" eaLnBrk="1" hangingPunct="1">
              <a:lnSpc>
                <a:spcPct val="80000"/>
              </a:lnSpc>
              <a:spcAft>
                <a:spcPts val="600"/>
              </a:spcAft>
            </a:pPr>
            <a:r>
              <a:rPr lang="en-US" sz="2400" dirty="0"/>
              <a:t>Follows a </a:t>
            </a:r>
            <a:r>
              <a:rPr lang="en-US" sz="2400" b="1" dirty="0">
                <a:solidFill>
                  <a:schemeClr val="hlink"/>
                </a:solidFill>
              </a:rPr>
              <a:t>best effort</a:t>
            </a:r>
            <a:r>
              <a:rPr lang="en-US" sz="2400" dirty="0"/>
              <a:t> approach</a:t>
            </a:r>
          </a:p>
          <a:p>
            <a:pPr eaLnBrk="1" hangingPunct="1">
              <a:lnSpc>
                <a:spcPct val="80000"/>
              </a:lnSpc>
              <a:spcAft>
                <a:spcPts val="600"/>
              </a:spcAft>
            </a:pPr>
            <a:r>
              <a:rPr lang="en-US" sz="2800" dirty="0"/>
              <a:t>IP runs in every host and every router</a:t>
            </a:r>
          </a:p>
          <a:p>
            <a:pPr eaLnBrk="1" hangingPunct="1">
              <a:lnSpc>
                <a:spcPct val="80000"/>
              </a:lnSpc>
              <a:spcAft>
                <a:spcPts val="600"/>
              </a:spcAft>
            </a:pPr>
            <a:r>
              <a:rPr lang="en-US" sz="2800" dirty="0"/>
              <a:t>Routers also run routing protocols</a:t>
            </a:r>
          </a:p>
          <a:p>
            <a:pPr lvl="1" eaLnBrk="1" hangingPunct="1">
              <a:lnSpc>
                <a:spcPct val="80000"/>
              </a:lnSpc>
              <a:spcAft>
                <a:spcPts val="600"/>
              </a:spcAft>
            </a:pPr>
            <a:r>
              <a:rPr lang="en-US" sz="2400" dirty="0"/>
              <a:t>Used to determine the path to send packets</a:t>
            </a:r>
          </a:p>
          <a:p>
            <a:pPr lvl="1" eaLnBrk="1" hangingPunct="1">
              <a:lnSpc>
                <a:spcPct val="80000"/>
              </a:lnSpc>
              <a:spcAft>
                <a:spcPts val="600"/>
              </a:spcAft>
            </a:pPr>
            <a:r>
              <a:rPr lang="en-US" sz="2400" dirty="0"/>
              <a:t>Routing protocols: RIP, OSPF, BGP, …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 Appendix                                                                                                                         </a:t>
            </a:r>
            <a:fld id="{1B65D049-94DF-0840-B403-4DB855A0C4BC}" type="slidenum">
              <a:rPr lang="en-US" smtClean="0">
                <a:latin typeface="Times New Roman" charset="0"/>
              </a:rPr>
              <a:pPr/>
              <a:t>28</a:t>
            </a:fld>
            <a:endParaRPr lang="en-US" smtClean="0">
              <a:latin typeface="Times New Roman" charset="0"/>
            </a:endParaRPr>
          </a:p>
        </p:txBody>
      </p:sp>
      <p:sp>
        <p:nvSpPr>
          <p:cNvPr id="4198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/>
              <a:t>IP Addresses</a:t>
            </a:r>
          </a:p>
        </p:txBody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752600"/>
            <a:ext cx="8153400" cy="4419600"/>
          </a:xfrm>
        </p:spPr>
        <p:txBody>
          <a:bodyPr/>
          <a:lstStyle/>
          <a:p>
            <a:pPr eaLnBrk="1" hangingPunct="1">
              <a:lnSpc>
                <a:spcPct val="95000"/>
              </a:lnSpc>
              <a:spcAft>
                <a:spcPts val="600"/>
              </a:spcAft>
            </a:pPr>
            <a:r>
              <a:rPr lang="en-US" sz="2800" b="1" dirty="0">
                <a:solidFill>
                  <a:schemeClr val="hlink"/>
                </a:solidFill>
              </a:rPr>
              <a:t>IP address</a:t>
            </a:r>
            <a:r>
              <a:rPr lang="en-US" sz="2800" dirty="0"/>
              <a:t> is 32 bits</a:t>
            </a:r>
          </a:p>
          <a:p>
            <a:pPr eaLnBrk="1" hangingPunct="1">
              <a:lnSpc>
                <a:spcPct val="95000"/>
              </a:lnSpc>
              <a:spcAft>
                <a:spcPts val="600"/>
              </a:spcAft>
            </a:pPr>
            <a:r>
              <a:rPr lang="en-US" sz="2800" dirty="0"/>
              <a:t>Every host has an IP address</a:t>
            </a:r>
            <a:endParaRPr lang="en-US" sz="2800" dirty="0" smtClean="0"/>
          </a:p>
          <a:p>
            <a:pPr eaLnBrk="1" hangingPunct="1">
              <a:lnSpc>
                <a:spcPct val="95000"/>
              </a:lnSpc>
              <a:spcAft>
                <a:spcPts val="600"/>
              </a:spcAft>
            </a:pPr>
            <a:r>
              <a:rPr lang="en-US" sz="2800" dirty="0" smtClean="0"/>
              <a:t>Big problem </a:t>
            </a:r>
            <a:r>
              <a:rPr lang="en-US" sz="2800" dirty="0" err="1" smtClean="0">
                <a:sym typeface="Symbol" charset="2"/>
              </a:rPr>
              <a:t></a:t>
            </a:r>
            <a:r>
              <a:rPr lang="en-US" sz="2800" dirty="0" smtClean="0"/>
              <a:t> Not </a:t>
            </a:r>
            <a:r>
              <a:rPr lang="en-US" sz="2800" dirty="0"/>
              <a:t>enough IP </a:t>
            </a:r>
            <a:r>
              <a:rPr lang="en-US" sz="2800" dirty="0" smtClean="0"/>
              <a:t>addresses!</a:t>
            </a:r>
            <a:endParaRPr lang="en-US" sz="2800" dirty="0"/>
          </a:p>
          <a:p>
            <a:pPr lvl="1" eaLnBrk="1" hangingPunct="1">
              <a:lnSpc>
                <a:spcPct val="95000"/>
              </a:lnSpc>
              <a:spcAft>
                <a:spcPts val="600"/>
              </a:spcAft>
            </a:pPr>
            <a:r>
              <a:rPr lang="en-US" sz="2400" dirty="0"/>
              <a:t>Lots of tricks used to extend address space</a:t>
            </a:r>
          </a:p>
          <a:p>
            <a:pPr eaLnBrk="1" hangingPunct="1">
              <a:lnSpc>
                <a:spcPct val="95000"/>
              </a:lnSpc>
              <a:spcAft>
                <a:spcPts val="600"/>
              </a:spcAft>
            </a:pPr>
            <a:r>
              <a:rPr lang="en-US" sz="2800" dirty="0"/>
              <a:t>IP addresses given in dotted decimal notation</a:t>
            </a:r>
          </a:p>
          <a:p>
            <a:pPr lvl="1" eaLnBrk="1" hangingPunct="1">
              <a:lnSpc>
                <a:spcPct val="95000"/>
              </a:lnSpc>
              <a:spcAft>
                <a:spcPts val="600"/>
              </a:spcAft>
            </a:pPr>
            <a:r>
              <a:rPr lang="en-US" sz="2400" dirty="0"/>
              <a:t>For example: 195.72.180.27</a:t>
            </a:r>
          </a:p>
          <a:p>
            <a:pPr lvl="1" eaLnBrk="1" hangingPunct="1">
              <a:lnSpc>
                <a:spcPct val="95000"/>
              </a:lnSpc>
              <a:spcAft>
                <a:spcPts val="600"/>
              </a:spcAft>
            </a:pPr>
            <a:r>
              <a:rPr lang="en-US" sz="2400" dirty="0"/>
              <a:t>Each number is between 0 and 255</a:t>
            </a:r>
          </a:p>
          <a:p>
            <a:pPr eaLnBrk="1" hangingPunct="1">
              <a:lnSpc>
                <a:spcPct val="95000"/>
              </a:lnSpc>
              <a:spcAft>
                <a:spcPts val="600"/>
              </a:spcAft>
            </a:pPr>
            <a:r>
              <a:rPr lang="en-US" sz="2800" dirty="0"/>
              <a:t>Usually,</a:t>
            </a:r>
            <a:r>
              <a:rPr lang="en-US" sz="2800" dirty="0" smtClean="0"/>
              <a:t> a host’s </a:t>
            </a:r>
            <a:r>
              <a:rPr lang="en-US" sz="2800" dirty="0"/>
              <a:t>IP address can change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 Appendix                                                                                                                         </a:t>
            </a:r>
            <a:fld id="{723EC15A-D814-ED49-B09F-ABC667BFDD53}" type="slidenum">
              <a:rPr lang="en-US" smtClean="0">
                <a:latin typeface="Times New Roman" charset="0"/>
              </a:rPr>
              <a:pPr/>
              <a:t>29</a:t>
            </a:fld>
            <a:endParaRPr lang="en-US" smtClean="0">
              <a:latin typeface="Times New Roman" charset="0"/>
            </a:endParaRPr>
          </a:p>
        </p:txBody>
      </p:sp>
      <p:sp>
        <p:nvSpPr>
          <p:cNvPr id="4301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 eaLnBrk="1" hangingPunct="1"/>
            <a:r>
              <a:rPr lang="en-US"/>
              <a:t>Socket</a:t>
            </a:r>
          </a:p>
        </p:txBody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371600"/>
            <a:ext cx="8077200" cy="4724400"/>
          </a:xfrm>
        </p:spPr>
        <p:txBody>
          <a:bodyPr/>
          <a:lstStyle/>
          <a:p>
            <a:pPr eaLnBrk="1" hangingPunct="1">
              <a:lnSpc>
                <a:spcPct val="85000"/>
              </a:lnSpc>
              <a:spcAft>
                <a:spcPts val="600"/>
              </a:spcAft>
            </a:pPr>
            <a:r>
              <a:rPr lang="en-US" sz="2800" dirty="0"/>
              <a:t>Each host has a 32 bit IP address</a:t>
            </a:r>
          </a:p>
          <a:p>
            <a:pPr eaLnBrk="1" hangingPunct="1">
              <a:lnSpc>
                <a:spcPct val="85000"/>
              </a:lnSpc>
              <a:spcAft>
                <a:spcPts val="600"/>
              </a:spcAft>
            </a:pPr>
            <a:r>
              <a:rPr lang="en-US" sz="2800" dirty="0" smtClean="0"/>
              <a:t>But, </a:t>
            </a:r>
            <a:r>
              <a:rPr lang="en-US" sz="2800" dirty="0"/>
              <a:t>many processes</a:t>
            </a:r>
            <a:r>
              <a:rPr lang="en-US" sz="2800" dirty="0" smtClean="0"/>
              <a:t> can run on </a:t>
            </a:r>
            <a:r>
              <a:rPr lang="en-US" sz="2800" dirty="0"/>
              <a:t>one host</a:t>
            </a:r>
            <a:endParaRPr lang="en-US" sz="2800" dirty="0" smtClean="0"/>
          </a:p>
          <a:p>
            <a:pPr lvl="1" eaLnBrk="1" hangingPunct="1">
              <a:lnSpc>
                <a:spcPct val="85000"/>
              </a:lnSpc>
              <a:spcAft>
                <a:spcPts val="600"/>
              </a:spcAft>
            </a:pPr>
            <a:r>
              <a:rPr lang="en-US" sz="2400" dirty="0" smtClean="0"/>
              <a:t>E.g., you </a:t>
            </a:r>
            <a:r>
              <a:rPr lang="en-US" sz="2400" dirty="0"/>
              <a:t>can browse web, send email at same time</a:t>
            </a:r>
          </a:p>
          <a:p>
            <a:pPr eaLnBrk="1" hangingPunct="1">
              <a:lnSpc>
                <a:spcPct val="85000"/>
              </a:lnSpc>
              <a:spcAft>
                <a:spcPts val="600"/>
              </a:spcAft>
            </a:pPr>
            <a:r>
              <a:rPr lang="en-US" sz="2800" dirty="0"/>
              <a:t>How to distinguish processes on a host?</a:t>
            </a:r>
          </a:p>
          <a:p>
            <a:pPr eaLnBrk="1" hangingPunct="1">
              <a:lnSpc>
                <a:spcPct val="85000"/>
              </a:lnSpc>
              <a:spcAft>
                <a:spcPts val="600"/>
              </a:spcAft>
            </a:pPr>
            <a:r>
              <a:rPr lang="en-US" sz="2800" dirty="0"/>
              <a:t>Each process has a 16 bit </a:t>
            </a:r>
            <a:r>
              <a:rPr lang="en-US" sz="2800" b="1" dirty="0">
                <a:solidFill>
                  <a:schemeClr val="hlink"/>
                </a:solidFill>
              </a:rPr>
              <a:t>port number</a:t>
            </a:r>
            <a:endParaRPr lang="en-US" sz="2800" b="1" dirty="0" smtClean="0">
              <a:solidFill>
                <a:schemeClr val="hlink"/>
              </a:solidFill>
            </a:endParaRPr>
          </a:p>
          <a:p>
            <a:pPr lvl="1" eaLnBrk="1" hangingPunct="1">
              <a:lnSpc>
                <a:spcPct val="85000"/>
              </a:lnSpc>
              <a:spcAft>
                <a:spcPts val="600"/>
              </a:spcAft>
            </a:pPr>
            <a:r>
              <a:rPr lang="en-US" sz="2400" dirty="0" smtClean="0"/>
              <a:t>Numbers below </a:t>
            </a:r>
            <a:r>
              <a:rPr lang="en-US" sz="2400" dirty="0"/>
              <a:t>1024 are “well-known” ports (HTTP</a:t>
            </a:r>
            <a:r>
              <a:rPr lang="en-US" sz="2400" dirty="0" smtClean="0"/>
              <a:t> is port </a:t>
            </a:r>
            <a:r>
              <a:rPr lang="en-US" sz="2400" dirty="0"/>
              <a:t>80, POP3</a:t>
            </a:r>
            <a:r>
              <a:rPr lang="en-US" sz="2400" dirty="0" smtClean="0"/>
              <a:t> is port </a:t>
            </a:r>
            <a:r>
              <a:rPr lang="en-US" sz="2400" dirty="0"/>
              <a:t>110, etc.)</a:t>
            </a:r>
          </a:p>
          <a:p>
            <a:pPr lvl="1" eaLnBrk="1" hangingPunct="1">
              <a:lnSpc>
                <a:spcPct val="85000"/>
              </a:lnSpc>
              <a:spcAft>
                <a:spcPts val="600"/>
              </a:spcAft>
            </a:pPr>
            <a:r>
              <a:rPr lang="en-US" sz="2400" dirty="0"/>
              <a:t>Port numbers above 1024 are dynamic (as needed)</a:t>
            </a:r>
            <a:endParaRPr lang="en-US" sz="2400" b="1" dirty="0">
              <a:solidFill>
                <a:schemeClr val="hlink"/>
              </a:solidFill>
            </a:endParaRPr>
          </a:p>
          <a:p>
            <a:pPr eaLnBrk="1" hangingPunct="1">
              <a:lnSpc>
                <a:spcPct val="85000"/>
              </a:lnSpc>
              <a:spcAft>
                <a:spcPts val="600"/>
              </a:spcAft>
            </a:pPr>
            <a:r>
              <a:rPr lang="en-US" sz="2800" dirty="0"/>
              <a:t>IP address</a:t>
            </a:r>
            <a:r>
              <a:rPr lang="en-US" sz="2800" dirty="0" smtClean="0"/>
              <a:t> + </a:t>
            </a:r>
            <a:r>
              <a:rPr lang="en-US" sz="2800" dirty="0"/>
              <a:t>port number</a:t>
            </a:r>
            <a:r>
              <a:rPr lang="en-US" sz="2800" dirty="0" smtClean="0"/>
              <a:t> = </a:t>
            </a:r>
            <a:r>
              <a:rPr lang="en-US" sz="2800" b="1" dirty="0">
                <a:solidFill>
                  <a:schemeClr val="hlink"/>
                </a:solidFill>
              </a:rPr>
              <a:t>socket</a:t>
            </a:r>
            <a:endParaRPr lang="en-US" sz="2800" dirty="0"/>
          </a:p>
          <a:p>
            <a:pPr lvl="1" eaLnBrk="1" hangingPunct="1">
              <a:lnSpc>
                <a:spcPct val="85000"/>
              </a:lnSpc>
              <a:spcAft>
                <a:spcPts val="600"/>
              </a:spcAft>
            </a:pPr>
            <a:r>
              <a:rPr lang="en-US" sz="2400" dirty="0"/>
              <a:t>Socket uniquely identifies </a:t>
            </a:r>
            <a:r>
              <a:rPr lang="en-US" sz="2400" b="1" i="1" dirty="0"/>
              <a:t>process</a:t>
            </a:r>
            <a:r>
              <a:rPr lang="en-US" sz="2400" dirty="0"/>
              <a:t>, Internet-wide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 Appendix                                                                                                                         </a:t>
            </a:r>
            <a:fld id="{B4A9D6DF-B195-9141-9C91-02BFF2B0465B}" type="slidenum">
              <a:rPr lang="en-US" smtClean="0">
                <a:latin typeface="Times New Roman" charset="0"/>
              </a:rPr>
              <a:pPr/>
              <a:t>3</a:t>
            </a:fld>
            <a:endParaRPr lang="en-US" smtClean="0">
              <a:latin typeface="Times New Roman" charset="0"/>
            </a:endParaRPr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295400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/>
              <a:t>Networking Basics</a:t>
            </a:r>
          </a:p>
        </p:txBody>
      </p:sp>
      <p:sp>
        <p:nvSpPr>
          <p:cNvPr id="4" name="Rectangle 3"/>
          <p:cNvSpPr/>
          <p:nvPr/>
        </p:nvSpPr>
        <p:spPr>
          <a:xfrm>
            <a:off x="381000" y="3002341"/>
            <a:ext cx="79248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2000" dirty="0" smtClean="0">
                <a:latin typeface="Times New Roman"/>
                <a:cs typeface="Times New Roman"/>
              </a:rPr>
              <a:t>There are three kinds of death in this world.</a:t>
            </a:r>
          </a:p>
          <a:p>
            <a:pPr algn="r"/>
            <a:r>
              <a:rPr lang="en-US" sz="2000" dirty="0" smtClean="0">
                <a:latin typeface="Times New Roman"/>
                <a:cs typeface="Times New Roman"/>
              </a:rPr>
              <a:t>There's heart death, there's brain death, and there's being off the network</a:t>
            </a:r>
            <a:r>
              <a:rPr lang="en-US" dirty="0" smtClean="0">
                <a:latin typeface="Times New Roman"/>
                <a:cs typeface="Times New Roman"/>
              </a:rPr>
              <a:t>.</a:t>
            </a:r>
          </a:p>
          <a:p>
            <a:pPr algn="r"/>
            <a:r>
              <a:rPr lang="en-US" sz="2000" dirty="0" err="1" smtClean="0">
                <a:latin typeface="Times New Roman" charset="0"/>
                <a:ea typeface="Times New Roman" charset="0"/>
                <a:cs typeface="Times New Roman" charset="0"/>
                <a:sym typeface="Symbol" charset="2"/>
              </a:rPr>
              <a:t></a:t>
            </a:r>
            <a:r>
              <a:rPr lang="en-US" sz="2000" dirty="0" smtClean="0">
                <a:latin typeface="Times New Roman" charset="0"/>
                <a:ea typeface="Times New Roman" charset="0"/>
                <a:cs typeface="Times New Roman" charset="0"/>
                <a:sym typeface="Symbol" charset="2"/>
              </a:rPr>
              <a:t> </a:t>
            </a:r>
            <a:r>
              <a:rPr lang="en-US" sz="2000" dirty="0" smtClean="0">
                <a:latin typeface="Times New Roman"/>
                <a:cs typeface="Times New Roman"/>
              </a:rPr>
              <a:t>Guy </a:t>
            </a:r>
            <a:r>
              <a:rPr lang="en-US" sz="2000" dirty="0" err="1" smtClean="0">
                <a:latin typeface="Times New Roman"/>
                <a:cs typeface="Times New Roman"/>
              </a:rPr>
              <a:t>Almes</a:t>
            </a:r>
            <a:endParaRPr lang="en-US" sz="2000" dirty="0" smtClean="0">
              <a:latin typeface="Times New Roman"/>
              <a:ea typeface="Times New Roman" charset="0"/>
              <a:cs typeface="Times New Roman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 Appendix                                                                                                                         </a:t>
            </a:r>
            <a:fld id="{A1F0B261-C6E5-8244-B1E7-EEC2E6EAC7D1}" type="slidenum">
              <a:rPr lang="en-US" smtClean="0">
                <a:latin typeface="Times New Roman" charset="0"/>
              </a:rPr>
              <a:pPr/>
              <a:t>30</a:t>
            </a:fld>
            <a:endParaRPr lang="en-US" smtClean="0">
              <a:latin typeface="Times New Roman" charset="0"/>
            </a:endParaRPr>
          </a:p>
        </p:txBody>
      </p:sp>
      <p:sp>
        <p:nvSpPr>
          <p:cNvPr id="44035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609600"/>
            <a:ext cx="8077200" cy="1143000"/>
          </a:xfrm>
        </p:spPr>
        <p:txBody>
          <a:bodyPr/>
          <a:lstStyle/>
          <a:p>
            <a:pPr eaLnBrk="1" hangingPunct="1"/>
            <a:r>
              <a:rPr lang="en-US"/>
              <a:t>Network Address Translation</a:t>
            </a:r>
          </a:p>
        </p:txBody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Network Address Translation (</a:t>
            </a:r>
            <a:r>
              <a:rPr lang="en-US" b="1" dirty="0">
                <a:solidFill>
                  <a:schemeClr val="hlink"/>
                </a:solidFill>
              </a:rPr>
              <a:t>NAT</a:t>
            </a:r>
            <a:r>
              <a:rPr lang="en-US" dirty="0"/>
              <a:t>)</a:t>
            </a:r>
            <a:endParaRPr lang="en-US" dirty="0" smtClean="0"/>
          </a:p>
          <a:p>
            <a:pPr lvl="1" eaLnBrk="1" hangingPunct="1"/>
            <a:r>
              <a:rPr lang="en-US" dirty="0" smtClean="0"/>
              <a:t>Trick </a:t>
            </a:r>
            <a:r>
              <a:rPr lang="en-US" dirty="0"/>
              <a:t>to extend IP address </a:t>
            </a:r>
            <a:r>
              <a:rPr lang="en-US" dirty="0" smtClean="0"/>
              <a:t>space</a:t>
            </a:r>
          </a:p>
          <a:p>
            <a:pPr eaLnBrk="1" hangingPunct="1"/>
            <a:r>
              <a:rPr lang="en-US" dirty="0" smtClean="0"/>
              <a:t>Use </a:t>
            </a:r>
            <a:r>
              <a:rPr lang="en-US" dirty="0"/>
              <a:t>one</a:t>
            </a:r>
            <a:r>
              <a:rPr lang="en-US" dirty="0" smtClean="0"/>
              <a:t> IP address (different </a:t>
            </a:r>
            <a:r>
              <a:rPr lang="en-US" dirty="0"/>
              <a:t>port </a:t>
            </a:r>
            <a:r>
              <a:rPr lang="en-US" dirty="0" smtClean="0"/>
              <a:t>numbers) for multiple hosts</a:t>
            </a:r>
          </a:p>
          <a:p>
            <a:pPr lvl="1" eaLnBrk="1" hangingPunct="1"/>
            <a:r>
              <a:rPr lang="en-US" dirty="0"/>
              <a:t>“Translates” outside</a:t>
            </a:r>
            <a:r>
              <a:rPr lang="en-US" dirty="0" smtClean="0"/>
              <a:t> IP address (</a:t>
            </a:r>
            <a:r>
              <a:rPr lang="en-US" dirty="0"/>
              <a:t>based on port number) to</a:t>
            </a:r>
            <a:r>
              <a:rPr lang="en-US" dirty="0" smtClean="0"/>
              <a:t> inside IP address </a:t>
            </a:r>
            <a:endParaRPr lang="en-US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 Appendix                                                                                                                         </a:t>
            </a:r>
            <a:fld id="{D975130D-BCFF-3649-8C3C-E7B17D3C523C}" type="slidenum">
              <a:rPr lang="en-US" smtClean="0">
                <a:latin typeface="Times New Roman" charset="0"/>
              </a:rPr>
              <a:pPr/>
              <a:t>31</a:t>
            </a:fld>
            <a:endParaRPr lang="en-US" smtClean="0">
              <a:latin typeface="Times New Roman" charset="0"/>
            </a:endParaRPr>
          </a:p>
        </p:txBody>
      </p:sp>
      <p:sp>
        <p:nvSpPr>
          <p:cNvPr id="4505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696200" cy="762000"/>
          </a:xfrm>
        </p:spPr>
        <p:txBody>
          <a:bodyPr/>
          <a:lstStyle/>
          <a:p>
            <a:pPr eaLnBrk="1" hangingPunct="1"/>
            <a:r>
              <a:rPr lang="en-US"/>
              <a:t>NAT-less Example</a:t>
            </a:r>
          </a:p>
        </p:txBody>
      </p:sp>
      <p:pic>
        <p:nvPicPr>
          <p:cNvPr id="45060" name="Picture 4" descr="alice3Rev.tiff                                                 0010273EMacintosh HD                   BC93A1CC: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21513" y="2454275"/>
            <a:ext cx="946150" cy="1624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5061" name="Rectangle 5"/>
          <p:cNvSpPr>
            <a:spLocks noChangeArrowheads="1"/>
          </p:cNvSpPr>
          <p:nvPr/>
        </p:nvSpPr>
        <p:spPr bwMode="auto">
          <a:xfrm>
            <a:off x="6977063" y="4054475"/>
            <a:ext cx="900112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Alice</a:t>
            </a:r>
          </a:p>
        </p:txBody>
      </p:sp>
      <p:sp>
        <p:nvSpPr>
          <p:cNvPr id="45062" name="Rectangle 8"/>
          <p:cNvSpPr>
            <a:spLocks noChangeArrowheads="1"/>
          </p:cNvSpPr>
          <p:nvPr/>
        </p:nvSpPr>
        <p:spPr bwMode="auto">
          <a:xfrm>
            <a:off x="990600" y="3914775"/>
            <a:ext cx="954088" cy="65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2000"/>
              <a:t>Web </a:t>
            </a:r>
          </a:p>
          <a:p>
            <a:pPr algn="ctr">
              <a:lnSpc>
                <a:spcPct val="80000"/>
              </a:lnSpc>
            </a:pPr>
            <a:r>
              <a:rPr lang="en-US" sz="2000"/>
              <a:t>server</a:t>
            </a:r>
          </a:p>
        </p:txBody>
      </p:sp>
      <p:pic>
        <p:nvPicPr>
          <p:cNvPr id="45063" name="Picture 9" descr="Computers &amp; Technology 167.tiff                                00118CF0Macintosh HD                   BC93A1CC: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43000" y="2743200"/>
            <a:ext cx="739775" cy="1073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5064" name="Rectangle 10"/>
          <p:cNvSpPr>
            <a:spLocks noChangeArrowheads="1"/>
          </p:cNvSpPr>
          <p:nvPr/>
        </p:nvSpPr>
        <p:spPr bwMode="auto">
          <a:xfrm>
            <a:off x="795337" y="4506913"/>
            <a:ext cx="1490663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dirty="0"/>
              <a:t>IP: 12.0.0.1</a:t>
            </a:r>
          </a:p>
          <a:p>
            <a:r>
              <a:rPr lang="en-US" sz="2000" dirty="0"/>
              <a:t>Port: 80</a:t>
            </a:r>
          </a:p>
        </p:txBody>
      </p:sp>
      <p:sp>
        <p:nvSpPr>
          <p:cNvPr id="45065" name="Rectangle 11"/>
          <p:cNvSpPr>
            <a:spLocks noChangeArrowheads="1"/>
          </p:cNvSpPr>
          <p:nvPr/>
        </p:nvSpPr>
        <p:spPr bwMode="auto">
          <a:xfrm>
            <a:off x="6780213" y="4506913"/>
            <a:ext cx="1449387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IP: 11.0.0.1</a:t>
            </a:r>
          </a:p>
          <a:p>
            <a:r>
              <a:rPr lang="en-US" sz="2000"/>
              <a:t>Port: 1025</a:t>
            </a:r>
          </a:p>
        </p:txBody>
      </p:sp>
      <p:sp>
        <p:nvSpPr>
          <p:cNvPr id="222221" name="Line 13"/>
          <p:cNvSpPr>
            <a:spLocks noChangeShapeType="1"/>
          </p:cNvSpPr>
          <p:nvPr/>
        </p:nvSpPr>
        <p:spPr bwMode="auto">
          <a:xfrm flipH="1">
            <a:off x="2362200" y="3048000"/>
            <a:ext cx="3962400" cy="0"/>
          </a:xfrm>
          <a:prstGeom prst="line">
            <a:avLst/>
          </a:prstGeom>
          <a:noFill/>
          <a:ln w="412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2223" name="Rectangle 15"/>
          <p:cNvSpPr>
            <a:spLocks noChangeArrowheads="1"/>
          </p:cNvSpPr>
          <p:nvPr/>
        </p:nvSpPr>
        <p:spPr bwMode="auto">
          <a:xfrm>
            <a:off x="2667000" y="2276475"/>
            <a:ext cx="3417888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lnSpc>
                <a:spcPct val="80000"/>
              </a:lnSpc>
            </a:pPr>
            <a:r>
              <a:rPr lang="en-US" dirty="0"/>
              <a:t>source 11.0.0.1:1025</a:t>
            </a:r>
          </a:p>
          <a:p>
            <a:pPr>
              <a:lnSpc>
                <a:spcPct val="80000"/>
              </a:lnSpc>
            </a:pPr>
            <a:r>
              <a:rPr lang="en-US" dirty="0"/>
              <a:t>destination 12.0.0.1:80</a:t>
            </a:r>
          </a:p>
        </p:txBody>
      </p:sp>
      <p:sp>
        <p:nvSpPr>
          <p:cNvPr id="222230" name="Line 22"/>
          <p:cNvSpPr>
            <a:spLocks noChangeShapeType="1"/>
          </p:cNvSpPr>
          <p:nvPr/>
        </p:nvSpPr>
        <p:spPr bwMode="auto">
          <a:xfrm flipH="1">
            <a:off x="2514600" y="4114800"/>
            <a:ext cx="3886200" cy="0"/>
          </a:xfrm>
          <a:prstGeom prst="line">
            <a:avLst/>
          </a:prstGeom>
          <a:noFill/>
          <a:ln w="41275">
            <a:solidFill>
              <a:schemeClr val="tx1"/>
            </a:solidFill>
            <a:round/>
            <a:headEnd type="triangle" w="med" len="med"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2231" name="Rectangle 23"/>
          <p:cNvSpPr>
            <a:spLocks noChangeArrowheads="1"/>
          </p:cNvSpPr>
          <p:nvPr/>
        </p:nvSpPr>
        <p:spPr bwMode="auto">
          <a:xfrm>
            <a:off x="2587625" y="3352800"/>
            <a:ext cx="3660775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lnSpc>
                <a:spcPct val="80000"/>
              </a:lnSpc>
            </a:pPr>
            <a:r>
              <a:rPr lang="en-US"/>
              <a:t>source 12.0.0.1:80</a:t>
            </a:r>
          </a:p>
          <a:p>
            <a:pPr>
              <a:lnSpc>
                <a:spcPct val="80000"/>
              </a:lnSpc>
            </a:pPr>
            <a:r>
              <a:rPr lang="en-US"/>
              <a:t>destination 11.0.0.1:1025</a:t>
            </a:r>
            <a:endParaRPr lang="en-US" sz="2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8520336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2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52852033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2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2852033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2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52852033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2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2221" grpId="0" animBg="1"/>
      <p:bldP spid="222223" grpId="0" autoUpdateAnimBg="0"/>
      <p:bldP spid="222230" grpId="0" animBg="1"/>
      <p:bldP spid="222231" grpId="0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 Appendix                                                                                                                         </a:t>
            </a:r>
            <a:fld id="{90DA8593-B568-984B-AF7F-FA7799625233}" type="slidenum">
              <a:rPr lang="en-US" smtClean="0">
                <a:latin typeface="Times New Roman" charset="0"/>
              </a:rPr>
              <a:pPr/>
              <a:t>32</a:t>
            </a:fld>
            <a:endParaRPr lang="en-US" dirty="0" smtClean="0">
              <a:latin typeface="Times New Roman" charset="0"/>
            </a:endParaRPr>
          </a:p>
        </p:txBody>
      </p:sp>
      <p:sp>
        <p:nvSpPr>
          <p:cNvPr id="4608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696200" cy="762000"/>
          </a:xfrm>
        </p:spPr>
        <p:txBody>
          <a:bodyPr/>
          <a:lstStyle/>
          <a:p>
            <a:pPr eaLnBrk="1" hangingPunct="1"/>
            <a:r>
              <a:rPr lang="en-US"/>
              <a:t>NAT Example</a:t>
            </a:r>
          </a:p>
        </p:txBody>
      </p:sp>
      <p:pic>
        <p:nvPicPr>
          <p:cNvPr id="46084" name="Picture 3" descr="alice3Rev.tiff                                                 0010273EMacintosh HD                   BC93A1CC: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121650" y="2454275"/>
            <a:ext cx="946150" cy="1624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6085" name="Rectangle 4"/>
          <p:cNvSpPr>
            <a:spLocks noChangeArrowheads="1"/>
          </p:cNvSpPr>
          <p:nvPr/>
        </p:nvSpPr>
        <p:spPr bwMode="auto">
          <a:xfrm>
            <a:off x="8077200" y="4054475"/>
            <a:ext cx="900113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Alice</a:t>
            </a:r>
          </a:p>
        </p:txBody>
      </p:sp>
      <p:sp>
        <p:nvSpPr>
          <p:cNvPr id="46086" name="Rectangle 5"/>
          <p:cNvSpPr>
            <a:spLocks noChangeArrowheads="1"/>
          </p:cNvSpPr>
          <p:nvPr/>
        </p:nvSpPr>
        <p:spPr bwMode="auto">
          <a:xfrm>
            <a:off x="3903663" y="3978275"/>
            <a:ext cx="1300162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Firewall</a:t>
            </a:r>
          </a:p>
        </p:txBody>
      </p:sp>
      <p:pic>
        <p:nvPicPr>
          <p:cNvPr id="46087" name="Picture 6" descr="Firewall 12.tiff                                               00118CF0Macintosh HD                   BC93A1CC: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38600" y="2530475"/>
            <a:ext cx="1201738" cy="1355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6088" name="Rectangle 7"/>
          <p:cNvSpPr>
            <a:spLocks noChangeArrowheads="1"/>
          </p:cNvSpPr>
          <p:nvPr/>
        </p:nvSpPr>
        <p:spPr bwMode="auto">
          <a:xfrm>
            <a:off x="76200" y="3914775"/>
            <a:ext cx="954088" cy="65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2000"/>
              <a:t>Web </a:t>
            </a:r>
          </a:p>
          <a:p>
            <a:pPr algn="ctr">
              <a:lnSpc>
                <a:spcPct val="80000"/>
              </a:lnSpc>
            </a:pPr>
            <a:r>
              <a:rPr lang="en-US" sz="2000"/>
              <a:t>server</a:t>
            </a:r>
          </a:p>
        </p:txBody>
      </p:sp>
      <p:pic>
        <p:nvPicPr>
          <p:cNvPr id="46089" name="Picture 8" descr="Computers &amp; Technology 167.tiff                                00118CF0Macintosh HD                   BC93A1CC: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28600" y="2743200"/>
            <a:ext cx="739775" cy="1073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6090" name="Rectangle 9"/>
          <p:cNvSpPr>
            <a:spLocks noChangeArrowheads="1"/>
          </p:cNvSpPr>
          <p:nvPr/>
        </p:nvSpPr>
        <p:spPr bwMode="auto">
          <a:xfrm>
            <a:off x="33338" y="4506913"/>
            <a:ext cx="1490662" cy="446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IP: 12.0.0.1</a:t>
            </a:r>
          </a:p>
        </p:txBody>
      </p:sp>
      <p:sp>
        <p:nvSpPr>
          <p:cNvPr id="46091" name="Rectangle 10"/>
          <p:cNvSpPr>
            <a:spLocks noChangeArrowheads="1"/>
          </p:cNvSpPr>
          <p:nvPr/>
        </p:nvSpPr>
        <p:spPr bwMode="auto">
          <a:xfrm>
            <a:off x="7577138" y="4506913"/>
            <a:ext cx="1490662" cy="446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IP: 10.0.0.1</a:t>
            </a:r>
          </a:p>
        </p:txBody>
      </p:sp>
      <p:sp>
        <p:nvSpPr>
          <p:cNvPr id="46092" name="Rectangle 11"/>
          <p:cNvSpPr>
            <a:spLocks noChangeArrowheads="1"/>
          </p:cNvSpPr>
          <p:nvPr/>
        </p:nvSpPr>
        <p:spPr bwMode="auto">
          <a:xfrm>
            <a:off x="3808413" y="4430713"/>
            <a:ext cx="1449387" cy="446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IP: 11.0.0.1</a:t>
            </a:r>
          </a:p>
        </p:txBody>
      </p:sp>
      <p:sp>
        <p:nvSpPr>
          <p:cNvPr id="223244" name="Line 12"/>
          <p:cNvSpPr>
            <a:spLocks noChangeShapeType="1"/>
          </p:cNvSpPr>
          <p:nvPr/>
        </p:nvSpPr>
        <p:spPr bwMode="auto">
          <a:xfrm flipH="1">
            <a:off x="5486400" y="3048000"/>
            <a:ext cx="2286000" cy="0"/>
          </a:xfrm>
          <a:prstGeom prst="line">
            <a:avLst/>
          </a:prstGeom>
          <a:noFill/>
          <a:ln w="412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3245" name="Line 13"/>
          <p:cNvSpPr>
            <a:spLocks noChangeShapeType="1"/>
          </p:cNvSpPr>
          <p:nvPr/>
        </p:nvSpPr>
        <p:spPr bwMode="auto">
          <a:xfrm flipH="1">
            <a:off x="1219200" y="3048000"/>
            <a:ext cx="2286000" cy="0"/>
          </a:xfrm>
          <a:prstGeom prst="line">
            <a:avLst/>
          </a:prstGeom>
          <a:noFill/>
          <a:ln w="412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3246" name="Rectangle 14"/>
          <p:cNvSpPr>
            <a:spLocks noChangeArrowheads="1"/>
          </p:cNvSpPr>
          <p:nvPr/>
        </p:nvSpPr>
        <p:spPr bwMode="auto">
          <a:xfrm>
            <a:off x="5673725" y="2368550"/>
            <a:ext cx="2174875" cy="65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lnSpc>
                <a:spcPct val="80000"/>
              </a:lnSpc>
            </a:pPr>
            <a:r>
              <a:rPr lang="en-US" sz="2000"/>
              <a:t>src 10.0.0.1:1025</a:t>
            </a:r>
          </a:p>
          <a:p>
            <a:pPr>
              <a:lnSpc>
                <a:spcPct val="80000"/>
              </a:lnSpc>
            </a:pPr>
            <a:r>
              <a:rPr lang="en-US" sz="2000"/>
              <a:t>dest 12.0.0.1:80</a:t>
            </a:r>
          </a:p>
        </p:txBody>
      </p:sp>
      <p:sp>
        <p:nvSpPr>
          <p:cNvPr id="223247" name="Rectangle 15"/>
          <p:cNvSpPr>
            <a:spLocks noChangeArrowheads="1"/>
          </p:cNvSpPr>
          <p:nvPr/>
        </p:nvSpPr>
        <p:spPr bwMode="auto">
          <a:xfrm>
            <a:off x="1447800" y="2362200"/>
            <a:ext cx="2174875" cy="65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lnSpc>
                <a:spcPct val="80000"/>
              </a:lnSpc>
            </a:pPr>
            <a:r>
              <a:rPr lang="en-US" sz="2000"/>
              <a:t>src 11.0.0.1:4000</a:t>
            </a:r>
          </a:p>
          <a:p>
            <a:pPr>
              <a:lnSpc>
                <a:spcPct val="80000"/>
              </a:lnSpc>
            </a:pPr>
            <a:r>
              <a:rPr lang="en-US" sz="2000"/>
              <a:t>dest 12.0.0.1:80</a:t>
            </a:r>
          </a:p>
        </p:txBody>
      </p:sp>
      <p:sp>
        <p:nvSpPr>
          <p:cNvPr id="223248" name="Line 16"/>
          <p:cNvSpPr>
            <a:spLocks noChangeShapeType="1"/>
          </p:cNvSpPr>
          <p:nvPr/>
        </p:nvSpPr>
        <p:spPr bwMode="auto">
          <a:xfrm flipH="1">
            <a:off x="1371600" y="3962400"/>
            <a:ext cx="2286000" cy="0"/>
          </a:xfrm>
          <a:prstGeom prst="line">
            <a:avLst/>
          </a:prstGeom>
          <a:noFill/>
          <a:ln w="41275">
            <a:solidFill>
              <a:schemeClr val="tx1"/>
            </a:solidFill>
            <a:round/>
            <a:headEnd type="triangle" w="med" len="med"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3249" name="Rectangle 17"/>
          <p:cNvSpPr>
            <a:spLocks noChangeArrowheads="1"/>
          </p:cNvSpPr>
          <p:nvPr/>
        </p:nvSpPr>
        <p:spPr bwMode="auto">
          <a:xfrm>
            <a:off x="1219200" y="3305175"/>
            <a:ext cx="2330450" cy="65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lnSpc>
                <a:spcPct val="80000"/>
              </a:lnSpc>
            </a:pPr>
            <a:r>
              <a:rPr lang="en-US" sz="2000"/>
              <a:t>src 12.0.0.1:80</a:t>
            </a:r>
          </a:p>
          <a:p>
            <a:pPr>
              <a:lnSpc>
                <a:spcPct val="80000"/>
              </a:lnSpc>
            </a:pPr>
            <a:r>
              <a:rPr lang="en-US" sz="2000"/>
              <a:t>dest 11.0.0.1:4000</a:t>
            </a:r>
            <a:endParaRPr lang="en-US"/>
          </a:p>
        </p:txBody>
      </p:sp>
      <p:sp>
        <p:nvSpPr>
          <p:cNvPr id="223250" name="Line 18"/>
          <p:cNvSpPr>
            <a:spLocks noChangeShapeType="1"/>
          </p:cNvSpPr>
          <p:nvPr/>
        </p:nvSpPr>
        <p:spPr bwMode="auto">
          <a:xfrm flipH="1">
            <a:off x="5638800" y="3962400"/>
            <a:ext cx="2286000" cy="0"/>
          </a:xfrm>
          <a:prstGeom prst="line">
            <a:avLst/>
          </a:prstGeom>
          <a:noFill/>
          <a:ln w="41275">
            <a:solidFill>
              <a:schemeClr val="tx1"/>
            </a:solidFill>
            <a:round/>
            <a:headEnd type="triangle" w="med" len="med"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3251" name="Rectangle 19"/>
          <p:cNvSpPr>
            <a:spLocks noChangeArrowheads="1"/>
          </p:cNvSpPr>
          <p:nvPr/>
        </p:nvSpPr>
        <p:spPr bwMode="auto">
          <a:xfrm>
            <a:off x="5486400" y="3305175"/>
            <a:ext cx="2330450" cy="65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lnSpc>
                <a:spcPct val="80000"/>
              </a:lnSpc>
            </a:pPr>
            <a:r>
              <a:rPr lang="en-US" sz="2000"/>
              <a:t>src 12.0.0.1:80</a:t>
            </a:r>
          </a:p>
          <a:p>
            <a:pPr>
              <a:lnSpc>
                <a:spcPct val="80000"/>
              </a:lnSpc>
            </a:pPr>
            <a:r>
              <a:rPr lang="en-US" sz="2000"/>
              <a:t>dest 10.0.0.1:1025</a:t>
            </a:r>
            <a:endParaRPr lang="en-US"/>
          </a:p>
        </p:txBody>
      </p:sp>
      <p:grpSp>
        <p:nvGrpSpPr>
          <p:cNvPr id="2" name="Group 28"/>
          <p:cNvGrpSpPr>
            <a:grpSpLocks/>
          </p:cNvGrpSpPr>
          <p:nvPr/>
        </p:nvGrpSpPr>
        <p:grpSpPr bwMode="auto">
          <a:xfrm>
            <a:off x="3581400" y="4800600"/>
            <a:ext cx="2495550" cy="838200"/>
            <a:chOff x="2256" y="3024"/>
            <a:chExt cx="1572" cy="528"/>
          </a:xfrm>
        </p:grpSpPr>
        <p:sp>
          <p:nvSpPr>
            <p:cNvPr id="46104" name="Rectangle 20"/>
            <p:cNvSpPr>
              <a:spLocks noChangeArrowheads="1"/>
            </p:cNvSpPr>
            <p:nvPr/>
          </p:nvSpPr>
          <p:spPr bwMode="auto">
            <a:xfrm>
              <a:off x="2256" y="3024"/>
              <a:ext cx="1572" cy="5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hlink"/>
                  </a:solidFill>
                </a:rPr>
                <a:t>NAT Table</a:t>
              </a:r>
              <a:endParaRPr lang="en-US" sz="2000" dirty="0"/>
            </a:p>
            <a:p>
              <a:pPr algn="ctr"/>
              <a:r>
                <a:rPr lang="en-US" sz="2000" dirty="0"/>
                <a:t>4000  10.0.0.1:1025</a:t>
              </a:r>
            </a:p>
          </p:txBody>
        </p:sp>
        <p:sp>
          <p:nvSpPr>
            <p:cNvPr id="46105" name="Line 21"/>
            <p:cNvSpPr>
              <a:spLocks noChangeShapeType="1"/>
            </p:cNvSpPr>
            <p:nvPr/>
          </p:nvSpPr>
          <p:spPr bwMode="auto">
            <a:xfrm>
              <a:off x="2256" y="3264"/>
              <a:ext cx="1536" cy="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106" name="Line 22"/>
            <p:cNvSpPr>
              <a:spLocks noChangeShapeType="1"/>
            </p:cNvSpPr>
            <p:nvPr/>
          </p:nvSpPr>
          <p:spPr bwMode="auto">
            <a:xfrm>
              <a:off x="2784" y="3264"/>
              <a:ext cx="0" cy="288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107" name="Line 23"/>
            <p:cNvSpPr>
              <a:spLocks noChangeShapeType="1"/>
            </p:cNvSpPr>
            <p:nvPr/>
          </p:nvSpPr>
          <p:spPr bwMode="auto">
            <a:xfrm>
              <a:off x="2256" y="3552"/>
              <a:ext cx="1536" cy="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108" name="Line 24"/>
            <p:cNvSpPr>
              <a:spLocks noChangeShapeType="1"/>
            </p:cNvSpPr>
            <p:nvPr/>
          </p:nvSpPr>
          <p:spPr bwMode="auto">
            <a:xfrm>
              <a:off x="2256" y="3072"/>
              <a:ext cx="1536" cy="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109" name="Line 25"/>
            <p:cNvSpPr>
              <a:spLocks noChangeShapeType="1"/>
            </p:cNvSpPr>
            <p:nvPr/>
          </p:nvSpPr>
          <p:spPr bwMode="auto">
            <a:xfrm>
              <a:off x="2256" y="3072"/>
              <a:ext cx="0" cy="48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110" name="Line 26"/>
            <p:cNvSpPr>
              <a:spLocks noChangeShapeType="1"/>
            </p:cNvSpPr>
            <p:nvPr/>
          </p:nvSpPr>
          <p:spPr bwMode="auto">
            <a:xfrm>
              <a:off x="3792" y="3072"/>
              <a:ext cx="0" cy="48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3261" name="Rectangle 29"/>
          <p:cNvSpPr>
            <a:spLocks noChangeArrowheads="1"/>
          </p:cNvSpPr>
          <p:nvPr/>
        </p:nvSpPr>
        <p:spPr bwMode="auto">
          <a:xfrm>
            <a:off x="3581400" y="5181600"/>
            <a:ext cx="838200" cy="457200"/>
          </a:xfrm>
          <a:prstGeom prst="rect">
            <a:avLst/>
          </a:prstGeom>
          <a:solidFill>
            <a:srgbClr val="FF0000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3262" name="Rectangle 30"/>
          <p:cNvSpPr>
            <a:spLocks noChangeArrowheads="1"/>
          </p:cNvSpPr>
          <p:nvPr/>
        </p:nvSpPr>
        <p:spPr bwMode="auto">
          <a:xfrm>
            <a:off x="4419600" y="5181600"/>
            <a:ext cx="1600200" cy="457200"/>
          </a:xfrm>
          <a:prstGeom prst="rect">
            <a:avLst/>
          </a:prstGeom>
          <a:solidFill>
            <a:srgbClr val="FF0000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3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3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0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3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3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3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3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3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3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3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3244" grpId="0" animBg="1"/>
      <p:bldP spid="223245" grpId="0" animBg="1"/>
      <p:bldP spid="223246" grpId="0" autoUpdateAnimBg="0"/>
      <p:bldP spid="223247" grpId="0" autoUpdateAnimBg="0"/>
      <p:bldP spid="223248" grpId="0" animBg="1"/>
      <p:bldP spid="223249" grpId="0" autoUpdateAnimBg="0"/>
      <p:bldP spid="223250" grpId="0" animBg="1"/>
      <p:bldP spid="223251" grpId="0" autoUpdateAnimBg="0"/>
      <p:bldP spid="223261" grpId="0" animBg="1"/>
      <p:bldP spid="223262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 Appendix                                                                                                                         </a:t>
            </a:r>
            <a:fld id="{E0F82A8E-96F5-8A45-BC6A-DA2945426DDC}" type="slidenum">
              <a:rPr lang="en-US" smtClean="0">
                <a:latin typeface="Times New Roman" charset="0"/>
              </a:rPr>
              <a:pPr/>
              <a:t>33</a:t>
            </a:fld>
            <a:endParaRPr lang="en-US" smtClean="0">
              <a:latin typeface="Times New Roman" charset="0"/>
            </a:endParaRPr>
          </a:p>
        </p:txBody>
      </p:sp>
      <p:sp>
        <p:nvSpPr>
          <p:cNvPr id="471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NAT: The Last Word</a:t>
            </a:r>
          </a:p>
        </p:txBody>
      </p:sp>
      <p:sp>
        <p:nvSpPr>
          <p:cNvPr id="224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4676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dirty="0" err="1"/>
              <a:t>Advantage(s</a:t>
            </a:r>
            <a:r>
              <a:rPr lang="en-US" dirty="0"/>
              <a:t>)?</a:t>
            </a:r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dirty="0"/>
              <a:t>Extends IP address space</a:t>
            </a:r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dirty="0"/>
              <a:t>One (or a few) IP </a:t>
            </a:r>
            <a:r>
              <a:rPr lang="en-US" dirty="0" err="1"/>
              <a:t>address(es</a:t>
            </a:r>
            <a:r>
              <a:rPr lang="en-US" dirty="0"/>
              <a:t>) can be shared by many users</a:t>
            </a:r>
          </a:p>
          <a:p>
            <a:pPr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dirty="0" err="1"/>
              <a:t>Disadvantage(s</a:t>
            </a:r>
            <a:r>
              <a:rPr lang="en-US" dirty="0"/>
              <a:t>)?</a:t>
            </a:r>
            <a:endParaRPr lang="en-US" dirty="0" smtClean="0"/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dirty="0" smtClean="0"/>
              <a:t>E</a:t>
            </a:r>
            <a:r>
              <a:rPr lang="en-US" dirty="0" smtClean="0"/>
              <a:t>nd</a:t>
            </a:r>
            <a:r>
              <a:rPr lang="en-US" dirty="0"/>
              <a:t>-to-end </a:t>
            </a:r>
            <a:r>
              <a:rPr lang="en-US"/>
              <a:t>security</a:t>
            </a:r>
            <a:r>
              <a:rPr lang="en-US" smtClean="0"/>
              <a:t> is more </a:t>
            </a:r>
            <a:r>
              <a:rPr lang="en-US" dirty="0" smtClean="0"/>
              <a:t>difficult</a:t>
            </a:r>
            <a:endParaRPr lang="en-US" dirty="0" smtClean="0"/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dirty="0"/>
              <a:t>Might make IPSec less </a:t>
            </a:r>
            <a:r>
              <a:rPr lang="en-US" dirty="0" smtClean="0"/>
              <a:t>effective (IPSec discussed in Chapter 10)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4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42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42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42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42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42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4259" grpId="0" build="p" bldLvl="2" autoUpdateAnimBg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 Appendix                                                                                                                         </a:t>
            </a:r>
            <a:fld id="{85C8BF8C-9FA5-D743-86C1-699A27428819}" type="slidenum">
              <a:rPr lang="en-US" smtClean="0">
                <a:latin typeface="Times New Roman" charset="0"/>
              </a:rPr>
              <a:pPr/>
              <a:t>34</a:t>
            </a:fld>
            <a:endParaRPr lang="en-US" smtClean="0">
              <a:latin typeface="Times New Roman" charset="0"/>
            </a:endParaRPr>
          </a:p>
        </p:txBody>
      </p:sp>
      <p:sp>
        <p:nvSpPr>
          <p:cNvPr id="4813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990600"/>
          </a:xfrm>
        </p:spPr>
        <p:txBody>
          <a:bodyPr/>
          <a:lstStyle/>
          <a:p>
            <a:pPr eaLnBrk="1" hangingPunct="1"/>
            <a:r>
              <a:rPr lang="en-US" dirty="0"/>
              <a:t>IP Header</a:t>
            </a:r>
          </a:p>
        </p:txBody>
      </p:sp>
      <p:sp>
        <p:nvSpPr>
          <p:cNvPr id="203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114800"/>
            <a:ext cx="7848600" cy="19812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dirty="0"/>
              <a:t>IP header</a:t>
            </a:r>
            <a:r>
              <a:rPr lang="en-US" sz="2800" dirty="0" smtClean="0"/>
              <a:t> has necessary info for </a:t>
            </a:r>
            <a:r>
              <a:rPr lang="en-US" sz="2800" dirty="0"/>
              <a:t>routers</a:t>
            </a:r>
            <a:endParaRPr lang="en-US" sz="2800" dirty="0" smtClean="0"/>
          </a:p>
          <a:p>
            <a:pPr lvl="1" eaLnBrk="1" hangingPunct="1">
              <a:lnSpc>
                <a:spcPct val="80000"/>
              </a:lnSpc>
            </a:pPr>
            <a:r>
              <a:rPr lang="en-US" sz="2400" dirty="0" smtClean="0"/>
              <a:t>E.g., </a:t>
            </a:r>
            <a:r>
              <a:rPr lang="en-US" sz="2400" dirty="0"/>
              <a:t>source and destination IP addresses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/>
              <a:t>Time to live (TTL) limits number of “hops”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/>
              <a:t>So packets can’t circulate forever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/>
              <a:t>Fragmentation information (see next slide)</a:t>
            </a:r>
          </a:p>
        </p:txBody>
      </p:sp>
      <p:pic>
        <p:nvPicPr>
          <p:cNvPr id="48133" name="Picture 5" descr="IP.tif                                                         000675D6Macintosh HD                   BC93A1CC: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81200" y="1143000"/>
            <a:ext cx="5105400" cy="297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905556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3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2905556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3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2905556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37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2905556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37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2905556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37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3779" grpId="0" build="p" bldLvl="2" autoUpdateAnimBg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 Appendix                                                                                                                         </a:t>
            </a:r>
            <a:fld id="{578EC724-6C4C-3C40-833D-A5820B998960}" type="slidenum">
              <a:rPr lang="en-US" smtClean="0">
                <a:latin typeface="Times New Roman" charset="0"/>
              </a:rPr>
              <a:pPr/>
              <a:t>35</a:t>
            </a:fld>
            <a:endParaRPr lang="en-US" smtClean="0">
              <a:latin typeface="Times New Roman" charset="0"/>
            </a:endParaRPr>
          </a:p>
        </p:txBody>
      </p:sp>
      <p:pic>
        <p:nvPicPr>
          <p:cNvPr id="49155" name="Picture 75" descr="computer 6.tif                                                 00118CF0Macintosh HD                   BC93A1CC: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5000" y="3048000"/>
            <a:ext cx="681038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9156" name="Picture 76" descr="Computers &amp; Technology 167.tiff                                00118CF0Macintosh HD                   BC93A1CC: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1788" y="1828800"/>
            <a:ext cx="735012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915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 eaLnBrk="1" hangingPunct="1"/>
            <a:r>
              <a:rPr lang="en-US"/>
              <a:t>IP Fragmentation</a:t>
            </a:r>
          </a:p>
        </p:txBody>
      </p:sp>
      <p:sp>
        <p:nvSpPr>
          <p:cNvPr id="491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4191000"/>
            <a:ext cx="7848600" cy="1981200"/>
          </a:xfrm>
        </p:spPr>
        <p:txBody>
          <a:bodyPr/>
          <a:lstStyle/>
          <a:p>
            <a:pPr eaLnBrk="1" hangingPunct="1"/>
            <a:r>
              <a:rPr lang="en-US" sz="2800" dirty="0"/>
              <a:t>Each link limits maximum size of packets</a:t>
            </a:r>
          </a:p>
          <a:p>
            <a:pPr eaLnBrk="1" hangingPunct="1"/>
            <a:r>
              <a:rPr lang="en-US" sz="2800" dirty="0"/>
              <a:t>If packet is too big, router fragments it</a:t>
            </a:r>
          </a:p>
          <a:p>
            <a:pPr eaLnBrk="1" hangingPunct="1"/>
            <a:r>
              <a:rPr lang="en-US" sz="2800" dirty="0"/>
              <a:t>Re-assembly occurs at destination</a:t>
            </a:r>
          </a:p>
        </p:txBody>
      </p:sp>
      <p:sp>
        <p:nvSpPr>
          <p:cNvPr id="49159" name="Line 6"/>
          <p:cNvSpPr>
            <a:spLocks noChangeShapeType="1"/>
          </p:cNvSpPr>
          <p:nvPr/>
        </p:nvSpPr>
        <p:spPr bwMode="auto">
          <a:xfrm>
            <a:off x="4114800" y="2362200"/>
            <a:ext cx="3124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9160" name="Line 22"/>
          <p:cNvSpPr>
            <a:spLocks noChangeShapeType="1"/>
          </p:cNvSpPr>
          <p:nvPr/>
        </p:nvSpPr>
        <p:spPr bwMode="auto">
          <a:xfrm>
            <a:off x="990600" y="2362200"/>
            <a:ext cx="2667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2" name="Group 58"/>
          <p:cNvGrpSpPr>
            <a:grpSpLocks/>
          </p:cNvGrpSpPr>
          <p:nvPr/>
        </p:nvGrpSpPr>
        <p:grpSpPr bwMode="auto">
          <a:xfrm>
            <a:off x="1371600" y="2133600"/>
            <a:ext cx="1905000" cy="152400"/>
            <a:chOff x="864" y="1344"/>
            <a:chExt cx="1200" cy="96"/>
          </a:xfrm>
        </p:grpSpPr>
        <p:sp>
          <p:nvSpPr>
            <p:cNvPr id="49198" name="Rectangle 23"/>
            <p:cNvSpPr>
              <a:spLocks noChangeArrowheads="1"/>
            </p:cNvSpPr>
            <p:nvPr/>
          </p:nvSpPr>
          <p:spPr bwMode="auto">
            <a:xfrm>
              <a:off x="864" y="1344"/>
              <a:ext cx="1056" cy="96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199" name="Rectangle 24"/>
            <p:cNvSpPr>
              <a:spLocks noChangeArrowheads="1"/>
            </p:cNvSpPr>
            <p:nvPr/>
          </p:nvSpPr>
          <p:spPr bwMode="auto">
            <a:xfrm>
              <a:off x="1920" y="1344"/>
              <a:ext cx="144" cy="96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3" name="Group 59"/>
          <p:cNvGrpSpPr>
            <a:grpSpLocks/>
          </p:cNvGrpSpPr>
          <p:nvPr/>
        </p:nvGrpSpPr>
        <p:grpSpPr bwMode="auto">
          <a:xfrm>
            <a:off x="4267200" y="2133600"/>
            <a:ext cx="762000" cy="152400"/>
            <a:chOff x="2688" y="1344"/>
            <a:chExt cx="480" cy="96"/>
          </a:xfrm>
        </p:grpSpPr>
        <p:sp>
          <p:nvSpPr>
            <p:cNvPr id="49196" name="Rectangle 27"/>
            <p:cNvSpPr>
              <a:spLocks noChangeArrowheads="1"/>
            </p:cNvSpPr>
            <p:nvPr/>
          </p:nvSpPr>
          <p:spPr bwMode="auto">
            <a:xfrm>
              <a:off x="3024" y="1344"/>
              <a:ext cx="144" cy="96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197" name="Rectangle 28"/>
            <p:cNvSpPr>
              <a:spLocks noChangeArrowheads="1"/>
            </p:cNvSpPr>
            <p:nvPr/>
          </p:nvSpPr>
          <p:spPr bwMode="auto">
            <a:xfrm>
              <a:off x="2688" y="1344"/>
              <a:ext cx="336" cy="96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4" name="Group 60"/>
          <p:cNvGrpSpPr>
            <a:grpSpLocks/>
          </p:cNvGrpSpPr>
          <p:nvPr/>
        </p:nvGrpSpPr>
        <p:grpSpPr bwMode="auto">
          <a:xfrm>
            <a:off x="5181600" y="2133600"/>
            <a:ext cx="762000" cy="152400"/>
            <a:chOff x="3264" y="1344"/>
            <a:chExt cx="480" cy="96"/>
          </a:xfrm>
        </p:grpSpPr>
        <p:sp>
          <p:nvSpPr>
            <p:cNvPr id="49194" name="Rectangle 25"/>
            <p:cNvSpPr>
              <a:spLocks noChangeArrowheads="1"/>
            </p:cNvSpPr>
            <p:nvPr/>
          </p:nvSpPr>
          <p:spPr bwMode="auto">
            <a:xfrm>
              <a:off x="3600" y="1344"/>
              <a:ext cx="144" cy="96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195" name="Rectangle 29"/>
            <p:cNvSpPr>
              <a:spLocks noChangeArrowheads="1"/>
            </p:cNvSpPr>
            <p:nvPr/>
          </p:nvSpPr>
          <p:spPr bwMode="auto">
            <a:xfrm>
              <a:off x="3264" y="1344"/>
              <a:ext cx="336" cy="96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5" name="Group 61"/>
          <p:cNvGrpSpPr>
            <a:grpSpLocks/>
          </p:cNvGrpSpPr>
          <p:nvPr/>
        </p:nvGrpSpPr>
        <p:grpSpPr bwMode="auto">
          <a:xfrm>
            <a:off x="6096000" y="2133600"/>
            <a:ext cx="762000" cy="152400"/>
            <a:chOff x="3840" y="1344"/>
            <a:chExt cx="480" cy="96"/>
          </a:xfrm>
        </p:grpSpPr>
        <p:sp>
          <p:nvSpPr>
            <p:cNvPr id="49192" name="Rectangle 26"/>
            <p:cNvSpPr>
              <a:spLocks noChangeArrowheads="1"/>
            </p:cNvSpPr>
            <p:nvPr/>
          </p:nvSpPr>
          <p:spPr bwMode="auto">
            <a:xfrm>
              <a:off x="4176" y="1344"/>
              <a:ext cx="144" cy="96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193" name="Rectangle 30"/>
            <p:cNvSpPr>
              <a:spLocks noChangeArrowheads="1"/>
            </p:cNvSpPr>
            <p:nvPr/>
          </p:nvSpPr>
          <p:spPr bwMode="auto">
            <a:xfrm>
              <a:off x="3840" y="1344"/>
              <a:ext cx="336" cy="96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49165" name="Line 46"/>
          <p:cNvSpPr>
            <a:spLocks noChangeShapeType="1"/>
          </p:cNvSpPr>
          <p:nvPr/>
        </p:nvSpPr>
        <p:spPr bwMode="auto">
          <a:xfrm flipH="1">
            <a:off x="6172200" y="2438400"/>
            <a:ext cx="11430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6" name="Group 62"/>
          <p:cNvGrpSpPr>
            <a:grpSpLocks/>
          </p:cNvGrpSpPr>
          <p:nvPr/>
        </p:nvGrpSpPr>
        <p:grpSpPr bwMode="auto">
          <a:xfrm>
            <a:off x="7239000" y="2590800"/>
            <a:ext cx="762000" cy="152400"/>
            <a:chOff x="4560" y="1632"/>
            <a:chExt cx="480" cy="96"/>
          </a:xfrm>
        </p:grpSpPr>
        <p:sp>
          <p:nvSpPr>
            <p:cNvPr id="49190" name="Rectangle 47"/>
            <p:cNvSpPr>
              <a:spLocks noChangeArrowheads="1"/>
            </p:cNvSpPr>
            <p:nvPr/>
          </p:nvSpPr>
          <p:spPr bwMode="auto">
            <a:xfrm>
              <a:off x="4896" y="1632"/>
              <a:ext cx="144" cy="96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191" name="Rectangle 48"/>
            <p:cNvSpPr>
              <a:spLocks noChangeArrowheads="1"/>
            </p:cNvSpPr>
            <p:nvPr/>
          </p:nvSpPr>
          <p:spPr bwMode="auto">
            <a:xfrm>
              <a:off x="4560" y="1632"/>
              <a:ext cx="336" cy="96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7" name="Group 63"/>
          <p:cNvGrpSpPr>
            <a:grpSpLocks/>
          </p:cNvGrpSpPr>
          <p:nvPr/>
        </p:nvGrpSpPr>
        <p:grpSpPr bwMode="auto">
          <a:xfrm>
            <a:off x="6858000" y="2819400"/>
            <a:ext cx="762000" cy="152400"/>
            <a:chOff x="4320" y="1776"/>
            <a:chExt cx="480" cy="96"/>
          </a:xfrm>
        </p:grpSpPr>
        <p:sp>
          <p:nvSpPr>
            <p:cNvPr id="49188" name="Rectangle 49"/>
            <p:cNvSpPr>
              <a:spLocks noChangeArrowheads="1"/>
            </p:cNvSpPr>
            <p:nvPr/>
          </p:nvSpPr>
          <p:spPr bwMode="auto">
            <a:xfrm>
              <a:off x="4656" y="1776"/>
              <a:ext cx="144" cy="96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189" name="Rectangle 50"/>
            <p:cNvSpPr>
              <a:spLocks noChangeArrowheads="1"/>
            </p:cNvSpPr>
            <p:nvPr/>
          </p:nvSpPr>
          <p:spPr bwMode="auto">
            <a:xfrm>
              <a:off x="4320" y="1776"/>
              <a:ext cx="336" cy="96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8" name="Group 64"/>
          <p:cNvGrpSpPr>
            <a:grpSpLocks/>
          </p:cNvGrpSpPr>
          <p:nvPr/>
        </p:nvGrpSpPr>
        <p:grpSpPr bwMode="auto">
          <a:xfrm>
            <a:off x="6553200" y="3048000"/>
            <a:ext cx="762000" cy="152400"/>
            <a:chOff x="4128" y="1920"/>
            <a:chExt cx="480" cy="96"/>
          </a:xfrm>
        </p:grpSpPr>
        <p:sp>
          <p:nvSpPr>
            <p:cNvPr id="49186" name="Rectangle 51"/>
            <p:cNvSpPr>
              <a:spLocks noChangeArrowheads="1"/>
            </p:cNvSpPr>
            <p:nvPr/>
          </p:nvSpPr>
          <p:spPr bwMode="auto">
            <a:xfrm>
              <a:off x="4464" y="1920"/>
              <a:ext cx="144" cy="96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187" name="Rectangle 52"/>
            <p:cNvSpPr>
              <a:spLocks noChangeArrowheads="1"/>
            </p:cNvSpPr>
            <p:nvPr/>
          </p:nvSpPr>
          <p:spPr bwMode="auto">
            <a:xfrm>
              <a:off x="4128" y="1920"/>
              <a:ext cx="336" cy="96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04854" name="Rectangle 54"/>
          <p:cNvSpPr>
            <a:spLocks noChangeArrowheads="1"/>
          </p:cNvSpPr>
          <p:nvPr/>
        </p:nvSpPr>
        <p:spPr bwMode="auto">
          <a:xfrm>
            <a:off x="3733800" y="3059113"/>
            <a:ext cx="1773238" cy="446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re-assembled</a:t>
            </a:r>
          </a:p>
        </p:txBody>
      </p:sp>
      <p:sp>
        <p:nvSpPr>
          <p:cNvPr id="204855" name="Rectangle 55"/>
          <p:cNvSpPr>
            <a:spLocks noChangeArrowheads="1"/>
          </p:cNvSpPr>
          <p:nvPr/>
        </p:nvSpPr>
        <p:spPr bwMode="auto">
          <a:xfrm>
            <a:off x="3048000" y="1600200"/>
            <a:ext cx="1577975" cy="446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fragmented</a:t>
            </a:r>
          </a:p>
        </p:txBody>
      </p:sp>
      <p:grpSp>
        <p:nvGrpSpPr>
          <p:cNvPr id="9" name="Group 65"/>
          <p:cNvGrpSpPr>
            <a:grpSpLocks/>
          </p:cNvGrpSpPr>
          <p:nvPr/>
        </p:nvGrpSpPr>
        <p:grpSpPr bwMode="auto">
          <a:xfrm>
            <a:off x="3657600" y="3505200"/>
            <a:ext cx="1905000" cy="152400"/>
            <a:chOff x="2304" y="2208"/>
            <a:chExt cx="1200" cy="96"/>
          </a:xfrm>
        </p:grpSpPr>
        <p:sp>
          <p:nvSpPr>
            <p:cNvPr id="49184" name="Rectangle 56"/>
            <p:cNvSpPr>
              <a:spLocks noChangeArrowheads="1"/>
            </p:cNvSpPr>
            <p:nvPr/>
          </p:nvSpPr>
          <p:spPr bwMode="auto">
            <a:xfrm>
              <a:off x="2304" y="2208"/>
              <a:ext cx="1056" cy="96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185" name="Rectangle 57"/>
            <p:cNvSpPr>
              <a:spLocks noChangeArrowheads="1"/>
            </p:cNvSpPr>
            <p:nvPr/>
          </p:nvSpPr>
          <p:spPr bwMode="auto">
            <a:xfrm>
              <a:off x="3360" y="2208"/>
              <a:ext cx="144" cy="96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49172" name="Group 77"/>
          <p:cNvGrpSpPr>
            <a:grpSpLocks/>
          </p:cNvGrpSpPr>
          <p:nvPr/>
        </p:nvGrpSpPr>
        <p:grpSpPr bwMode="auto">
          <a:xfrm>
            <a:off x="3581400" y="2209800"/>
            <a:ext cx="533400" cy="304800"/>
            <a:chOff x="4608" y="2016"/>
            <a:chExt cx="432" cy="240"/>
          </a:xfrm>
        </p:grpSpPr>
        <p:sp>
          <p:nvSpPr>
            <p:cNvPr id="49179" name="Oval 78"/>
            <p:cNvSpPr>
              <a:spLocks noChangeArrowheads="1"/>
            </p:cNvSpPr>
            <p:nvPr/>
          </p:nvSpPr>
          <p:spPr bwMode="auto">
            <a:xfrm>
              <a:off x="4608" y="2112"/>
              <a:ext cx="432" cy="144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180" name="Rectangle 79"/>
            <p:cNvSpPr>
              <a:spLocks noChangeArrowheads="1"/>
            </p:cNvSpPr>
            <p:nvPr/>
          </p:nvSpPr>
          <p:spPr bwMode="auto">
            <a:xfrm>
              <a:off x="4608" y="2075"/>
              <a:ext cx="426" cy="133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>
                  <a:alpha val="0"/>
                </a:schemeClr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181" name="Oval 80"/>
            <p:cNvSpPr>
              <a:spLocks noChangeArrowheads="1"/>
            </p:cNvSpPr>
            <p:nvPr/>
          </p:nvSpPr>
          <p:spPr bwMode="auto">
            <a:xfrm>
              <a:off x="4608" y="2016"/>
              <a:ext cx="432" cy="144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182" name="Line 81"/>
            <p:cNvSpPr>
              <a:spLocks noChangeShapeType="1"/>
            </p:cNvSpPr>
            <p:nvPr/>
          </p:nvSpPr>
          <p:spPr bwMode="auto">
            <a:xfrm>
              <a:off x="4727" y="2026"/>
              <a:ext cx="192" cy="12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183" name="Line 82"/>
            <p:cNvSpPr>
              <a:spLocks noChangeShapeType="1"/>
            </p:cNvSpPr>
            <p:nvPr/>
          </p:nvSpPr>
          <p:spPr bwMode="auto">
            <a:xfrm flipH="1">
              <a:off x="4729" y="2016"/>
              <a:ext cx="167" cy="144"/>
            </a:xfrm>
            <a:prstGeom prst="line">
              <a:avLst/>
            </a:prstGeom>
            <a:noFill/>
            <a:ln w="412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49173" name="Group 83"/>
          <p:cNvGrpSpPr>
            <a:grpSpLocks/>
          </p:cNvGrpSpPr>
          <p:nvPr/>
        </p:nvGrpSpPr>
        <p:grpSpPr bwMode="auto">
          <a:xfrm>
            <a:off x="7010400" y="2209800"/>
            <a:ext cx="533400" cy="304800"/>
            <a:chOff x="4608" y="2016"/>
            <a:chExt cx="432" cy="240"/>
          </a:xfrm>
        </p:grpSpPr>
        <p:sp>
          <p:nvSpPr>
            <p:cNvPr id="49174" name="Oval 84"/>
            <p:cNvSpPr>
              <a:spLocks noChangeArrowheads="1"/>
            </p:cNvSpPr>
            <p:nvPr/>
          </p:nvSpPr>
          <p:spPr bwMode="auto">
            <a:xfrm>
              <a:off x="4608" y="2112"/>
              <a:ext cx="432" cy="144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175" name="Rectangle 85"/>
            <p:cNvSpPr>
              <a:spLocks noChangeArrowheads="1"/>
            </p:cNvSpPr>
            <p:nvPr/>
          </p:nvSpPr>
          <p:spPr bwMode="auto">
            <a:xfrm>
              <a:off x="4608" y="2075"/>
              <a:ext cx="426" cy="133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>
                  <a:alpha val="0"/>
                </a:schemeClr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176" name="Oval 86"/>
            <p:cNvSpPr>
              <a:spLocks noChangeArrowheads="1"/>
            </p:cNvSpPr>
            <p:nvPr/>
          </p:nvSpPr>
          <p:spPr bwMode="auto">
            <a:xfrm>
              <a:off x="4608" y="2016"/>
              <a:ext cx="432" cy="144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177" name="Line 87"/>
            <p:cNvSpPr>
              <a:spLocks noChangeShapeType="1"/>
            </p:cNvSpPr>
            <p:nvPr/>
          </p:nvSpPr>
          <p:spPr bwMode="auto">
            <a:xfrm>
              <a:off x="4727" y="2026"/>
              <a:ext cx="192" cy="12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178" name="Line 88"/>
            <p:cNvSpPr>
              <a:spLocks noChangeShapeType="1"/>
            </p:cNvSpPr>
            <p:nvPr/>
          </p:nvSpPr>
          <p:spPr bwMode="auto">
            <a:xfrm flipH="1">
              <a:off x="4729" y="2016"/>
              <a:ext cx="167" cy="144"/>
            </a:xfrm>
            <a:prstGeom prst="line">
              <a:avLst/>
            </a:prstGeom>
            <a:noFill/>
            <a:ln w="412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54" grpId="0" autoUpdateAnimBg="0"/>
      <p:bldP spid="204855" grpId="0" autoUpdateAnimBg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 Appendix                                                                                                                         </a:t>
            </a:r>
            <a:fld id="{99602A3F-B5EC-E04E-9014-334095DDB53A}" type="slidenum">
              <a:rPr lang="en-US" smtClean="0">
                <a:latin typeface="Times New Roman" charset="0"/>
              </a:rPr>
              <a:pPr/>
              <a:t>36</a:t>
            </a:fld>
            <a:endParaRPr lang="en-US" smtClean="0">
              <a:latin typeface="Times New Roman" charset="0"/>
            </a:endParaRPr>
          </a:p>
        </p:txBody>
      </p:sp>
      <p:sp>
        <p:nvSpPr>
          <p:cNvPr id="501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IP Fragmentation</a:t>
            </a:r>
          </a:p>
        </p:txBody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2800" dirty="0"/>
              <a:t>One packet becomes multiple packets</a:t>
            </a:r>
          </a:p>
          <a:p>
            <a:pPr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2800" dirty="0"/>
              <a:t>Packets reassembled at </a:t>
            </a:r>
            <a:r>
              <a:rPr lang="en-US" sz="2800" b="1" dirty="0">
                <a:solidFill>
                  <a:schemeClr val="accent2"/>
                </a:solidFill>
              </a:rPr>
              <a:t>destination</a:t>
            </a:r>
            <a:endParaRPr lang="en-US" sz="2800" dirty="0"/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2400" dirty="0"/>
              <a:t>Prevents multiple fragmentation/</a:t>
            </a:r>
            <a:r>
              <a:rPr lang="en-US" sz="2400" dirty="0" smtClean="0"/>
              <a:t>reassemble</a:t>
            </a:r>
            <a:endParaRPr lang="en-US" sz="2400" dirty="0"/>
          </a:p>
          <a:p>
            <a:pPr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2800" dirty="0"/>
              <a:t>Fragmentation is a security </a:t>
            </a:r>
            <a:r>
              <a:rPr lang="en-US" sz="2800" dirty="0" smtClean="0"/>
              <a:t>issue…</a:t>
            </a:r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2400" dirty="0"/>
              <a:t>Fragments may obscure real purpose of packet</a:t>
            </a:r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2400" dirty="0"/>
              <a:t>Fragments can overlap when </a:t>
            </a:r>
            <a:r>
              <a:rPr lang="en-US" sz="2400" dirty="0" smtClean="0"/>
              <a:t>reassembled</a:t>
            </a:r>
            <a:endParaRPr lang="en-US" sz="2400" dirty="0"/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2400" dirty="0"/>
              <a:t>Must </a:t>
            </a:r>
            <a:r>
              <a:rPr lang="en-US" sz="2400" dirty="0" smtClean="0"/>
              <a:t>reassemble </a:t>
            </a:r>
            <a:r>
              <a:rPr lang="en-US" sz="2400" dirty="0"/>
              <a:t>packet to fully understand it</a:t>
            </a:r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2400" dirty="0"/>
              <a:t>Lots of work for firewalls, for example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 Appendix                                                                                                                         </a:t>
            </a:r>
            <a:fld id="{C6664C55-1B96-7644-BB6E-A0F0B6B376DC}" type="slidenum">
              <a:rPr lang="en-US" smtClean="0">
                <a:latin typeface="Times New Roman" charset="0"/>
              </a:rPr>
              <a:pPr/>
              <a:t>37</a:t>
            </a:fld>
            <a:endParaRPr lang="en-US" smtClean="0">
              <a:latin typeface="Times New Roman" charset="0"/>
            </a:endParaRPr>
          </a:p>
        </p:txBody>
      </p:sp>
      <p:sp>
        <p:nvSpPr>
          <p:cNvPr id="512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IPv6</a:t>
            </a:r>
          </a:p>
        </p:txBody>
      </p:sp>
      <p:sp>
        <p:nvSpPr>
          <p:cNvPr id="218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2800" dirty="0"/>
              <a:t>Current version of IP is IPv4</a:t>
            </a:r>
          </a:p>
          <a:p>
            <a:pPr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2800" dirty="0"/>
              <a:t>IPv6 is a “new-and-improved” </a:t>
            </a:r>
            <a:r>
              <a:rPr lang="en-US" sz="2800" dirty="0" smtClean="0"/>
              <a:t>version of IP</a:t>
            </a:r>
          </a:p>
          <a:p>
            <a:pPr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2800" dirty="0"/>
              <a:t>IPv6 is “bigger and better” than IPv4</a:t>
            </a:r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2400" b="1" i="1" dirty="0"/>
              <a:t>Bigger</a:t>
            </a:r>
            <a:r>
              <a:rPr lang="en-US" sz="2400" dirty="0"/>
              <a:t> addresses: 128 bits</a:t>
            </a:r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2400" b="1" i="1" dirty="0"/>
              <a:t>Better</a:t>
            </a:r>
            <a:r>
              <a:rPr lang="en-US" sz="2400" dirty="0"/>
              <a:t> security: IPSec</a:t>
            </a:r>
            <a:endParaRPr lang="en-US" sz="2400" dirty="0" smtClean="0"/>
          </a:p>
          <a:p>
            <a:pPr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2800" dirty="0" smtClean="0"/>
              <a:t>How </a:t>
            </a:r>
            <a:r>
              <a:rPr lang="en-US" sz="2800" dirty="0"/>
              <a:t>to migrate from IPv4 to </a:t>
            </a:r>
            <a:r>
              <a:rPr lang="en-US" sz="2800" dirty="0" smtClean="0"/>
              <a:t>IPv6?</a:t>
            </a:r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2400" dirty="0"/>
              <a:t>Unfortunately, nobody</a:t>
            </a:r>
            <a:r>
              <a:rPr lang="en-US" sz="2400" dirty="0" smtClean="0"/>
              <a:t> thought about that…</a:t>
            </a:r>
          </a:p>
          <a:p>
            <a:pPr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2800" dirty="0"/>
              <a:t>So IPv6 has not</a:t>
            </a:r>
            <a:r>
              <a:rPr lang="en-US" sz="2800" dirty="0" smtClean="0"/>
              <a:t> really taken </a:t>
            </a:r>
            <a:r>
              <a:rPr lang="en-US" sz="2800" dirty="0"/>
              <a:t>hold (yet?)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8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8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81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181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181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181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181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181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181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181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181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181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181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181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181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181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8115" grpId="0" build="p" bldLvl="2" autoUpdateAnimBg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 Appendix                                                                                                                         </a:t>
            </a:r>
            <a:fld id="{F0F8FD47-60D3-8D4D-B69E-95F850AC1CF4}" type="slidenum">
              <a:rPr lang="en-US" smtClean="0">
                <a:latin typeface="Times New Roman" charset="0"/>
              </a:rPr>
              <a:pPr/>
              <a:t>38</a:t>
            </a:fld>
            <a:endParaRPr lang="en-US" smtClean="0">
              <a:latin typeface="Times New Roman" charset="0"/>
            </a:endParaRPr>
          </a:p>
        </p:txBody>
      </p:sp>
      <p:sp>
        <p:nvSpPr>
          <p:cNvPr id="522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Link Layer</a:t>
            </a:r>
          </a:p>
        </p:txBody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828800"/>
            <a:ext cx="3352800" cy="4343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2800" dirty="0"/>
              <a:t>Link layer sends packet from one node to next</a:t>
            </a:r>
          </a:p>
          <a:p>
            <a:pPr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2800" dirty="0"/>
              <a:t>Links can be different</a:t>
            </a:r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2400" dirty="0"/>
              <a:t>Wired</a:t>
            </a:r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2400" dirty="0"/>
              <a:t>Wireless</a:t>
            </a:r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2400" dirty="0"/>
              <a:t>Ethernet</a:t>
            </a:r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2400" dirty="0"/>
              <a:t>Point-to-point…</a:t>
            </a:r>
          </a:p>
        </p:txBody>
      </p:sp>
      <p:pic>
        <p:nvPicPr>
          <p:cNvPr id="52229" name="Picture 185" descr="Science Fiction 108.tiff                                       00118CF0Macintosh HD                   BC93A1CC: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48213" y="4343400"/>
            <a:ext cx="433387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2230" name="Line 186"/>
          <p:cNvSpPr>
            <a:spLocks noChangeShapeType="1"/>
          </p:cNvSpPr>
          <p:nvPr/>
        </p:nvSpPr>
        <p:spPr bwMode="auto">
          <a:xfrm>
            <a:off x="5181600" y="2970213"/>
            <a:ext cx="495300" cy="15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2231" name="Line 187"/>
          <p:cNvSpPr>
            <a:spLocks noChangeShapeType="1"/>
          </p:cNvSpPr>
          <p:nvPr/>
        </p:nvSpPr>
        <p:spPr bwMode="auto">
          <a:xfrm flipH="1">
            <a:off x="6172200" y="4495800"/>
            <a:ext cx="914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2232" name="Line 188"/>
          <p:cNvSpPr>
            <a:spLocks noChangeShapeType="1"/>
          </p:cNvSpPr>
          <p:nvPr/>
        </p:nvSpPr>
        <p:spPr bwMode="auto">
          <a:xfrm rot="5400000" flipH="1">
            <a:off x="8168481" y="2964657"/>
            <a:ext cx="61118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2233" name="Line 189"/>
          <p:cNvSpPr>
            <a:spLocks noChangeShapeType="1"/>
          </p:cNvSpPr>
          <p:nvPr/>
        </p:nvSpPr>
        <p:spPr bwMode="auto">
          <a:xfrm flipV="1">
            <a:off x="6183313" y="2768600"/>
            <a:ext cx="458787" cy="2079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2234" name="Line 190"/>
          <p:cNvSpPr>
            <a:spLocks noChangeShapeType="1"/>
          </p:cNvSpPr>
          <p:nvPr/>
        </p:nvSpPr>
        <p:spPr bwMode="auto">
          <a:xfrm>
            <a:off x="7118350" y="2752725"/>
            <a:ext cx="485775" cy="2079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2235" name="Line 191"/>
          <p:cNvSpPr>
            <a:spLocks noChangeShapeType="1"/>
          </p:cNvSpPr>
          <p:nvPr/>
        </p:nvSpPr>
        <p:spPr bwMode="auto">
          <a:xfrm flipH="1">
            <a:off x="7637463" y="3089275"/>
            <a:ext cx="241300" cy="6810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2236" name="Line 192"/>
          <p:cNvSpPr>
            <a:spLocks noChangeShapeType="1"/>
          </p:cNvSpPr>
          <p:nvPr/>
        </p:nvSpPr>
        <p:spPr bwMode="auto">
          <a:xfrm>
            <a:off x="6867525" y="2865438"/>
            <a:ext cx="0" cy="431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2237" name="Line 193"/>
          <p:cNvSpPr>
            <a:spLocks noChangeShapeType="1"/>
          </p:cNvSpPr>
          <p:nvPr/>
        </p:nvSpPr>
        <p:spPr bwMode="auto">
          <a:xfrm>
            <a:off x="6892925" y="3513138"/>
            <a:ext cx="534988" cy="3683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2238" name="Line 194"/>
          <p:cNvSpPr>
            <a:spLocks noChangeShapeType="1"/>
          </p:cNvSpPr>
          <p:nvPr/>
        </p:nvSpPr>
        <p:spPr bwMode="auto">
          <a:xfrm flipH="1">
            <a:off x="7467600" y="3978275"/>
            <a:ext cx="152400" cy="3651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2239" name="Line 195"/>
          <p:cNvSpPr>
            <a:spLocks noChangeShapeType="1"/>
          </p:cNvSpPr>
          <p:nvPr/>
        </p:nvSpPr>
        <p:spPr bwMode="auto">
          <a:xfrm flipH="1">
            <a:off x="7126288" y="3057525"/>
            <a:ext cx="560387" cy="384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2240" name="Line 196"/>
          <p:cNvSpPr>
            <a:spLocks noChangeShapeType="1"/>
          </p:cNvSpPr>
          <p:nvPr/>
        </p:nvSpPr>
        <p:spPr bwMode="auto">
          <a:xfrm flipH="1">
            <a:off x="8104188" y="2971800"/>
            <a:ext cx="3540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2241" name="Line 197"/>
          <p:cNvSpPr>
            <a:spLocks noChangeShapeType="1"/>
          </p:cNvSpPr>
          <p:nvPr/>
        </p:nvSpPr>
        <p:spPr bwMode="auto">
          <a:xfrm flipH="1" flipV="1">
            <a:off x="5105400" y="4572000"/>
            <a:ext cx="609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2242" name="Line 198"/>
          <p:cNvSpPr>
            <a:spLocks noChangeShapeType="1"/>
          </p:cNvSpPr>
          <p:nvPr/>
        </p:nvSpPr>
        <p:spPr bwMode="auto">
          <a:xfrm flipV="1">
            <a:off x="6096000" y="3505200"/>
            <a:ext cx="6096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2243" name="Line 199"/>
          <p:cNvSpPr>
            <a:spLocks noChangeShapeType="1"/>
          </p:cNvSpPr>
          <p:nvPr/>
        </p:nvSpPr>
        <p:spPr bwMode="auto">
          <a:xfrm>
            <a:off x="7391400" y="45720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2244" name="Line 200"/>
          <p:cNvSpPr>
            <a:spLocks noChangeShapeType="1"/>
          </p:cNvSpPr>
          <p:nvPr/>
        </p:nvSpPr>
        <p:spPr bwMode="auto">
          <a:xfrm flipH="1">
            <a:off x="6705600" y="4876800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2245" name="Line 201"/>
          <p:cNvSpPr>
            <a:spLocks noChangeShapeType="1"/>
          </p:cNvSpPr>
          <p:nvPr/>
        </p:nvSpPr>
        <p:spPr bwMode="auto">
          <a:xfrm>
            <a:off x="6705600" y="48768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2246" name="Line 202"/>
          <p:cNvSpPr>
            <a:spLocks noChangeShapeType="1"/>
          </p:cNvSpPr>
          <p:nvPr/>
        </p:nvSpPr>
        <p:spPr bwMode="auto">
          <a:xfrm>
            <a:off x="7543800" y="48768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2247" name="Line 203"/>
          <p:cNvSpPr>
            <a:spLocks noChangeShapeType="1"/>
          </p:cNvSpPr>
          <p:nvPr/>
        </p:nvSpPr>
        <p:spPr bwMode="auto">
          <a:xfrm>
            <a:off x="8153400" y="48768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2248" name="Line 204"/>
          <p:cNvSpPr>
            <a:spLocks noChangeShapeType="1"/>
          </p:cNvSpPr>
          <p:nvPr/>
        </p:nvSpPr>
        <p:spPr bwMode="auto">
          <a:xfrm>
            <a:off x="5867400" y="2286000"/>
            <a:ext cx="762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2249" name="Line 205"/>
          <p:cNvSpPr>
            <a:spLocks noChangeShapeType="1"/>
          </p:cNvSpPr>
          <p:nvPr/>
        </p:nvSpPr>
        <p:spPr bwMode="auto">
          <a:xfrm>
            <a:off x="5181600" y="29718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2250" name="Line 206"/>
          <p:cNvSpPr>
            <a:spLocks noChangeShapeType="1"/>
          </p:cNvSpPr>
          <p:nvPr/>
        </p:nvSpPr>
        <p:spPr bwMode="auto">
          <a:xfrm>
            <a:off x="4876800" y="32004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2251" name="Line 207"/>
          <p:cNvSpPr>
            <a:spLocks noChangeShapeType="1"/>
          </p:cNvSpPr>
          <p:nvPr/>
        </p:nvSpPr>
        <p:spPr bwMode="auto">
          <a:xfrm>
            <a:off x="4876800" y="3200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2252" name="Line 208"/>
          <p:cNvSpPr>
            <a:spLocks noChangeShapeType="1"/>
          </p:cNvSpPr>
          <p:nvPr/>
        </p:nvSpPr>
        <p:spPr bwMode="auto">
          <a:xfrm>
            <a:off x="5410200" y="3200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2253" name="Line 209"/>
          <p:cNvSpPr>
            <a:spLocks noChangeShapeType="1"/>
          </p:cNvSpPr>
          <p:nvPr/>
        </p:nvSpPr>
        <p:spPr bwMode="auto">
          <a:xfrm>
            <a:off x="6705600" y="48768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2254" name="Line 210"/>
          <p:cNvSpPr>
            <a:spLocks noChangeShapeType="1"/>
          </p:cNvSpPr>
          <p:nvPr/>
        </p:nvSpPr>
        <p:spPr bwMode="auto">
          <a:xfrm>
            <a:off x="8482013" y="26670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2255" name="Line 211"/>
          <p:cNvSpPr>
            <a:spLocks noChangeShapeType="1"/>
          </p:cNvSpPr>
          <p:nvPr/>
        </p:nvSpPr>
        <p:spPr bwMode="auto">
          <a:xfrm>
            <a:off x="8482013" y="3276600"/>
            <a:ext cx="1666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52256" name="Group 212"/>
          <p:cNvGrpSpPr>
            <a:grpSpLocks/>
          </p:cNvGrpSpPr>
          <p:nvPr/>
        </p:nvGrpSpPr>
        <p:grpSpPr bwMode="auto">
          <a:xfrm>
            <a:off x="5715000" y="2819400"/>
            <a:ext cx="533400" cy="304800"/>
            <a:chOff x="4608" y="2016"/>
            <a:chExt cx="432" cy="240"/>
          </a:xfrm>
        </p:grpSpPr>
        <p:sp>
          <p:nvSpPr>
            <p:cNvPr id="52304" name="Oval 213"/>
            <p:cNvSpPr>
              <a:spLocks noChangeArrowheads="1"/>
            </p:cNvSpPr>
            <p:nvPr/>
          </p:nvSpPr>
          <p:spPr bwMode="auto">
            <a:xfrm>
              <a:off x="4608" y="2112"/>
              <a:ext cx="432" cy="144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305" name="Rectangle 214"/>
            <p:cNvSpPr>
              <a:spLocks noChangeArrowheads="1"/>
            </p:cNvSpPr>
            <p:nvPr/>
          </p:nvSpPr>
          <p:spPr bwMode="auto">
            <a:xfrm>
              <a:off x="4608" y="2075"/>
              <a:ext cx="426" cy="133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>
                  <a:alpha val="0"/>
                </a:schemeClr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306" name="Oval 215"/>
            <p:cNvSpPr>
              <a:spLocks noChangeArrowheads="1"/>
            </p:cNvSpPr>
            <p:nvPr/>
          </p:nvSpPr>
          <p:spPr bwMode="auto">
            <a:xfrm>
              <a:off x="4608" y="2016"/>
              <a:ext cx="432" cy="144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307" name="Line 216"/>
            <p:cNvSpPr>
              <a:spLocks noChangeShapeType="1"/>
            </p:cNvSpPr>
            <p:nvPr/>
          </p:nvSpPr>
          <p:spPr bwMode="auto">
            <a:xfrm>
              <a:off x="4727" y="2026"/>
              <a:ext cx="192" cy="12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308" name="Line 217"/>
            <p:cNvSpPr>
              <a:spLocks noChangeShapeType="1"/>
            </p:cNvSpPr>
            <p:nvPr/>
          </p:nvSpPr>
          <p:spPr bwMode="auto">
            <a:xfrm flipH="1">
              <a:off x="4729" y="2016"/>
              <a:ext cx="167" cy="144"/>
            </a:xfrm>
            <a:prstGeom prst="line">
              <a:avLst/>
            </a:prstGeom>
            <a:noFill/>
            <a:ln w="412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52257" name="Group 218"/>
          <p:cNvGrpSpPr>
            <a:grpSpLocks/>
          </p:cNvGrpSpPr>
          <p:nvPr/>
        </p:nvGrpSpPr>
        <p:grpSpPr bwMode="auto">
          <a:xfrm>
            <a:off x="6629400" y="2590800"/>
            <a:ext cx="533400" cy="304800"/>
            <a:chOff x="4608" y="2016"/>
            <a:chExt cx="432" cy="240"/>
          </a:xfrm>
        </p:grpSpPr>
        <p:sp>
          <p:nvSpPr>
            <p:cNvPr id="52299" name="Oval 219"/>
            <p:cNvSpPr>
              <a:spLocks noChangeArrowheads="1"/>
            </p:cNvSpPr>
            <p:nvPr/>
          </p:nvSpPr>
          <p:spPr bwMode="auto">
            <a:xfrm>
              <a:off x="4608" y="2112"/>
              <a:ext cx="432" cy="144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300" name="Rectangle 220"/>
            <p:cNvSpPr>
              <a:spLocks noChangeArrowheads="1"/>
            </p:cNvSpPr>
            <p:nvPr/>
          </p:nvSpPr>
          <p:spPr bwMode="auto">
            <a:xfrm>
              <a:off x="4608" y="2075"/>
              <a:ext cx="426" cy="133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>
                  <a:alpha val="0"/>
                </a:schemeClr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301" name="Oval 221"/>
            <p:cNvSpPr>
              <a:spLocks noChangeArrowheads="1"/>
            </p:cNvSpPr>
            <p:nvPr/>
          </p:nvSpPr>
          <p:spPr bwMode="auto">
            <a:xfrm>
              <a:off x="4608" y="2016"/>
              <a:ext cx="432" cy="144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302" name="Line 222"/>
            <p:cNvSpPr>
              <a:spLocks noChangeShapeType="1"/>
            </p:cNvSpPr>
            <p:nvPr/>
          </p:nvSpPr>
          <p:spPr bwMode="auto">
            <a:xfrm>
              <a:off x="4727" y="2026"/>
              <a:ext cx="192" cy="12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303" name="Line 223"/>
            <p:cNvSpPr>
              <a:spLocks noChangeShapeType="1"/>
            </p:cNvSpPr>
            <p:nvPr/>
          </p:nvSpPr>
          <p:spPr bwMode="auto">
            <a:xfrm flipH="1">
              <a:off x="4729" y="2016"/>
              <a:ext cx="167" cy="144"/>
            </a:xfrm>
            <a:prstGeom prst="line">
              <a:avLst/>
            </a:prstGeom>
            <a:noFill/>
            <a:ln w="412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52258" name="Group 224"/>
          <p:cNvGrpSpPr>
            <a:grpSpLocks/>
          </p:cNvGrpSpPr>
          <p:nvPr/>
        </p:nvGrpSpPr>
        <p:grpSpPr bwMode="auto">
          <a:xfrm>
            <a:off x="7620000" y="2819400"/>
            <a:ext cx="533400" cy="304800"/>
            <a:chOff x="4608" y="2016"/>
            <a:chExt cx="432" cy="240"/>
          </a:xfrm>
        </p:grpSpPr>
        <p:sp>
          <p:nvSpPr>
            <p:cNvPr id="52294" name="Oval 225"/>
            <p:cNvSpPr>
              <a:spLocks noChangeArrowheads="1"/>
            </p:cNvSpPr>
            <p:nvPr/>
          </p:nvSpPr>
          <p:spPr bwMode="auto">
            <a:xfrm>
              <a:off x="4608" y="2112"/>
              <a:ext cx="432" cy="144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295" name="Rectangle 226"/>
            <p:cNvSpPr>
              <a:spLocks noChangeArrowheads="1"/>
            </p:cNvSpPr>
            <p:nvPr/>
          </p:nvSpPr>
          <p:spPr bwMode="auto">
            <a:xfrm>
              <a:off x="4608" y="2075"/>
              <a:ext cx="426" cy="133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>
                  <a:alpha val="0"/>
                </a:schemeClr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296" name="Oval 227"/>
            <p:cNvSpPr>
              <a:spLocks noChangeArrowheads="1"/>
            </p:cNvSpPr>
            <p:nvPr/>
          </p:nvSpPr>
          <p:spPr bwMode="auto">
            <a:xfrm>
              <a:off x="4608" y="2016"/>
              <a:ext cx="432" cy="144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297" name="Line 228"/>
            <p:cNvSpPr>
              <a:spLocks noChangeShapeType="1"/>
            </p:cNvSpPr>
            <p:nvPr/>
          </p:nvSpPr>
          <p:spPr bwMode="auto">
            <a:xfrm>
              <a:off x="4727" y="2026"/>
              <a:ext cx="192" cy="12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298" name="Line 229"/>
            <p:cNvSpPr>
              <a:spLocks noChangeShapeType="1"/>
            </p:cNvSpPr>
            <p:nvPr/>
          </p:nvSpPr>
          <p:spPr bwMode="auto">
            <a:xfrm flipH="1">
              <a:off x="4729" y="2016"/>
              <a:ext cx="167" cy="144"/>
            </a:xfrm>
            <a:prstGeom prst="line">
              <a:avLst/>
            </a:prstGeom>
            <a:noFill/>
            <a:ln w="412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52259" name="Group 230"/>
          <p:cNvGrpSpPr>
            <a:grpSpLocks/>
          </p:cNvGrpSpPr>
          <p:nvPr/>
        </p:nvGrpSpPr>
        <p:grpSpPr bwMode="auto">
          <a:xfrm>
            <a:off x="6629400" y="3276600"/>
            <a:ext cx="533400" cy="304800"/>
            <a:chOff x="4608" y="2016"/>
            <a:chExt cx="432" cy="240"/>
          </a:xfrm>
        </p:grpSpPr>
        <p:sp>
          <p:nvSpPr>
            <p:cNvPr id="52289" name="Oval 231"/>
            <p:cNvSpPr>
              <a:spLocks noChangeArrowheads="1"/>
            </p:cNvSpPr>
            <p:nvPr/>
          </p:nvSpPr>
          <p:spPr bwMode="auto">
            <a:xfrm>
              <a:off x="4608" y="2112"/>
              <a:ext cx="432" cy="144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290" name="Rectangle 232"/>
            <p:cNvSpPr>
              <a:spLocks noChangeArrowheads="1"/>
            </p:cNvSpPr>
            <p:nvPr/>
          </p:nvSpPr>
          <p:spPr bwMode="auto">
            <a:xfrm>
              <a:off x="4608" y="2075"/>
              <a:ext cx="426" cy="133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>
                  <a:alpha val="0"/>
                </a:schemeClr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291" name="Oval 233"/>
            <p:cNvSpPr>
              <a:spLocks noChangeArrowheads="1"/>
            </p:cNvSpPr>
            <p:nvPr/>
          </p:nvSpPr>
          <p:spPr bwMode="auto">
            <a:xfrm>
              <a:off x="4608" y="2016"/>
              <a:ext cx="432" cy="144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292" name="Line 234"/>
            <p:cNvSpPr>
              <a:spLocks noChangeShapeType="1"/>
            </p:cNvSpPr>
            <p:nvPr/>
          </p:nvSpPr>
          <p:spPr bwMode="auto">
            <a:xfrm>
              <a:off x="4727" y="2026"/>
              <a:ext cx="192" cy="12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293" name="Line 235"/>
            <p:cNvSpPr>
              <a:spLocks noChangeShapeType="1"/>
            </p:cNvSpPr>
            <p:nvPr/>
          </p:nvSpPr>
          <p:spPr bwMode="auto">
            <a:xfrm flipH="1">
              <a:off x="4729" y="2016"/>
              <a:ext cx="167" cy="144"/>
            </a:xfrm>
            <a:prstGeom prst="line">
              <a:avLst/>
            </a:prstGeom>
            <a:noFill/>
            <a:ln w="412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52260" name="Group 236"/>
          <p:cNvGrpSpPr>
            <a:grpSpLocks/>
          </p:cNvGrpSpPr>
          <p:nvPr/>
        </p:nvGrpSpPr>
        <p:grpSpPr bwMode="auto">
          <a:xfrm>
            <a:off x="7315200" y="3733800"/>
            <a:ext cx="533400" cy="304800"/>
            <a:chOff x="4608" y="2016"/>
            <a:chExt cx="432" cy="240"/>
          </a:xfrm>
        </p:grpSpPr>
        <p:sp>
          <p:nvSpPr>
            <p:cNvPr id="52284" name="Oval 237"/>
            <p:cNvSpPr>
              <a:spLocks noChangeArrowheads="1"/>
            </p:cNvSpPr>
            <p:nvPr/>
          </p:nvSpPr>
          <p:spPr bwMode="auto">
            <a:xfrm>
              <a:off x="4608" y="2112"/>
              <a:ext cx="432" cy="144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285" name="Rectangle 238"/>
            <p:cNvSpPr>
              <a:spLocks noChangeArrowheads="1"/>
            </p:cNvSpPr>
            <p:nvPr/>
          </p:nvSpPr>
          <p:spPr bwMode="auto">
            <a:xfrm>
              <a:off x="4608" y="2075"/>
              <a:ext cx="426" cy="133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>
                  <a:alpha val="0"/>
                </a:schemeClr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286" name="Oval 239"/>
            <p:cNvSpPr>
              <a:spLocks noChangeArrowheads="1"/>
            </p:cNvSpPr>
            <p:nvPr/>
          </p:nvSpPr>
          <p:spPr bwMode="auto">
            <a:xfrm>
              <a:off x="4608" y="2016"/>
              <a:ext cx="432" cy="144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287" name="Line 240"/>
            <p:cNvSpPr>
              <a:spLocks noChangeShapeType="1"/>
            </p:cNvSpPr>
            <p:nvPr/>
          </p:nvSpPr>
          <p:spPr bwMode="auto">
            <a:xfrm>
              <a:off x="4727" y="2026"/>
              <a:ext cx="192" cy="12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288" name="Line 241"/>
            <p:cNvSpPr>
              <a:spLocks noChangeShapeType="1"/>
            </p:cNvSpPr>
            <p:nvPr/>
          </p:nvSpPr>
          <p:spPr bwMode="auto">
            <a:xfrm flipH="1">
              <a:off x="4729" y="2016"/>
              <a:ext cx="167" cy="144"/>
            </a:xfrm>
            <a:prstGeom prst="line">
              <a:avLst/>
            </a:prstGeom>
            <a:noFill/>
            <a:ln w="412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52261" name="Group 242"/>
          <p:cNvGrpSpPr>
            <a:grpSpLocks/>
          </p:cNvGrpSpPr>
          <p:nvPr/>
        </p:nvGrpSpPr>
        <p:grpSpPr bwMode="auto">
          <a:xfrm>
            <a:off x="7086600" y="4267200"/>
            <a:ext cx="533400" cy="304800"/>
            <a:chOff x="4608" y="2016"/>
            <a:chExt cx="432" cy="240"/>
          </a:xfrm>
        </p:grpSpPr>
        <p:sp>
          <p:nvSpPr>
            <p:cNvPr id="52279" name="Oval 243"/>
            <p:cNvSpPr>
              <a:spLocks noChangeArrowheads="1"/>
            </p:cNvSpPr>
            <p:nvPr/>
          </p:nvSpPr>
          <p:spPr bwMode="auto">
            <a:xfrm>
              <a:off x="4608" y="2112"/>
              <a:ext cx="432" cy="144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280" name="Rectangle 244"/>
            <p:cNvSpPr>
              <a:spLocks noChangeArrowheads="1"/>
            </p:cNvSpPr>
            <p:nvPr/>
          </p:nvSpPr>
          <p:spPr bwMode="auto">
            <a:xfrm>
              <a:off x="4608" y="2075"/>
              <a:ext cx="426" cy="133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>
                  <a:alpha val="0"/>
                </a:schemeClr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281" name="Oval 245"/>
            <p:cNvSpPr>
              <a:spLocks noChangeArrowheads="1"/>
            </p:cNvSpPr>
            <p:nvPr/>
          </p:nvSpPr>
          <p:spPr bwMode="auto">
            <a:xfrm>
              <a:off x="4608" y="2016"/>
              <a:ext cx="432" cy="144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282" name="Line 246"/>
            <p:cNvSpPr>
              <a:spLocks noChangeShapeType="1"/>
            </p:cNvSpPr>
            <p:nvPr/>
          </p:nvSpPr>
          <p:spPr bwMode="auto">
            <a:xfrm>
              <a:off x="4727" y="2026"/>
              <a:ext cx="192" cy="12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283" name="Line 247"/>
            <p:cNvSpPr>
              <a:spLocks noChangeShapeType="1"/>
            </p:cNvSpPr>
            <p:nvPr/>
          </p:nvSpPr>
          <p:spPr bwMode="auto">
            <a:xfrm flipH="1">
              <a:off x="4729" y="2016"/>
              <a:ext cx="167" cy="144"/>
            </a:xfrm>
            <a:prstGeom prst="line">
              <a:avLst/>
            </a:prstGeom>
            <a:noFill/>
            <a:ln w="412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52262" name="Group 248"/>
          <p:cNvGrpSpPr>
            <a:grpSpLocks/>
          </p:cNvGrpSpPr>
          <p:nvPr/>
        </p:nvGrpSpPr>
        <p:grpSpPr bwMode="auto">
          <a:xfrm>
            <a:off x="5715000" y="4343400"/>
            <a:ext cx="533400" cy="304800"/>
            <a:chOff x="4608" y="2016"/>
            <a:chExt cx="432" cy="240"/>
          </a:xfrm>
        </p:grpSpPr>
        <p:sp>
          <p:nvSpPr>
            <p:cNvPr id="52274" name="Oval 249"/>
            <p:cNvSpPr>
              <a:spLocks noChangeArrowheads="1"/>
            </p:cNvSpPr>
            <p:nvPr/>
          </p:nvSpPr>
          <p:spPr bwMode="auto">
            <a:xfrm>
              <a:off x="4608" y="2112"/>
              <a:ext cx="432" cy="144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275" name="Rectangle 250"/>
            <p:cNvSpPr>
              <a:spLocks noChangeArrowheads="1"/>
            </p:cNvSpPr>
            <p:nvPr/>
          </p:nvSpPr>
          <p:spPr bwMode="auto">
            <a:xfrm>
              <a:off x="4608" y="2075"/>
              <a:ext cx="426" cy="133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>
                  <a:alpha val="0"/>
                </a:schemeClr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276" name="Oval 251"/>
            <p:cNvSpPr>
              <a:spLocks noChangeArrowheads="1"/>
            </p:cNvSpPr>
            <p:nvPr/>
          </p:nvSpPr>
          <p:spPr bwMode="auto">
            <a:xfrm>
              <a:off x="4608" y="2016"/>
              <a:ext cx="432" cy="144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277" name="Line 252"/>
            <p:cNvSpPr>
              <a:spLocks noChangeShapeType="1"/>
            </p:cNvSpPr>
            <p:nvPr/>
          </p:nvSpPr>
          <p:spPr bwMode="auto">
            <a:xfrm>
              <a:off x="4727" y="2026"/>
              <a:ext cx="192" cy="12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278" name="Line 253"/>
            <p:cNvSpPr>
              <a:spLocks noChangeShapeType="1"/>
            </p:cNvSpPr>
            <p:nvPr/>
          </p:nvSpPr>
          <p:spPr bwMode="auto">
            <a:xfrm flipH="1">
              <a:off x="4729" y="2016"/>
              <a:ext cx="167" cy="144"/>
            </a:xfrm>
            <a:prstGeom prst="line">
              <a:avLst/>
            </a:prstGeom>
            <a:noFill/>
            <a:ln w="412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pic>
        <p:nvPicPr>
          <p:cNvPr id="52263" name="Picture 254" descr="cell phone.tif                                                 00118CF0Macintosh HD                   BC93A1CC: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70350" y="4057650"/>
            <a:ext cx="196850" cy="74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2264" name="Picture 255" descr="Computers &amp; Technology 167.tiff                                00118CF0Macintosh HD                   BC93A1CC: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724400" y="3429000"/>
            <a:ext cx="31908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2265" name="Picture 256" descr="Computers &amp; Technology 167.tiff                                00118CF0Macintosh HD                   BC93A1CC: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243513" y="3422650"/>
            <a:ext cx="319087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2266" name="Picture 257" descr="Computers &amp; Technology 167.tiff                                00118CF0Macintosh HD                   BC93A1CC: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596313" y="2438400"/>
            <a:ext cx="319087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2267" name="Picture 258" descr="Computers &amp; Technology 167.tiff                                00118CF0Macintosh HD                   BC93A1CC: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596313" y="3048000"/>
            <a:ext cx="319087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2268" name="Picture 259" descr="portable computer.tif                                          00118CF0Macintosh HD                   BC93A1CC: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724400" y="5114925"/>
            <a:ext cx="387350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2269" name="Picture 260" descr="monitor &amp; computer.tif                                         00118CF0Macintosh HD                   BC93A1CC: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029075" y="5124450"/>
            <a:ext cx="314325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2270" name="Picture 261" descr="monitor &amp; computer.tif                                         00118CF0Macintosh HD                   BC93A1CC: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562600" y="1981200"/>
            <a:ext cx="314325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2271" name="Picture 262" descr="monitor &amp; computer.tif                                         00118CF0Macintosh HD                   BC93A1CC: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543675" y="5124450"/>
            <a:ext cx="314325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2272" name="Picture 263" descr="Business 2561.tiff                                             00118CF0Macintosh HD                   BC93A1CC: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7358063" y="5181600"/>
            <a:ext cx="4143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2273" name="Picture 264" descr="computer 6.tif                                                 00118CF0Macintosh HD                   BC93A1CC: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8024813" y="5105400"/>
            <a:ext cx="433387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 Appendix                                                                                                                         </a:t>
            </a:r>
            <a:fld id="{449B4DA2-29EE-7845-97B5-7F0C8CAB096C}" type="slidenum">
              <a:rPr lang="en-US" smtClean="0">
                <a:latin typeface="Times New Roman" charset="0"/>
              </a:rPr>
              <a:pPr/>
              <a:t>39</a:t>
            </a:fld>
            <a:endParaRPr lang="en-US" smtClean="0">
              <a:latin typeface="Times New Roman" charset="0"/>
            </a:endParaRPr>
          </a:p>
        </p:txBody>
      </p:sp>
      <p:sp>
        <p:nvSpPr>
          <p:cNvPr id="532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Link Layer</a:t>
            </a:r>
          </a:p>
        </p:txBody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Aft>
                <a:spcPts val="600"/>
              </a:spcAft>
            </a:pPr>
            <a:r>
              <a:rPr lang="en-US" dirty="0"/>
              <a:t>On host, implemented in adapter: Network Interface Card (NIC)</a:t>
            </a:r>
          </a:p>
          <a:p>
            <a:pPr lvl="1" eaLnBrk="1" hangingPunct="1">
              <a:spcAft>
                <a:spcPts val="600"/>
              </a:spcAft>
            </a:pPr>
            <a:r>
              <a:rPr lang="en-US" dirty="0"/>
              <a:t>Ethernet card, wireless 802.11 card, etc.</a:t>
            </a:r>
          </a:p>
          <a:p>
            <a:pPr lvl="1" eaLnBrk="1" hangingPunct="1">
              <a:spcAft>
                <a:spcPts val="600"/>
              </a:spcAft>
            </a:pPr>
            <a:r>
              <a:rPr lang="en-US" dirty="0"/>
              <a:t>NIC is “semi-autonomous” device</a:t>
            </a:r>
          </a:p>
          <a:p>
            <a:pPr eaLnBrk="1" hangingPunct="1">
              <a:spcAft>
                <a:spcPts val="600"/>
              </a:spcAft>
            </a:pPr>
            <a:r>
              <a:rPr lang="en-US" dirty="0"/>
              <a:t>NIC is (mostly) out of host’s control</a:t>
            </a:r>
          </a:p>
          <a:p>
            <a:pPr lvl="1" eaLnBrk="1" hangingPunct="1">
              <a:spcAft>
                <a:spcPts val="600"/>
              </a:spcAft>
            </a:pPr>
            <a:r>
              <a:rPr lang="en-US" dirty="0"/>
              <a:t>Implements both link and physical layers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 Appendix                                                                                                                         </a:t>
            </a:r>
            <a:fld id="{949EDFE6-9659-B542-93E4-8B0D9A4015A9}" type="slidenum">
              <a:rPr lang="en-US" smtClean="0">
                <a:latin typeface="Times New Roman" charset="0"/>
              </a:rPr>
              <a:pPr/>
              <a:t>4</a:t>
            </a:fld>
            <a:endParaRPr lang="en-US" smtClean="0">
              <a:latin typeface="Times New Roman" charset="0"/>
            </a:endParaRPr>
          </a:p>
        </p:txBody>
      </p:sp>
      <p:pic>
        <p:nvPicPr>
          <p:cNvPr id="17411" name="Picture 418" descr="Science Fiction 108.tiff                                       00118CF0Macintosh HD                   BC93A1CC: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48213" y="4343400"/>
            <a:ext cx="433387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Network</a:t>
            </a:r>
          </a:p>
        </p:txBody>
      </p:sp>
      <p:sp>
        <p:nvSpPr>
          <p:cNvPr id="17413" name="Line 118"/>
          <p:cNvSpPr>
            <a:spLocks noChangeShapeType="1"/>
          </p:cNvSpPr>
          <p:nvPr/>
        </p:nvSpPr>
        <p:spPr bwMode="auto">
          <a:xfrm>
            <a:off x="5181600" y="2970213"/>
            <a:ext cx="495300" cy="15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14" name="Line 153"/>
          <p:cNvSpPr>
            <a:spLocks noChangeShapeType="1"/>
          </p:cNvSpPr>
          <p:nvPr/>
        </p:nvSpPr>
        <p:spPr bwMode="auto">
          <a:xfrm flipH="1">
            <a:off x="6172200" y="4495800"/>
            <a:ext cx="914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15" name="Line 187"/>
          <p:cNvSpPr>
            <a:spLocks noChangeShapeType="1"/>
          </p:cNvSpPr>
          <p:nvPr/>
        </p:nvSpPr>
        <p:spPr bwMode="auto">
          <a:xfrm rot="5400000" flipH="1">
            <a:off x="8168481" y="2964657"/>
            <a:ext cx="61118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16" name="Line 190"/>
          <p:cNvSpPr>
            <a:spLocks noChangeShapeType="1"/>
          </p:cNvSpPr>
          <p:nvPr/>
        </p:nvSpPr>
        <p:spPr bwMode="auto">
          <a:xfrm flipV="1">
            <a:off x="6172200" y="2768600"/>
            <a:ext cx="469900" cy="203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17" name="Line 191"/>
          <p:cNvSpPr>
            <a:spLocks noChangeShapeType="1"/>
          </p:cNvSpPr>
          <p:nvPr/>
        </p:nvSpPr>
        <p:spPr bwMode="auto">
          <a:xfrm>
            <a:off x="7118350" y="2752725"/>
            <a:ext cx="485775" cy="2079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18" name="Line 192"/>
          <p:cNvSpPr>
            <a:spLocks noChangeShapeType="1"/>
          </p:cNvSpPr>
          <p:nvPr/>
        </p:nvSpPr>
        <p:spPr bwMode="auto">
          <a:xfrm flipH="1">
            <a:off x="7637463" y="3089275"/>
            <a:ext cx="241300" cy="6810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19" name="Line 193"/>
          <p:cNvSpPr>
            <a:spLocks noChangeShapeType="1"/>
          </p:cNvSpPr>
          <p:nvPr/>
        </p:nvSpPr>
        <p:spPr bwMode="auto">
          <a:xfrm>
            <a:off x="6867525" y="2865438"/>
            <a:ext cx="0" cy="431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20" name="Line 194"/>
          <p:cNvSpPr>
            <a:spLocks noChangeShapeType="1"/>
          </p:cNvSpPr>
          <p:nvPr/>
        </p:nvSpPr>
        <p:spPr bwMode="auto">
          <a:xfrm>
            <a:off x="6892925" y="3513138"/>
            <a:ext cx="534988" cy="3683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21" name="Line 195"/>
          <p:cNvSpPr>
            <a:spLocks noChangeShapeType="1"/>
          </p:cNvSpPr>
          <p:nvPr/>
        </p:nvSpPr>
        <p:spPr bwMode="auto">
          <a:xfrm flipH="1">
            <a:off x="7467600" y="3978275"/>
            <a:ext cx="152400" cy="3651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22" name="Line 196"/>
          <p:cNvSpPr>
            <a:spLocks noChangeShapeType="1"/>
          </p:cNvSpPr>
          <p:nvPr/>
        </p:nvSpPr>
        <p:spPr bwMode="auto">
          <a:xfrm flipH="1">
            <a:off x="7126288" y="3057525"/>
            <a:ext cx="560387" cy="384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23" name="Line 198"/>
          <p:cNvSpPr>
            <a:spLocks noChangeShapeType="1"/>
          </p:cNvSpPr>
          <p:nvPr/>
        </p:nvSpPr>
        <p:spPr bwMode="auto">
          <a:xfrm flipH="1">
            <a:off x="8104188" y="2971800"/>
            <a:ext cx="3540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24" name="Line 326"/>
          <p:cNvSpPr>
            <a:spLocks noChangeShapeType="1"/>
          </p:cNvSpPr>
          <p:nvPr/>
        </p:nvSpPr>
        <p:spPr bwMode="auto">
          <a:xfrm flipH="1" flipV="1">
            <a:off x="5105400" y="4572000"/>
            <a:ext cx="609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25" name="Line 327"/>
          <p:cNvSpPr>
            <a:spLocks noChangeShapeType="1"/>
          </p:cNvSpPr>
          <p:nvPr/>
        </p:nvSpPr>
        <p:spPr bwMode="auto">
          <a:xfrm flipV="1">
            <a:off x="6096000" y="3505200"/>
            <a:ext cx="6096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26" name="Line 336"/>
          <p:cNvSpPr>
            <a:spLocks noChangeShapeType="1"/>
          </p:cNvSpPr>
          <p:nvPr/>
        </p:nvSpPr>
        <p:spPr bwMode="auto">
          <a:xfrm>
            <a:off x="7391400" y="45720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27" name="Line 337"/>
          <p:cNvSpPr>
            <a:spLocks noChangeShapeType="1"/>
          </p:cNvSpPr>
          <p:nvPr/>
        </p:nvSpPr>
        <p:spPr bwMode="auto">
          <a:xfrm flipH="1">
            <a:off x="6705600" y="4876800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28" name="Line 338"/>
          <p:cNvSpPr>
            <a:spLocks noChangeShapeType="1"/>
          </p:cNvSpPr>
          <p:nvPr/>
        </p:nvSpPr>
        <p:spPr bwMode="auto">
          <a:xfrm>
            <a:off x="6705600" y="48768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29" name="Line 339"/>
          <p:cNvSpPr>
            <a:spLocks noChangeShapeType="1"/>
          </p:cNvSpPr>
          <p:nvPr/>
        </p:nvSpPr>
        <p:spPr bwMode="auto">
          <a:xfrm>
            <a:off x="7543800" y="48768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30" name="Line 340"/>
          <p:cNvSpPr>
            <a:spLocks noChangeShapeType="1"/>
          </p:cNvSpPr>
          <p:nvPr/>
        </p:nvSpPr>
        <p:spPr bwMode="auto">
          <a:xfrm>
            <a:off x="8153400" y="48768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31" name="Line 342"/>
          <p:cNvSpPr>
            <a:spLocks noChangeShapeType="1"/>
          </p:cNvSpPr>
          <p:nvPr/>
        </p:nvSpPr>
        <p:spPr bwMode="auto">
          <a:xfrm>
            <a:off x="5867400" y="2286000"/>
            <a:ext cx="762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32" name="Line 344"/>
          <p:cNvSpPr>
            <a:spLocks noChangeShapeType="1"/>
          </p:cNvSpPr>
          <p:nvPr/>
        </p:nvSpPr>
        <p:spPr bwMode="auto">
          <a:xfrm>
            <a:off x="5181600" y="29718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33" name="Line 345"/>
          <p:cNvSpPr>
            <a:spLocks noChangeShapeType="1"/>
          </p:cNvSpPr>
          <p:nvPr/>
        </p:nvSpPr>
        <p:spPr bwMode="auto">
          <a:xfrm>
            <a:off x="4876800" y="32004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34" name="Line 346"/>
          <p:cNvSpPr>
            <a:spLocks noChangeShapeType="1"/>
          </p:cNvSpPr>
          <p:nvPr/>
        </p:nvSpPr>
        <p:spPr bwMode="auto">
          <a:xfrm>
            <a:off x="4876800" y="3200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35" name="Line 347"/>
          <p:cNvSpPr>
            <a:spLocks noChangeShapeType="1"/>
          </p:cNvSpPr>
          <p:nvPr/>
        </p:nvSpPr>
        <p:spPr bwMode="auto">
          <a:xfrm>
            <a:off x="5410200" y="3200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3406" name="Line 350"/>
          <p:cNvSpPr>
            <a:spLocks noChangeShapeType="1"/>
          </p:cNvSpPr>
          <p:nvPr/>
        </p:nvSpPr>
        <p:spPr bwMode="auto">
          <a:xfrm>
            <a:off x="6705600" y="4876800"/>
            <a:ext cx="0" cy="304800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37" name="Line 351"/>
          <p:cNvSpPr>
            <a:spLocks noChangeShapeType="1"/>
          </p:cNvSpPr>
          <p:nvPr/>
        </p:nvSpPr>
        <p:spPr bwMode="auto">
          <a:xfrm>
            <a:off x="6705600" y="48768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3411" name="Line 355"/>
          <p:cNvSpPr>
            <a:spLocks noChangeShapeType="1"/>
          </p:cNvSpPr>
          <p:nvPr/>
        </p:nvSpPr>
        <p:spPr bwMode="auto">
          <a:xfrm>
            <a:off x="6705600" y="4876800"/>
            <a:ext cx="685800" cy="0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3412" name="Line 356"/>
          <p:cNvSpPr>
            <a:spLocks noChangeShapeType="1"/>
          </p:cNvSpPr>
          <p:nvPr/>
        </p:nvSpPr>
        <p:spPr bwMode="auto">
          <a:xfrm>
            <a:off x="7391400" y="4572000"/>
            <a:ext cx="0" cy="304800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3413" name="Line 357"/>
          <p:cNvSpPr>
            <a:spLocks noChangeShapeType="1"/>
          </p:cNvSpPr>
          <p:nvPr/>
        </p:nvSpPr>
        <p:spPr bwMode="auto">
          <a:xfrm flipH="1">
            <a:off x="7467600" y="3962400"/>
            <a:ext cx="152400" cy="365125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3414" name="Line 358"/>
          <p:cNvSpPr>
            <a:spLocks noChangeShapeType="1"/>
          </p:cNvSpPr>
          <p:nvPr/>
        </p:nvSpPr>
        <p:spPr bwMode="auto">
          <a:xfrm>
            <a:off x="6858000" y="3505200"/>
            <a:ext cx="534988" cy="368300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3415" name="Line 359"/>
          <p:cNvSpPr>
            <a:spLocks noChangeShapeType="1"/>
          </p:cNvSpPr>
          <p:nvPr/>
        </p:nvSpPr>
        <p:spPr bwMode="auto">
          <a:xfrm flipH="1">
            <a:off x="7162800" y="3048000"/>
            <a:ext cx="560388" cy="384175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3416" name="Line 360"/>
          <p:cNvSpPr>
            <a:spLocks noChangeShapeType="1"/>
          </p:cNvSpPr>
          <p:nvPr/>
        </p:nvSpPr>
        <p:spPr bwMode="auto">
          <a:xfrm flipH="1">
            <a:off x="8104188" y="2971800"/>
            <a:ext cx="354012" cy="0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3417" name="Line 361"/>
          <p:cNvSpPr>
            <a:spLocks noChangeShapeType="1"/>
          </p:cNvSpPr>
          <p:nvPr/>
        </p:nvSpPr>
        <p:spPr bwMode="auto">
          <a:xfrm flipV="1">
            <a:off x="8458200" y="2667000"/>
            <a:ext cx="0" cy="304800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45" name="Line 366"/>
          <p:cNvSpPr>
            <a:spLocks noChangeShapeType="1"/>
          </p:cNvSpPr>
          <p:nvPr/>
        </p:nvSpPr>
        <p:spPr bwMode="auto">
          <a:xfrm>
            <a:off x="8458200" y="26670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46" name="Line 367"/>
          <p:cNvSpPr>
            <a:spLocks noChangeShapeType="1"/>
          </p:cNvSpPr>
          <p:nvPr/>
        </p:nvSpPr>
        <p:spPr bwMode="auto">
          <a:xfrm>
            <a:off x="8482013" y="3276600"/>
            <a:ext cx="1666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3424" name="Line 368"/>
          <p:cNvSpPr>
            <a:spLocks noChangeShapeType="1"/>
          </p:cNvSpPr>
          <p:nvPr/>
        </p:nvSpPr>
        <p:spPr bwMode="auto">
          <a:xfrm>
            <a:off x="8458200" y="2667000"/>
            <a:ext cx="152400" cy="0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48" name="Rectangle 369"/>
          <p:cNvSpPr>
            <a:spLocks noGrp="1" noChangeArrowheads="1"/>
          </p:cNvSpPr>
          <p:nvPr>
            <p:ph type="body" idx="1"/>
          </p:nvPr>
        </p:nvSpPr>
        <p:spPr>
          <a:xfrm>
            <a:off x="228600" y="1752600"/>
            <a:ext cx="3505200" cy="4343400"/>
          </a:xfrm>
          <a:noFill/>
        </p:spPr>
        <p:txBody>
          <a:bodyPr/>
          <a:lstStyle/>
          <a:p>
            <a:pPr eaLnBrk="1" hangingPunct="1">
              <a:spcAft>
                <a:spcPts val="600"/>
              </a:spcAft>
            </a:pPr>
            <a:r>
              <a:rPr lang="en-US" sz="2800" dirty="0"/>
              <a:t>Includes</a:t>
            </a:r>
          </a:p>
          <a:p>
            <a:pPr lvl="1" eaLnBrk="1" hangingPunct="1">
              <a:spcAft>
                <a:spcPts val="600"/>
              </a:spcAft>
            </a:pPr>
            <a:r>
              <a:rPr lang="en-US" sz="2400" dirty="0"/>
              <a:t>Computers</a:t>
            </a:r>
          </a:p>
          <a:p>
            <a:pPr lvl="1" eaLnBrk="1" hangingPunct="1">
              <a:spcAft>
                <a:spcPts val="600"/>
              </a:spcAft>
            </a:pPr>
            <a:r>
              <a:rPr lang="en-US" sz="2400" dirty="0"/>
              <a:t>Servers</a:t>
            </a:r>
          </a:p>
          <a:p>
            <a:pPr lvl="1" eaLnBrk="1" hangingPunct="1">
              <a:spcAft>
                <a:spcPts val="600"/>
              </a:spcAft>
            </a:pPr>
            <a:r>
              <a:rPr lang="en-US" sz="2400" dirty="0"/>
              <a:t>Routers</a:t>
            </a:r>
          </a:p>
          <a:p>
            <a:pPr lvl="1" eaLnBrk="1" hangingPunct="1">
              <a:spcAft>
                <a:spcPts val="600"/>
              </a:spcAft>
            </a:pPr>
            <a:r>
              <a:rPr lang="en-US" sz="2400" dirty="0"/>
              <a:t>Wireless devices</a:t>
            </a:r>
          </a:p>
          <a:p>
            <a:pPr lvl="1" eaLnBrk="1" hangingPunct="1">
              <a:spcAft>
                <a:spcPts val="600"/>
              </a:spcAft>
            </a:pPr>
            <a:r>
              <a:rPr lang="en-US" sz="2400" dirty="0"/>
              <a:t>Etc.</a:t>
            </a:r>
          </a:p>
          <a:p>
            <a:pPr eaLnBrk="1" hangingPunct="1">
              <a:spcAft>
                <a:spcPts val="600"/>
              </a:spcAft>
            </a:pPr>
            <a:r>
              <a:rPr lang="en-US" sz="2800" dirty="0"/>
              <a:t>Purpose is to transmit data</a:t>
            </a:r>
          </a:p>
        </p:txBody>
      </p:sp>
      <p:pic>
        <p:nvPicPr>
          <p:cNvPr id="17449" name="Picture 412" descr="cell phone.tif                                                 00118CF0Macintosh HD                   BC93A1CC: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70350" y="4057650"/>
            <a:ext cx="196850" cy="74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50" name="Picture 413" descr="Computers &amp; Technology 167.tiff                                00118CF0Macintosh HD                   BC93A1CC: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724400" y="3429000"/>
            <a:ext cx="31908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51" name="Picture 414" descr="Computers &amp; Technology 167.tiff                                00118CF0Macintosh HD                   BC93A1CC: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243513" y="3422650"/>
            <a:ext cx="319087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52" name="Picture 415" descr="Computers &amp; Technology 167.tiff                                00118CF0Macintosh HD                   BC93A1CC: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596313" y="2438400"/>
            <a:ext cx="319087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53" name="Picture 416" descr="Computers &amp; Technology 167.tiff                                00118CF0Macintosh HD                   BC93A1CC: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596313" y="3048000"/>
            <a:ext cx="319087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54" name="Picture 417" descr="portable computer.tif                                          00118CF0Macintosh HD                   BC93A1CC: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724400" y="5114925"/>
            <a:ext cx="387350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55" name="Picture 419" descr="monitor &amp; computer.tif                                         00118CF0Macintosh HD                   BC93A1CC: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029075" y="5124450"/>
            <a:ext cx="314325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56" name="Picture 420" descr="monitor &amp; computer.tif                                         00118CF0Macintosh HD                   BC93A1CC: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562600" y="1981200"/>
            <a:ext cx="314325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57" name="Picture 421" descr="monitor &amp; computer.tif                                         00118CF0Macintosh HD                   BC93A1CC: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543675" y="5124450"/>
            <a:ext cx="314325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58" name="Picture 422" descr="Business 2561.tiff                                             00118CF0Macintosh HD                   BC93A1CC: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7358063" y="5181600"/>
            <a:ext cx="4143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59" name="Picture 423" descr="computer 6.tif                                                 00118CF0Macintosh HD                   BC93A1CC: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8024813" y="5105400"/>
            <a:ext cx="433387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7460" name="Group 424"/>
          <p:cNvGrpSpPr>
            <a:grpSpLocks/>
          </p:cNvGrpSpPr>
          <p:nvPr/>
        </p:nvGrpSpPr>
        <p:grpSpPr bwMode="auto">
          <a:xfrm>
            <a:off x="5638800" y="2819400"/>
            <a:ext cx="533400" cy="304800"/>
            <a:chOff x="1152" y="1056"/>
            <a:chExt cx="432" cy="240"/>
          </a:xfrm>
        </p:grpSpPr>
        <p:sp>
          <p:nvSpPr>
            <p:cNvPr id="17497" name="Rectangle 425"/>
            <p:cNvSpPr>
              <a:spLocks noChangeArrowheads="1"/>
            </p:cNvSpPr>
            <p:nvPr/>
          </p:nvSpPr>
          <p:spPr bwMode="auto">
            <a:xfrm>
              <a:off x="1152" y="1115"/>
              <a:ext cx="426" cy="133"/>
            </a:xfrm>
            <a:prstGeom prst="rect">
              <a:avLst/>
            </a:prstGeom>
            <a:solidFill>
              <a:schemeClr val="hlink"/>
            </a:solidFill>
            <a:ln w="0">
              <a:solidFill>
                <a:schemeClr val="hlink">
                  <a:alpha val="0"/>
                </a:schemeClr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498" name="Oval 426"/>
            <p:cNvSpPr>
              <a:spLocks noChangeArrowheads="1"/>
            </p:cNvSpPr>
            <p:nvPr/>
          </p:nvSpPr>
          <p:spPr bwMode="auto">
            <a:xfrm>
              <a:off x="1152" y="1152"/>
              <a:ext cx="432" cy="144"/>
            </a:xfrm>
            <a:prstGeom prst="ellipse">
              <a:avLst/>
            </a:prstGeom>
            <a:solidFill>
              <a:schemeClr val="hlink"/>
            </a:solidFill>
            <a:ln w="0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499" name="Oval 427"/>
            <p:cNvSpPr>
              <a:spLocks noChangeArrowheads="1"/>
            </p:cNvSpPr>
            <p:nvPr/>
          </p:nvSpPr>
          <p:spPr bwMode="auto">
            <a:xfrm>
              <a:off x="1152" y="1056"/>
              <a:ext cx="432" cy="144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500" name="Line 428"/>
            <p:cNvSpPr>
              <a:spLocks noChangeShapeType="1"/>
            </p:cNvSpPr>
            <p:nvPr/>
          </p:nvSpPr>
          <p:spPr bwMode="auto">
            <a:xfrm>
              <a:off x="1271" y="1066"/>
              <a:ext cx="192" cy="12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501" name="Line 429"/>
            <p:cNvSpPr>
              <a:spLocks noChangeShapeType="1"/>
            </p:cNvSpPr>
            <p:nvPr/>
          </p:nvSpPr>
          <p:spPr bwMode="auto">
            <a:xfrm flipH="1">
              <a:off x="1273" y="1056"/>
              <a:ext cx="167" cy="144"/>
            </a:xfrm>
            <a:prstGeom prst="line">
              <a:avLst/>
            </a:prstGeom>
            <a:noFill/>
            <a:ln w="412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7461" name="Group 430"/>
          <p:cNvGrpSpPr>
            <a:grpSpLocks/>
          </p:cNvGrpSpPr>
          <p:nvPr/>
        </p:nvGrpSpPr>
        <p:grpSpPr bwMode="auto">
          <a:xfrm>
            <a:off x="6629400" y="2590800"/>
            <a:ext cx="533400" cy="304800"/>
            <a:chOff x="1152" y="1056"/>
            <a:chExt cx="432" cy="240"/>
          </a:xfrm>
        </p:grpSpPr>
        <p:sp>
          <p:nvSpPr>
            <p:cNvPr id="17492" name="Rectangle 431"/>
            <p:cNvSpPr>
              <a:spLocks noChangeArrowheads="1"/>
            </p:cNvSpPr>
            <p:nvPr/>
          </p:nvSpPr>
          <p:spPr bwMode="auto">
            <a:xfrm>
              <a:off x="1152" y="1115"/>
              <a:ext cx="426" cy="133"/>
            </a:xfrm>
            <a:prstGeom prst="rect">
              <a:avLst/>
            </a:prstGeom>
            <a:solidFill>
              <a:schemeClr val="hlink"/>
            </a:solidFill>
            <a:ln w="0">
              <a:solidFill>
                <a:schemeClr val="hlink">
                  <a:alpha val="0"/>
                </a:schemeClr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493" name="Oval 432"/>
            <p:cNvSpPr>
              <a:spLocks noChangeArrowheads="1"/>
            </p:cNvSpPr>
            <p:nvPr/>
          </p:nvSpPr>
          <p:spPr bwMode="auto">
            <a:xfrm>
              <a:off x="1152" y="1152"/>
              <a:ext cx="432" cy="144"/>
            </a:xfrm>
            <a:prstGeom prst="ellipse">
              <a:avLst/>
            </a:prstGeom>
            <a:solidFill>
              <a:schemeClr val="hlink"/>
            </a:solidFill>
            <a:ln w="0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494" name="Oval 433"/>
            <p:cNvSpPr>
              <a:spLocks noChangeArrowheads="1"/>
            </p:cNvSpPr>
            <p:nvPr/>
          </p:nvSpPr>
          <p:spPr bwMode="auto">
            <a:xfrm>
              <a:off x="1152" y="1056"/>
              <a:ext cx="432" cy="144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495" name="Line 434"/>
            <p:cNvSpPr>
              <a:spLocks noChangeShapeType="1"/>
            </p:cNvSpPr>
            <p:nvPr/>
          </p:nvSpPr>
          <p:spPr bwMode="auto">
            <a:xfrm>
              <a:off x="1271" y="1066"/>
              <a:ext cx="192" cy="12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496" name="Line 435"/>
            <p:cNvSpPr>
              <a:spLocks noChangeShapeType="1"/>
            </p:cNvSpPr>
            <p:nvPr/>
          </p:nvSpPr>
          <p:spPr bwMode="auto">
            <a:xfrm flipH="1">
              <a:off x="1273" y="1056"/>
              <a:ext cx="167" cy="144"/>
            </a:xfrm>
            <a:prstGeom prst="line">
              <a:avLst/>
            </a:prstGeom>
            <a:noFill/>
            <a:ln w="412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7462" name="Group 436"/>
          <p:cNvGrpSpPr>
            <a:grpSpLocks/>
          </p:cNvGrpSpPr>
          <p:nvPr/>
        </p:nvGrpSpPr>
        <p:grpSpPr bwMode="auto">
          <a:xfrm>
            <a:off x="6629400" y="3276600"/>
            <a:ext cx="533400" cy="304800"/>
            <a:chOff x="1152" y="1056"/>
            <a:chExt cx="432" cy="240"/>
          </a:xfrm>
        </p:grpSpPr>
        <p:sp>
          <p:nvSpPr>
            <p:cNvPr id="17487" name="Rectangle 437"/>
            <p:cNvSpPr>
              <a:spLocks noChangeArrowheads="1"/>
            </p:cNvSpPr>
            <p:nvPr/>
          </p:nvSpPr>
          <p:spPr bwMode="auto">
            <a:xfrm>
              <a:off x="1152" y="1115"/>
              <a:ext cx="426" cy="133"/>
            </a:xfrm>
            <a:prstGeom prst="rect">
              <a:avLst/>
            </a:prstGeom>
            <a:solidFill>
              <a:schemeClr val="hlink"/>
            </a:solidFill>
            <a:ln w="0">
              <a:solidFill>
                <a:schemeClr val="hlink">
                  <a:alpha val="0"/>
                </a:schemeClr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488" name="Oval 438"/>
            <p:cNvSpPr>
              <a:spLocks noChangeArrowheads="1"/>
            </p:cNvSpPr>
            <p:nvPr/>
          </p:nvSpPr>
          <p:spPr bwMode="auto">
            <a:xfrm>
              <a:off x="1152" y="1152"/>
              <a:ext cx="432" cy="144"/>
            </a:xfrm>
            <a:prstGeom prst="ellipse">
              <a:avLst/>
            </a:prstGeom>
            <a:solidFill>
              <a:schemeClr val="hlink"/>
            </a:solidFill>
            <a:ln w="0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489" name="Oval 439"/>
            <p:cNvSpPr>
              <a:spLocks noChangeArrowheads="1"/>
            </p:cNvSpPr>
            <p:nvPr/>
          </p:nvSpPr>
          <p:spPr bwMode="auto">
            <a:xfrm>
              <a:off x="1152" y="1056"/>
              <a:ext cx="432" cy="144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490" name="Line 440"/>
            <p:cNvSpPr>
              <a:spLocks noChangeShapeType="1"/>
            </p:cNvSpPr>
            <p:nvPr/>
          </p:nvSpPr>
          <p:spPr bwMode="auto">
            <a:xfrm>
              <a:off x="1271" y="1066"/>
              <a:ext cx="192" cy="12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491" name="Line 441"/>
            <p:cNvSpPr>
              <a:spLocks noChangeShapeType="1"/>
            </p:cNvSpPr>
            <p:nvPr/>
          </p:nvSpPr>
          <p:spPr bwMode="auto">
            <a:xfrm flipH="1">
              <a:off x="1273" y="1056"/>
              <a:ext cx="167" cy="144"/>
            </a:xfrm>
            <a:prstGeom prst="line">
              <a:avLst/>
            </a:prstGeom>
            <a:noFill/>
            <a:ln w="412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7463" name="Group 442"/>
          <p:cNvGrpSpPr>
            <a:grpSpLocks/>
          </p:cNvGrpSpPr>
          <p:nvPr/>
        </p:nvGrpSpPr>
        <p:grpSpPr bwMode="auto">
          <a:xfrm>
            <a:off x="7086600" y="4343400"/>
            <a:ext cx="533400" cy="304800"/>
            <a:chOff x="1152" y="1056"/>
            <a:chExt cx="432" cy="240"/>
          </a:xfrm>
        </p:grpSpPr>
        <p:sp>
          <p:nvSpPr>
            <p:cNvPr id="17482" name="Rectangle 443"/>
            <p:cNvSpPr>
              <a:spLocks noChangeArrowheads="1"/>
            </p:cNvSpPr>
            <p:nvPr/>
          </p:nvSpPr>
          <p:spPr bwMode="auto">
            <a:xfrm>
              <a:off x="1152" y="1115"/>
              <a:ext cx="426" cy="133"/>
            </a:xfrm>
            <a:prstGeom prst="rect">
              <a:avLst/>
            </a:prstGeom>
            <a:solidFill>
              <a:schemeClr val="hlink"/>
            </a:solidFill>
            <a:ln w="0">
              <a:solidFill>
                <a:schemeClr val="hlink">
                  <a:alpha val="0"/>
                </a:schemeClr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483" name="Oval 444"/>
            <p:cNvSpPr>
              <a:spLocks noChangeArrowheads="1"/>
            </p:cNvSpPr>
            <p:nvPr/>
          </p:nvSpPr>
          <p:spPr bwMode="auto">
            <a:xfrm>
              <a:off x="1152" y="1152"/>
              <a:ext cx="432" cy="144"/>
            </a:xfrm>
            <a:prstGeom prst="ellipse">
              <a:avLst/>
            </a:prstGeom>
            <a:solidFill>
              <a:schemeClr val="hlink"/>
            </a:solidFill>
            <a:ln w="0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484" name="Oval 445"/>
            <p:cNvSpPr>
              <a:spLocks noChangeArrowheads="1"/>
            </p:cNvSpPr>
            <p:nvPr/>
          </p:nvSpPr>
          <p:spPr bwMode="auto">
            <a:xfrm>
              <a:off x="1152" y="1056"/>
              <a:ext cx="432" cy="144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485" name="Line 446"/>
            <p:cNvSpPr>
              <a:spLocks noChangeShapeType="1"/>
            </p:cNvSpPr>
            <p:nvPr/>
          </p:nvSpPr>
          <p:spPr bwMode="auto">
            <a:xfrm>
              <a:off x="1271" y="1066"/>
              <a:ext cx="192" cy="12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486" name="Line 447"/>
            <p:cNvSpPr>
              <a:spLocks noChangeShapeType="1"/>
            </p:cNvSpPr>
            <p:nvPr/>
          </p:nvSpPr>
          <p:spPr bwMode="auto">
            <a:xfrm flipH="1">
              <a:off x="1273" y="1056"/>
              <a:ext cx="167" cy="144"/>
            </a:xfrm>
            <a:prstGeom prst="line">
              <a:avLst/>
            </a:prstGeom>
            <a:noFill/>
            <a:ln w="412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7464" name="Group 448"/>
          <p:cNvGrpSpPr>
            <a:grpSpLocks/>
          </p:cNvGrpSpPr>
          <p:nvPr/>
        </p:nvGrpSpPr>
        <p:grpSpPr bwMode="auto">
          <a:xfrm>
            <a:off x="5715000" y="4419600"/>
            <a:ext cx="533400" cy="304800"/>
            <a:chOff x="1152" y="1056"/>
            <a:chExt cx="432" cy="240"/>
          </a:xfrm>
        </p:grpSpPr>
        <p:sp>
          <p:nvSpPr>
            <p:cNvPr id="17477" name="Rectangle 449"/>
            <p:cNvSpPr>
              <a:spLocks noChangeArrowheads="1"/>
            </p:cNvSpPr>
            <p:nvPr/>
          </p:nvSpPr>
          <p:spPr bwMode="auto">
            <a:xfrm>
              <a:off x="1152" y="1115"/>
              <a:ext cx="426" cy="133"/>
            </a:xfrm>
            <a:prstGeom prst="rect">
              <a:avLst/>
            </a:prstGeom>
            <a:solidFill>
              <a:schemeClr val="hlink"/>
            </a:solidFill>
            <a:ln w="0">
              <a:solidFill>
                <a:schemeClr val="hlink">
                  <a:alpha val="0"/>
                </a:schemeClr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478" name="Oval 450"/>
            <p:cNvSpPr>
              <a:spLocks noChangeArrowheads="1"/>
            </p:cNvSpPr>
            <p:nvPr/>
          </p:nvSpPr>
          <p:spPr bwMode="auto">
            <a:xfrm>
              <a:off x="1152" y="1152"/>
              <a:ext cx="432" cy="144"/>
            </a:xfrm>
            <a:prstGeom prst="ellipse">
              <a:avLst/>
            </a:prstGeom>
            <a:solidFill>
              <a:schemeClr val="hlink"/>
            </a:solidFill>
            <a:ln w="0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479" name="Oval 451"/>
            <p:cNvSpPr>
              <a:spLocks noChangeArrowheads="1"/>
            </p:cNvSpPr>
            <p:nvPr/>
          </p:nvSpPr>
          <p:spPr bwMode="auto">
            <a:xfrm>
              <a:off x="1152" y="1056"/>
              <a:ext cx="432" cy="144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480" name="Line 452"/>
            <p:cNvSpPr>
              <a:spLocks noChangeShapeType="1"/>
            </p:cNvSpPr>
            <p:nvPr/>
          </p:nvSpPr>
          <p:spPr bwMode="auto">
            <a:xfrm>
              <a:off x="1271" y="1066"/>
              <a:ext cx="192" cy="12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481" name="Line 453"/>
            <p:cNvSpPr>
              <a:spLocks noChangeShapeType="1"/>
            </p:cNvSpPr>
            <p:nvPr/>
          </p:nvSpPr>
          <p:spPr bwMode="auto">
            <a:xfrm flipH="1">
              <a:off x="1273" y="1056"/>
              <a:ext cx="167" cy="144"/>
            </a:xfrm>
            <a:prstGeom prst="line">
              <a:avLst/>
            </a:prstGeom>
            <a:noFill/>
            <a:ln w="412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7465" name="Group 454"/>
          <p:cNvGrpSpPr>
            <a:grpSpLocks/>
          </p:cNvGrpSpPr>
          <p:nvPr/>
        </p:nvGrpSpPr>
        <p:grpSpPr bwMode="auto">
          <a:xfrm>
            <a:off x="7620000" y="2895600"/>
            <a:ext cx="533400" cy="304800"/>
            <a:chOff x="1152" y="1056"/>
            <a:chExt cx="432" cy="240"/>
          </a:xfrm>
        </p:grpSpPr>
        <p:sp>
          <p:nvSpPr>
            <p:cNvPr id="17472" name="Rectangle 455"/>
            <p:cNvSpPr>
              <a:spLocks noChangeArrowheads="1"/>
            </p:cNvSpPr>
            <p:nvPr/>
          </p:nvSpPr>
          <p:spPr bwMode="auto">
            <a:xfrm>
              <a:off x="1152" y="1115"/>
              <a:ext cx="426" cy="133"/>
            </a:xfrm>
            <a:prstGeom prst="rect">
              <a:avLst/>
            </a:prstGeom>
            <a:solidFill>
              <a:schemeClr val="hlink"/>
            </a:solidFill>
            <a:ln w="0">
              <a:solidFill>
                <a:schemeClr val="hlink">
                  <a:alpha val="0"/>
                </a:schemeClr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473" name="Oval 456"/>
            <p:cNvSpPr>
              <a:spLocks noChangeArrowheads="1"/>
            </p:cNvSpPr>
            <p:nvPr/>
          </p:nvSpPr>
          <p:spPr bwMode="auto">
            <a:xfrm>
              <a:off x="1152" y="1152"/>
              <a:ext cx="432" cy="144"/>
            </a:xfrm>
            <a:prstGeom prst="ellipse">
              <a:avLst/>
            </a:prstGeom>
            <a:solidFill>
              <a:schemeClr val="hlink"/>
            </a:solidFill>
            <a:ln w="0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474" name="Oval 457"/>
            <p:cNvSpPr>
              <a:spLocks noChangeArrowheads="1"/>
            </p:cNvSpPr>
            <p:nvPr/>
          </p:nvSpPr>
          <p:spPr bwMode="auto">
            <a:xfrm>
              <a:off x="1152" y="1056"/>
              <a:ext cx="432" cy="144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475" name="Line 458"/>
            <p:cNvSpPr>
              <a:spLocks noChangeShapeType="1"/>
            </p:cNvSpPr>
            <p:nvPr/>
          </p:nvSpPr>
          <p:spPr bwMode="auto">
            <a:xfrm>
              <a:off x="1271" y="1066"/>
              <a:ext cx="192" cy="12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476" name="Line 459"/>
            <p:cNvSpPr>
              <a:spLocks noChangeShapeType="1"/>
            </p:cNvSpPr>
            <p:nvPr/>
          </p:nvSpPr>
          <p:spPr bwMode="auto">
            <a:xfrm flipH="1">
              <a:off x="1273" y="1056"/>
              <a:ext cx="167" cy="144"/>
            </a:xfrm>
            <a:prstGeom prst="line">
              <a:avLst/>
            </a:prstGeom>
            <a:noFill/>
            <a:ln w="412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7466" name="Group 460"/>
          <p:cNvGrpSpPr>
            <a:grpSpLocks/>
          </p:cNvGrpSpPr>
          <p:nvPr/>
        </p:nvGrpSpPr>
        <p:grpSpPr bwMode="auto">
          <a:xfrm>
            <a:off x="7315200" y="3733800"/>
            <a:ext cx="533400" cy="304800"/>
            <a:chOff x="1152" y="1056"/>
            <a:chExt cx="432" cy="240"/>
          </a:xfrm>
        </p:grpSpPr>
        <p:sp>
          <p:nvSpPr>
            <p:cNvPr id="17467" name="Rectangle 461"/>
            <p:cNvSpPr>
              <a:spLocks noChangeArrowheads="1"/>
            </p:cNvSpPr>
            <p:nvPr/>
          </p:nvSpPr>
          <p:spPr bwMode="auto">
            <a:xfrm>
              <a:off x="1152" y="1115"/>
              <a:ext cx="426" cy="133"/>
            </a:xfrm>
            <a:prstGeom prst="rect">
              <a:avLst/>
            </a:prstGeom>
            <a:solidFill>
              <a:schemeClr val="hlink"/>
            </a:solidFill>
            <a:ln w="0">
              <a:solidFill>
                <a:schemeClr val="hlink">
                  <a:alpha val="0"/>
                </a:schemeClr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468" name="Oval 462"/>
            <p:cNvSpPr>
              <a:spLocks noChangeArrowheads="1"/>
            </p:cNvSpPr>
            <p:nvPr/>
          </p:nvSpPr>
          <p:spPr bwMode="auto">
            <a:xfrm>
              <a:off x="1152" y="1152"/>
              <a:ext cx="432" cy="144"/>
            </a:xfrm>
            <a:prstGeom prst="ellipse">
              <a:avLst/>
            </a:prstGeom>
            <a:solidFill>
              <a:schemeClr val="hlink"/>
            </a:solidFill>
            <a:ln w="0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469" name="Oval 463"/>
            <p:cNvSpPr>
              <a:spLocks noChangeArrowheads="1"/>
            </p:cNvSpPr>
            <p:nvPr/>
          </p:nvSpPr>
          <p:spPr bwMode="auto">
            <a:xfrm>
              <a:off x="1152" y="1056"/>
              <a:ext cx="432" cy="144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470" name="Line 464"/>
            <p:cNvSpPr>
              <a:spLocks noChangeShapeType="1"/>
            </p:cNvSpPr>
            <p:nvPr/>
          </p:nvSpPr>
          <p:spPr bwMode="auto">
            <a:xfrm>
              <a:off x="1271" y="1066"/>
              <a:ext cx="192" cy="12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471" name="Line 465"/>
            <p:cNvSpPr>
              <a:spLocks noChangeShapeType="1"/>
            </p:cNvSpPr>
            <p:nvPr/>
          </p:nvSpPr>
          <p:spPr bwMode="auto">
            <a:xfrm flipH="1">
              <a:off x="1273" y="1056"/>
              <a:ext cx="167" cy="144"/>
            </a:xfrm>
            <a:prstGeom prst="line">
              <a:avLst/>
            </a:prstGeom>
            <a:noFill/>
            <a:ln w="412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3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3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3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3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3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5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3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3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5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3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3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3406" grpId="0" animBg="1"/>
      <p:bldP spid="173411" grpId="0" animBg="1"/>
      <p:bldP spid="173412" grpId="0" animBg="1"/>
      <p:bldP spid="173413" grpId="0" animBg="1"/>
      <p:bldP spid="173414" grpId="0" animBg="1"/>
      <p:bldP spid="173415" grpId="0" animBg="1"/>
      <p:bldP spid="173416" grpId="0" animBg="1"/>
      <p:bldP spid="173417" grpId="0" animBg="1"/>
      <p:bldP spid="173424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 Appendix                                                                                                                         </a:t>
            </a:r>
            <a:fld id="{7C89B4CC-1935-394D-A916-0FE3F09FB9BD}" type="slidenum">
              <a:rPr lang="en-US" smtClean="0">
                <a:latin typeface="Times New Roman" charset="0"/>
              </a:rPr>
              <a:pPr/>
              <a:t>40</a:t>
            </a:fld>
            <a:endParaRPr lang="en-US" smtClean="0">
              <a:latin typeface="Times New Roman" charset="0"/>
            </a:endParaRPr>
          </a:p>
        </p:txBody>
      </p:sp>
      <p:sp>
        <p:nvSpPr>
          <p:cNvPr id="5427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143000"/>
          </a:xfrm>
        </p:spPr>
        <p:txBody>
          <a:bodyPr/>
          <a:lstStyle/>
          <a:p>
            <a:pPr eaLnBrk="1" hangingPunct="1"/>
            <a:r>
              <a:rPr lang="en-US"/>
              <a:t>Ethernet</a:t>
            </a:r>
          </a:p>
        </p:txBody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2800" dirty="0"/>
              <a:t>Ethernet is a </a:t>
            </a:r>
            <a:r>
              <a:rPr lang="en-US" sz="2800" b="1" dirty="0">
                <a:solidFill>
                  <a:schemeClr val="hlink"/>
                </a:solidFill>
              </a:rPr>
              <a:t>multiple access</a:t>
            </a:r>
            <a:r>
              <a:rPr lang="en-US" sz="2800" dirty="0"/>
              <a:t> protocol</a:t>
            </a:r>
          </a:p>
          <a:p>
            <a:pPr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2800" dirty="0"/>
              <a:t>Many hosts access a shared media</a:t>
            </a:r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2400" dirty="0"/>
              <a:t>On a local area network, or LAN</a:t>
            </a:r>
          </a:p>
          <a:p>
            <a:pPr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2800" dirty="0"/>
              <a:t>With multiple access, packets can “collide”</a:t>
            </a:r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2400" dirty="0"/>
              <a:t>Data is corrupted and packets must be resent</a:t>
            </a:r>
          </a:p>
          <a:p>
            <a:pPr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2800" dirty="0"/>
              <a:t>How to efficiently deal with collisions in distributed environment?</a:t>
            </a:r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2400" dirty="0"/>
              <a:t>Many possibilities</a:t>
            </a:r>
            <a:r>
              <a:rPr lang="en-US" sz="2400" dirty="0" smtClean="0"/>
              <a:t>, </a:t>
            </a:r>
            <a:r>
              <a:rPr lang="en-US" sz="2400" dirty="0" err="1"/>
              <a:t>ethernet</a:t>
            </a:r>
            <a:r>
              <a:rPr lang="en-US" sz="2400" dirty="0"/>
              <a:t> is most popular</a:t>
            </a:r>
          </a:p>
          <a:p>
            <a:pPr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2800" dirty="0"/>
              <a:t>We won’t discuss details here…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 Appendix                                                                                                                         </a:t>
            </a:r>
            <a:fld id="{75CFAF85-853B-B948-A91D-85CE82A1BE01}" type="slidenum">
              <a:rPr lang="en-US" smtClean="0">
                <a:latin typeface="Times New Roman" charset="0"/>
              </a:rPr>
              <a:pPr/>
              <a:t>41</a:t>
            </a:fld>
            <a:endParaRPr lang="en-US" smtClean="0">
              <a:latin typeface="Times New Roman" charset="0"/>
            </a:endParaRPr>
          </a:p>
        </p:txBody>
      </p:sp>
      <p:sp>
        <p:nvSpPr>
          <p:cNvPr id="5529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143000"/>
          </a:xfrm>
        </p:spPr>
        <p:txBody>
          <a:bodyPr/>
          <a:lstStyle/>
          <a:p>
            <a:pPr eaLnBrk="1" hangingPunct="1"/>
            <a:r>
              <a:rPr lang="en-US"/>
              <a:t>Link Layer Addressing</a:t>
            </a:r>
          </a:p>
        </p:txBody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eaLnBrk="1" hangingPunct="1">
              <a:lnSpc>
                <a:spcPct val="85000"/>
              </a:lnSpc>
              <a:spcAft>
                <a:spcPts val="600"/>
              </a:spcAft>
            </a:pPr>
            <a:r>
              <a:rPr lang="en-US" sz="2800" dirty="0"/>
              <a:t>IP addresses live at network layer</a:t>
            </a:r>
          </a:p>
          <a:p>
            <a:pPr eaLnBrk="1" hangingPunct="1">
              <a:lnSpc>
                <a:spcPct val="85000"/>
              </a:lnSpc>
              <a:spcAft>
                <a:spcPts val="600"/>
              </a:spcAft>
            </a:pPr>
            <a:r>
              <a:rPr lang="en-US" sz="2800" dirty="0"/>
              <a:t>Link layer also</a:t>
            </a:r>
            <a:r>
              <a:rPr lang="en-US" sz="2800" dirty="0" smtClean="0"/>
              <a:t> needs </a:t>
            </a:r>
            <a:r>
              <a:rPr lang="en-US" sz="2800" dirty="0"/>
              <a:t>addresses</a:t>
            </a:r>
            <a:r>
              <a:rPr lang="en-US" sz="2800" dirty="0" smtClean="0"/>
              <a:t> </a:t>
            </a:r>
            <a:r>
              <a:rPr lang="en-US" sz="2800" dirty="0" err="1" smtClean="0">
                <a:sym typeface="Symbol" charset="2"/>
              </a:rPr>
              <a:t></a:t>
            </a:r>
            <a:r>
              <a:rPr lang="en-US" sz="2800" dirty="0" smtClean="0">
                <a:sym typeface="Symbol" charset="2"/>
              </a:rPr>
              <a:t> W</a:t>
            </a:r>
            <a:r>
              <a:rPr lang="en-US" sz="2800" dirty="0" smtClean="0"/>
              <a:t>hy?</a:t>
            </a:r>
          </a:p>
          <a:p>
            <a:pPr lvl="1" eaLnBrk="1" hangingPunct="1">
              <a:lnSpc>
                <a:spcPct val="85000"/>
              </a:lnSpc>
              <a:spcAft>
                <a:spcPts val="600"/>
              </a:spcAft>
            </a:pPr>
            <a:r>
              <a:rPr lang="en-US" sz="2400" b="1" dirty="0">
                <a:solidFill>
                  <a:schemeClr val="hlink"/>
                </a:solidFill>
              </a:rPr>
              <a:t>MAC address</a:t>
            </a:r>
            <a:r>
              <a:rPr lang="en-US" sz="2400" dirty="0"/>
              <a:t> (LAN address, physical address)</a:t>
            </a:r>
          </a:p>
          <a:p>
            <a:pPr eaLnBrk="1" hangingPunct="1">
              <a:lnSpc>
                <a:spcPct val="85000"/>
              </a:lnSpc>
              <a:spcAft>
                <a:spcPts val="600"/>
              </a:spcAft>
            </a:pPr>
            <a:r>
              <a:rPr lang="en-US" sz="2800" dirty="0"/>
              <a:t>MAC address</a:t>
            </a:r>
          </a:p>
          <a:p>
            <a:pPr lvl="1" eaLnBrk="1" hangingPunct="1">
              <a:lnSpc>
                <a:spcPct val="85000"/>
              </a:lnSpc>
              <a:spcAft>
                <a:spcPts val="600"/>
              </a:spcAft>
            </a:pPr>
            <a:r>
              <a:rPr lang="en-US" sz="2400" dirty="0"/>
              <a:t>48 bits, globally unique</a:t>
            </a:r>
          </a:p>
          <a:p>
            <a:pPr lvl="1" eaLnBrk="1" hangingPunct="1">
              <a:lnSpc>
                <a:spcPct val="85000"/>
              </a:lnSpc>
              <a:spcAft>
                <a:spcPts val="600"/>
              </a:spcAft>
            </a:pPr>
            <a:r>
              <a:rPr lang="en-US" sz="2400" dirty="0"/>
              <a:t>Used to forward packets over one link</a:t>
            </a:r>
          </a:p>
          <a:p>
            <a:pPr eaLnBrk="1" hangingPunct="1">
              <a:lnSpc>
                <a:spcPct val="85000"/>
              </a:lnSpc>
              <a:spcAft>
                <a:spcPts val="600"/>
              </a:spcAft>
            </a:pPr>
            <a:r>
              <a:rPr lang="en-US" sz="2800" dirty="0"/>
              <a:t>Analogy…</a:t>
            </a:r>
          </a:p>
          <a:p>
            <a:pPr lvl="1" eaLnBrk="1" hangingPunct="1">
              <a:lnSpc>
                <a:spcPct val="85000"/>
              </a:lnSpc>
              <a:spcAft>
                <a:spcPts val="600"/>
              </a:spcAft>
            </a:pPr>
            <a:r>
              <a:rPr lang="en-US" sz="2400" dirty="0"/>
              <a:t>IP address is like your home address</a:t>
            </a:r>
          </a:p>
          <a:p>
            <a:pPr lvl="1" eaLnBrk="1" hangingPunct="1">
              <a:lnSpc>
                <a:spcPct val="85000"/>
              </a:lnSpc>
              <a:spcAft>
                <a:spcPts val="600"/>
              </a:spcAft>
            </a:pPr>
            <a:r>
              <a:rPr lang="en-US" sz="2400" dirty="0"/>
              <a:t>MAC address is like a social security number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 Appendix                                                                                                                         </a:t>
            </a:r>
            <a:fld id="{0A250065-5361-3547-A926-6DB2F96D1681}" type="slidenum">
              <a:rPr lang="en-US" smtClean="0">
                <a:latin typeface="Times New Roman" charset="0"/>
              </a:rPr>
              <a:pPr/>
              <a:t>42</a:t>
            </a:fld>
            <a:endParaRPr lang="en-US" smtClean="0">
              <a:latin typeface="Times New Roman" charset="0"/>
            </a:endParaRPr>
          </a:p>
        </p:txBody>
      </p:sp>
      <p:sp>
        <p:nvSpPr>
          <p:cNvPr id="563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ARP</a:t>
            </a:r>
          </a:p>
        </p:txBody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Aft>
                <a:spcPts val="600"/>
              </a:spcAft>
            </a:pPr>
            <a:r>
              <a:rPr lang="en-US" sz="2800" dirty="0"/>
              <a:t>Address Resolution Protocol (ARP)</a:t>
            </a:r>
          </a:p>
          <a:p>
            <a:pPr eaLnBrk="1" hangingPunct="1">
              <a:spcAft>
                <a:spcPts val="600"/>
              </a:spcAft>
            </a:pPr>
            <a:r>
              <a:rPr lang="en-US" sz="2800" dirty="0"/>
              <a:t>Used by link layer </a:t>
            </a:r>
            <a:r>
              <a:rPr lang="en-US" sz="2800" dirty="0" err="1">
                <a:sym typeface="Symbol" charset="2"/>
              </a:rPr>
              <a:t></a:t>
            </a:r>
            <a:r>
              <a:rPr lang="en-US" sz="2800" dirty="0"/>
              <a:t> given IP address, find corresponding MAC address</a:t>
            </a:r>
          </a:p>
          <a:p>
            <a:pPr eaLnBrk="1" hangingPunct="1">
              <a:spcAft>
                <a:spcPts val="600"/>
              </a:spcAft>
            </a:pPr>
            <a:r>
              <a:rPr lang="en-US" sz="2800" dirty="0"/>
              <a:t>Each host has ARP </a:t>
            </a:r>
            <a:r>
              <a:rPr lang="en-US" sz="2800" dirty="0" smtClean="0"/>
              <a:t>table, or </a:t>
            </a:r>
            <a:r>
              <a:rPr lang="en-US" sz="2800" b="1" dirty="0">
                <a:solidFill>
                  <a:schemeClr val="hlink"/>
                </a:solidFill>
              </a:rPr>
              <a:t>ARP </a:t>
            </a:r>
            <a:r>
              <a:rPr lang="en-US" sz="2800" b="1" dirty="0" smtClean="0">
                <a:solidFill>
                  <a:schemeClr val="hlink"/>
                </a:solidFill>
              </a:rPr>
              <a:t>cache</a:t>
            </a:r>
            <a:endParaRPr lang="en-US" sz="2800" dirty="0" smtClean="0"/>
          </a:p>
          <a:p>
            <a:pPr lvl="1" eaLnBrk="1" hangingPunct="1">
              <a:spcAft>
                <a:spcPts val="600"/>
              </a:spcAft>
            </a:pPr>
            <a:r>
              <a:rPr lang="en-US" sz="2400" dirty="0"/>
              <a:t>Generated automatically</a:t>
            </a:r>
          </a:p>
          <a:p>
            <a:pPr lvl="1" eaLnBrk="1" hangingPunct="1">
              <a:spcAft>
                <a:spcPts val="600"/>
              </a:spcAft>
            </a:pPr>
            <a:r>
              <a:rPr lang="en-US" sz="2400" dirty="0"/>
              <a:t>Entries expire after some time </a:t>
            </a:r>
            <a:r>
              <a:rPr lang="en-US" sz="2400" dirty="0" smtClean="0"/>
              <a:t>(about </a:t>
            </a:r>
            <a:r>
              <a:rPr lang="en-US" sz="2400" dirty="0"/>
              <a:t>20 min)</a:t>
            </a:r>
          </a:p>
          <a:p>
            <a:pPr lvl="1" eaLnBrk="1" hangingPunct="1">
              <a:spcAft>
                <a:spcPts val="600"/>
              </a:spcAft>
            </a:pPr>
            <a:r>
              <a:rPr lang="en-US" sz="2400" dirty="0"/>
              <a:t>ARP used to find ARP table entries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 Appendix                                                                                                                         </a:t>
            </a:r>
            <a:fld id="{318D74FA-0128-6A4E-92A0-FC69796DB952}" type="slidenum">
              <a:rPr lang="en-US" smtClean="0">
                <a:latin typeface="Times New Roman" charset="0"/>
              </a:rPr>
              <a:pPr/>
              <a:t>43</a:t>
            </a:fld>
            <a:endParaRPr lang="en-US" smtClean="0">
              <a:latin typeface="Times New Roman" charset="0"/>
            </a:endParaRPr>
          </a:p>
        </p:txBody>
      </p:sp>
      <p:pic>
        <p:nvPicPr>
          <p:cNvPr id="57347" name="Picture 52" descr="computer 6.tif                                                 00118CF0Macintosh HD                   BC93A1CC: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10363" y="3886200"/>
            <a:ext cx="681037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734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pPr eaLnBrk="1" hangingPunct="1"/>
            <a:r>
              <a:rPr lang="en-US"/>
              <a:t>ARP</a:t>
            </a:r>
          </a:p>
        </p:txBody>
      </p:sp>
      <p:sp>
        <p:nvSpPr>
          <p:cNvPr id="57349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7772400" cy="1600200"/>
          </a:xfrm>
          <a:noFill/>
        </p:spPr>
        <p:txBody>
          <a:bodyPr/>
          <a:lstStyle/>
          <a:p>
            <a:pPr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2800" dirty="0"/>
              <a:t>ARP is </a:t>
            </a:r>
            <a:r>
              <a:rPr lang="en-US" sz="2800" b="1" i="1" dirty="0"/>
              <a:t>stateless</a:t>
            </a:r>
          </a:p>
          <a:p>
            <a:pPr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2800" dirty="0"/>
              <a:t>ARP</a:t>
            </a:r>
            <a:r>
              <a:rPr lang="en-US" sz="2800" dirty="0" smtClean="0"/>
              <a:t> can send </a:t>
            </a:r>
            <a:r>
              <a:rPr lang="en-US" sz="2800" b="1" dirty="0">
                <a:solidFill>
                  <a:schemeClr val="hlink"/>
                </a:solidFill>
              </a:rPr>
              <a:t>request</a:t>
            </a:r>
            <a:r>
              <a:rPr lang="en-US" sz="2800" dirty="0"/>
              <a:t> and </a:t>
            </a:r>
            <a:r>
              <a:rPr lang="en-US" sz="2800" dirty="0" smtClean="0"/>
              <a:t>receive </a:t>
            </a:r>
            <a:r>
              <a:rPr lang="en-US" sz="2800" b="1" dirty="0">
                <a:solidFill>
                  <a:schemeClr val="hlink"/>
                </a:solidFill>
              </a:rPr>
              <a:t>reply</a:t>
            </a:r>
          </a:p>
          <a:p>
            <a:pPr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2800" dirty="0" smtClean="0"/>
              <a:t>Reply </a:t>
            </a:r>
            <a:r>
              <a:rPr lang="en-US" sz="2800" dirty="0" err="1" smtClean="0"/>
              <a:t>msgs</a:t>
            </a:r>
            <a:r>
              <a:rPr lang="en-US" sz="2800" dirty="0" smtClean="0"/>
              <a:t> used to fill/update </a:t>
            </a:r>
            <a:r>
              <a:rPr lang="en-US" sz="2800" dirty="0"/>
              <a:t>ARP cache</a:t>
            </a:r>
          </a:p>
        </p:txBody>
      </p:sp>
      <p:sp>
        <p:nvSpPr>
          <p:cNvPr id="57350" name="Line 10"/>
          <p:cNvSpPr>
            <a:spLocks noChangeShapeType="1"/>
          </p:cNvSpPr>
          <p:nvPr/>
        </p:nvSpPr>
        <p:spPr bwMode="auto">
          <a:xfrm flipV="1">
            <a:off x="2514600" y="41910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7351" name="Text Box 11"/>
          <p:cNvSpPr txBox="1">
            <a:spLocks noChangeArrowheads="1"/>
          </p:cNvSpPr>
          <p:nvPr/>
        </p:nvSpPr>
        <p:spPr bwMode="auto">
          <a:xfrm>
            <a:off x="1220788" y="3581400"/>
            <a:ext cx="1811337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400"/>
              <a:t>IP:</a:t>
            </a:r>
            <a:r>
              <a:rPr lang="en-US" sz="1400">
                <a:latin typeface="Arial" charset="0"/>
              </a:rPr>
              <a:t> 111.111.111.001</a:t>
            </a:r>
            <a:endParaRPr lang="en-US" sz="1800">
              <a:latin typeface="Arial" charset="0"/>
            </a:endParaRPr>
          </a:p>
        </p:txBody>
      </p:sp>
      <p:sp>
        <p:nvSpPr>
          <p:cNvPr id="57352" name="Text Box 12"/>
          <p:cNvSpPr txBox="1">
            <a:spLocks noChangeArrowheads="1"/>
          </p:cNvSpPr>
          <p:nvPr/>
        </p:nvSpPr>
        <p:spPr bwMode="auto">
          <a:xfrm>
            <a:off x="6248400" y="3581400"/>
            <a:ext cx="1811338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400"/>
              <a:t>IP:</a:t>
            </a:r>
            <a:r>
              <a:rPr lang="en-US" sz="1400">
                <a:latin typeface="Arial" charset="0"/>
              </a:rPr>
              <a:t> 111.111.111.002</a:t>
            </a:r>
            <a:endParaRPr lang="en-US" sz="1800">
              <a:latin typeface="Arial" charset="0"/>
            </a:endParaRPr>
          </a:p>
        </p:txBody>
      </p:sp>
      <p:sp>
        <p:nvSpPr>
          <p:cNvPr id="57353" name="Text Box 13"/>
          <p:cNvSpPr txBox="1">
            <a:spLocks noChangeArrowheads="1"/>
          </p:cNvSpPr>
          <p:nvPr/>
        </p:nvSpPr>
        <p:spPr bwMode="auto">
          <a:xfrm>
            <a:off x="725488" y="4648200"/>
            <a:ext cx="2474912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400"/>
              <a:t>MAC:</a:t>
            </a:r>
            <a:r>
              <a:rPr lang="en-US" sz="1400">
                <a:latin typeface="Arial" charset="0"/>
              </a:rPr>
              <a:t> AA-AA-AA-AA-AA-AA</a:t>
            </a:r>
            <a:endParaRPr lang="en-US" sz="1800">
              <a:latin typeface="Arial" charset="0"/>
            </a:endParaRPr>
          </a:p>
        </p:txBody>
      </p:sp>
      <p:sp>
        <p:nvSpPr>
          <p:cNvPr id="57354" name="Text Box 14"/>
          <p:cNvSpPr txBox="1">
            <a:spLocks noChangeArrowheads="1"/>
          </p:cNvSpPr>
          <p:nvPr/>
        </p:nvSpPr>
        <p:spPr bwMode="auto">
          <a:xfrm>
            <a:off x="5943600" y="4648200"/>
            <a:ext cx="25908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400"/>
              <a:t>MAC:</a:t>
            </a:r>
            <a:r>
              <a:rPr lang="en-US" sz="1400">
                <a:latin typeface="Arial" charset="0"/>
              </a:rPr>
              <a:t> BB-BB-BB-BB-BB-BB</a:t>
            </a:r>
            <a:endParaRPr lang="en-US" sz="1800">
              <a:latin typeface="Arial" charset="0"/>
            </a:endParaRPr>
          </a:p>
        </p:txBody>
      </p:sp>
      <p:graphicFrame>
        <p:nvGraphicFramePr>
          <p:cNvPr id="212013" name="Group 45"/>
          <p:cNvGraphicFramePr>
            <a:graphicFrameLocks noGrp="1"/>
          </p:cNvGraphicFramePr>
          <p:nvPr/>
        </p:nvGraphicFramePr>
        <p:xfrm>
          <a:off x="228600" y="5027613"/>
          <a:ext cx="3614738" cy="335280"/>
        </p:xfrm>
        <a:graphic>
          <a:graphicData uri="http://schemas.openxmlformats.org/drawingml/2006/table">
            <a:tbl>
              <a:tblPr/>
              <a:tblGrid>
                <a:gridCol w="1811338"/>
                <a:gridCol w="1803400"/>
              </a:tblGrid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</a:rPr>
                        <a:t>111.111.111.002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</a:rPr>
                        <a:t>BB-BB-BB-BB-BB-BB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12014" name="Group 46"/>
          <p:cNvGraphicFramePr>
            <a:graphicFrameLocks noGrp="1"/>
          </p:cNvGraphicFramePr>
          <p:nvPr/>
        </p:nvGraphicFramePr>
        <p:xfrm>
          <a:off x="5068888" y="5059363"/>
          <a:ext cx="3617912" cy="350838"/>
        </p:xfrm>
        <a:graphic>
          <a:graphicData uri="http://schemas.openxmlformats.org/drawingml/2006/table">
            <a:tbl>
              <a:tblPr/>
              <a:tblGrid>
                <a:gridCol w="1814512"/>
                <a:gridCol w="1803400"/>
              </a:tblGrid>
              <a:tr h="3508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</a:rPr>
                        <a:t>111.111.111.001</a:t>
                      </a: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charset="0"/>
                      </a:endParaRP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</a:rPr>
                        <a:t>AA-AA-AA-AA-AA-AA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7371" name="Rectangle 31"/>
          <p:cNvSpPr>
            <a:spLocks noChangeArrowheads="1"/>
          </p:cNvSpPr>
          <p:nvPr/>
        </p:nvSpPr>
        <p:spPr bwMode="auto">
          <a:xfrm>
            <a:off x="685800" y="5367338"/>
            <a:ext cx="269511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dirty="0" smtClean="0"/>
              <a:t>Alice’s ARP </a:t>
            </a:r>
            <a:r>
              <a:rPr lang="en-US" dirty="0"/>
              <a:t>cache</a:t>
            </a:r>
            <a:endParaRPr lang="en-US" dirty="0">
              <a:latin typeface="Times New Roman" charset="0"/>
            </a:endParaRPr>
          </a:p>
        </p:txBody>
      </p:sp>
      <p:sp>
        <p:nvSpPr>
          <p:cNvPr id="57372" name="Rectangle 32"/>
          <p:cNvSpPr>
            <a:spLocks noChangeArrowheads="1"/>
          </p:cNvSpPr>
          <p:nvPr/>
        </p:nvSpPr>
        <p:spPr bwMode="auto">
          <a:xfrm>
            <a:off x="5638800" y="5405735"/>
            <a:ext cx="251117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dirty="0" smtClean="0"/>
              <a:t>Bob’s ARP </a:t>
            </a:r>
            <a:r>
              <a:rPr lang="en-US" dirty="0"/>
              <a:t>cache</a:t>
            </a:r>
          </a:p>
        </p:txBody>
      </p:sp>
      <p:sp>
        <p:nvSpPr>
          <p:cNvPr id="57373" name="Rectangle 8"/>
          <p:cNvSpPr>
            <a:spLocks noChangeArrowheads="1"/>
          </p:cNvSpPr>
          <p:nvPr/>
        </p:nvSpPr>
        <p:spPr bwMode="auto">
          <a:xfrm>
            <a:off x="2209800" y="4038600"/>
            <a:ext cx="323850" cy="249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7374" name="Text Box 48"/>
          <p:cNvSpPr txBox="1">
            <a:spLocks noChangeArrowheads="1"/>
          </p:cNvSpPr>
          <p:nvPr/>
        </p:nvSpPr>
        <p:spPr bwMode="auto">
          <a:xfrm>
            <a:off x="3987800" y="3900488"/>
            <a:ext cx="9144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800" b="1">
                <a:latin typeface="Arial" charset="0"/>
              </a:rPr>
              <a:t>LAN</a:t>
            </a:r>
          </a:p>
        </p:txBody>
      </p:sp>
      <p:sp>
        <p:nvSpPr>
          <p:cNvPr id="57375" name="Line 50"/>
          <p:cNvSpPr>
            <a:spLocks noChangeShapeType="1"/>
          </p:cNvSpPr>
          <p:nvPr/>
        </p:nvSpPr>
        <p:spPr bwMode="auto">
          <a:xfrm flipV="1">
            <a:off x="4899025" y="4191000"/>
            <a:ext cx="152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7376" name="Rectangle 38"/>
          <p:cNvSpPr>
            <a:spLocks noChangeArrowheads="1"/>
          </p:cNvSpPr>
          <p:nvPr/>
        </p:nvSpPr>
        <p:spPr bwMode="auto">
          <a:xfrm>
            <a:off x="6381750" y="4038600"/>
            <a:ext cx="323850" cy="249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7377" name="Rectangle 49"/>
          <p:cNvSpPr>
            <a:spLocks noChangeArrowheads="1"/>
          </p:cNvSpPr>
          <p:nvPr/>
        </p:nvSpPr>
        <p:spPr bwMode="auto">
          <a:xfrm>
            <a:off x="3886200" y="3916363"/>
            <a:ext cx="1011238" cy="493712"/>
          </a:xfrm>
          <a:prstGeom prst="rect">
            <a:avLst/>
          </a:prstGeom>
          <a:solidFill>
            <a:schemeClr val="bg1">
              <a:alpha val="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57378" name="Picture 51" descr="computer 6.tif                                                 00118CF0Macintosh HD                   BC93A1CC: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8763" y="3886200"/>
            <a:ext cx="681037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 Appendix                                                                                                                         </a:t>
            </a:r>
            <a:fld id="{BB59F353-2CCD-3549-845C-B0555EE4B123}" type="slidenum">
              <a:rPr lang="en-US" smtClean="0">
                <a:latin typeface="Times New Roman" charset="0"/>
              </a:rPr>
              <a:pPr/>
              <a:t>44</a:t>
            </a:fld>
            <a:endParaRPr lang="en-US" smtClean="0">
              <a:latin typeface="Times New Roman" charset="0"/>
            </a:endParaRPr>
          </a:p>
        </p:txBody>
      </p:sp>
      <p:pic>
        <p:nvPicPr>
          <p:cNvPr id="58371" name="Picture 46" descr="Laptop computer L 1.tif                                        00118CF0Macintosh HD                   BC93A1CC: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62400" y="2438400"/>
            <a:ext cx="990600" cy="6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8372" name="Picture 43" descr="computer 6.tif                                                 00118CF0Macintosh HD                   BC93A1CC: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58000" y="4038600"/>
            <a:ext cx="681038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837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914400"/>
          </a:xfrm>
        </p:spPr>
        <p:txBody>
          <a:bodyPr/>
          <a:lstStyle/>
          <a:p>
            <a:pPr eaLnBrk="1" hangingPunct="1"/>
            <a:r>
              <a:rPr lang="en-US"/>
              <a:t>ARP Cache Poisoning</a:t>
            </a:r>
          </a:p>
        </p:txBody>
      </p:sp>
      <p:sp>
        <p:nvSpPr>
          <p:cNvPr id="214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5715000"/>
            <a:ext cx="8229600" cy="533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/>
              <a:t>Host </a:t>
            </a:r>
            <a:r>
              <a:rPr lang="en-US" sz="2400">
                <a:latin typeface="Arial Narrow" charset="0"/>
              </a:rPr>
              <a:t>CC-CC-CC-CC-CC-CC</a:t>
            </a:r>
            <a:r>
              <a:rPr lang="en-US" sz="2800"/>
              <a:t> is man-in-the-middle</a:t>
            </a:r>
          </a:p>
        </p:txBody>
      </p:sp>
      <p:sp>
        <p:nvSpPr>
          <p:cNvPr id="58375" name="Text Box 8"/>
          <p:cNvSpPr txBox="1">
            <a:spLocks noChangeArrowheads="1"/>
          </p:cNvSpPr>
          <p:nvPr/>
        </p:nvSpPr>
        <p:spPr bwMode="auto">
          <a:xfrm>
            <a:off x="4800600" y="2586038"/>
            <a:ext cx="1328738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200">
                <a:latin typeface="Arial" charset="0"/>
              </a:rPr>
              <a:t>111.111.111.003</a:t>
            </a:r>
          </a:p>
        </p:txBody>
      </p:sp>
      <p:sp>
        <p:nvSpPr>
          <p:cNvPr id="58376" name="Text Box 9"/>
          <p:cNvSpPr txBox="1">
            <a:spLocks noChangeArrowheads="1"/>
          </p:cNvSpPr>
          <p:nvPr/>
        </p:nvSpPr>
        <p:spPr bwMode="auto">
          <a:xfrm>
            <a:off x="7543800" y="4262438"/>
            <a:ext cx="1328738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200">
                <a:latin typeface="Arial" charset="0"/>
              </a:rPr>
              <a:t>111.111.111.002</a:t>
            </a:r>
            <a:endParaRPr lang="en-US" sz="1800">
              <a:latin typeface="Arial" charset="0"/>
            </a:endParaRPr>
          </a:p>
        </p:txBody>
      </p:sp>
      <p:sp>
        <p:nvSpPr>
          <p:cNvPr id="58377" name="Text Box 10"/>
          <p:cNvSpPr txBox="1">
            <a:spLocks noChangeArrowheads="1"/>
          </p:cNvSpPr>
          <p:nvPr/>
        </p:nvSpPr>
        <p:spPr bwMode="auto">
          <a:xfrm>
            <a:off x="2209800" y="4554538"/>
            <a:ext cx="16764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200">
                <a:latin typeface="Arial" charset="0"/>
              </a:rPr>
              <a:t>AA-AA-AA-AA-AA-AA</a:t>
            </a:r>
          </a:p>
        </p:txBody>
      </p:sp>
      <p:sp>
        <p:nvSpPr>
          <p:cNvPr id="58378" name="Text Box 11"/>
          <p:cNvSpPr txBox="1">
            <a:spLocks noChangeArrowheads="1"/>
          </p:cNvSpPr>
          <p:nvPr/>
        </p:nvSpPr>
        <p:spPr bwMode="auto">
          <a:xfrm>
            <a:off x="5200650" y="4537075"/>
            <a:ext cx="167481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200">
                <a:latin typeface="Arial" charset="0"/>
              </a:rPr>
              <a:t>BB-BB-BB-BB-BB-BB</a:t>
            </a:r>
          </a:p>
        </p:txBody>
      </p:sp>
      <p:sp>
        <p:nvSpPr>
          <p:cNvPr id="58379" name="Text Box 14"/>
          <p:cNvSpPr txBox="1">
            <a:spLocks noChangeArrowheads="1"/>
          </p:cNvSpPr>
          <p:nvPr/>
        </p:nvSpPr>
        <p:spPr bwMode="auto">
          <a:xfrm>
            <a:off x="271463" y="4267200"/>
            <a:ext cx="1328737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200">
                <a:latin typeface="Arial" charset="0"/>
              </a:rPr>
              <a:t>111.111.111.001</a:t>
            </a:r>
            <a:endParaRPr lang="en-US" sz="1800">
              <a:latin typeface="Arial" charset="0"/>
            </a:endParaRPr>
          </a:p>
        </p:txBody>
      </p:sp>
      <p:sp>
        <p:nvSpPr>
          <p:cNvPr id="58380" name="Text Box 15"/>
          <p:cNvSpPr txBox="1">
            <a:spLocks noChangeArrowheads="1"/>
          </p:cNvSpPr>
          <p:nvPr/>
        </p:nvSpPr>
        <p:spPr bwMode="auto">
          <a:xfrm>
            <a:off x="4800600" y="2784475"/>
            <a:ext cx="18288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200">
                <a:latin typeface="Arial" charset="0"/>
              </a:rPr>
              <a:t>CC-CC-CC-CC-CC-CC</a:t>
            </a:r>
            <a:endParaRPr lang="en-US" sz="1800">
              <a:latin typeface="Arial" charset="0"/>
            </a:endParaRPr>
          </a:p>
        </p:txBody>
      </p:sp>
      <p:sp>
        <p:nvSpPr>
          <p:cNvPr id="58381" name="Text Box 16"/>
          <p:cNvSpPr txBox="1">
            <a:spLocks noChangeArrowheads="1"/>
          </p:cNvSpPr>
          <p:nvPr/>
        </p:nvSpPr>
        <p:spPr bwMode="auto">
          <a:xfrm>
            <a:off x="4076700" y="4156075"/>
            <a:ext cx="914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800" b="1">
                <a:latin typeface="Arial" charset="0"/>
              </a:rPr>
              <a:t>LAN</a:t>
            </a:r>
          </a:p>
        </p:txBody>
      </p:sp>
      <p:sp>
        <p:nvSpPr>
          <p:cNvPr id="214033" name="Line 17"/>
          <p:cNvSpPr>
            <a:spLocks noChangeShapeType="1"/>
          </p:cNvSpPr>
          <p:nvPr/>
        </p:nvSpPr>
        <p:spPr bwMode="auto">
          <a:xfrm flipH="1">
            <a:off x="3048000" y="3317875"/>
            <a:ext cx="1219200" cy="1025525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4034" name="Rectangle 18"/>
          <p:cNvSpPr>
            <a:spLocks noChangeArrowheads="1"/>
          </p:cNvSpPr>
          <p:nvPr/>
        </p:nvSpPr>
        <p:spPr bwMode="auto">
          <a:xfrm>
            <a:off x="1828800" y="3271838"/>
            <a:ext cx="1758950" cy="731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1800">
                <a:latin typeface="Arial" charset="0"/>
              </a:rPr>
              <a:t>ARP “reply”</a:t>
            </a:r>
          </a:p>
          <a:p>
            <a:pPr algn="r" eaLnBrk="0" hangingPunct="0"/>
            <a:r>
              <a:rPr lang="en-US" sz="1200">
                <a:latin typeface="Arial" charset="0"/>
              </a:rPr>
              <a:t>111.111.111.002</a:t>
            </a:r>
            <a:endParaRPr lang="en-US" sz="1200">
              <a:latin typeface="Times" charset="0"/>
            </a:endParaRPr>
          </a:p>
          <a:p>
            <a:pPr algn="r" eaLnBrk="0" hangingPunct="0"/>
            <a:r>
              <a:rPr lang="en-US" sz="1200">
                <a:latin typeface="Arial" charset="0"/>
              </a:rPr>
              <a:t>CC-CC-CC-CC-CC-CC</a:t>
            </a:r>
          </a:p>
        </p:txBody>
      </p:sp>
      <p:sp>
        <p:nvSpPr>
          <p:cNvPr id="214035" name="Line 19"/>
          <p:cNvSpPr>
            <a:spLocks noChangeShapeType="1"/>
          </p:cNvSpPr>
          <p:nvPr/>
        </p:nvSpPr>
        <p:spPr bwMode="auto">
          <a:xfrm>
            <a:off x="4572000" y="3317875"/>
            <a:ext cx="1371600" cy="1025525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4036" name="Rectangle 20"/>
          <p:cNvSpPr>
            <a:spLocks noChangeArrowheads="1"/>
          </p:cNvSpPr>
          <p:nvPr/>
        </p:nvSpPr>
        <p:spPr bwMode="auto">
          <a:xfrm>
            <a:off x="5334000" y="3241675"/>
            <a:ext cx="175895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latin typeface="Arial" charset="0"/>
              </a:rPr>
              <a:t>ARP “reply”</a:t>
            </a:r>
          </a:p>
          <a:p>
            <a:pPr eaLnBrk="0" hangingPunct="0"/>
            <a:r>
              <a:rPr lang="en-US" sz="1200">
                <a:latin typeface="Arial" charset="0"/>
              </a:rPr>
              <a:t>111.111.111.001</a:t>
            </a:r>
            <a:endParaRPr lang="en-US" sz="1200">
              <a:latin typeface="Times" charset="0"/>
            </a:endParaRPr>
          </a:p>
          <a:p>
            <a:pPr eaLnBrk="0" hangingPunct="0"/>
            <a:r>
              <a:rPr lang="en-US" sz="1200">
                <a:latin typeface="Arial" charset="0"/>
              </a:rPr>
              <a:t>CC-CC-CC-CC-CC-CC</a:t>
            </a:r>
          </a:p>
        </p:txBody>
      </p:sp>
      <p:sp>
        <p:nvSpPr>
          <p:cNvPr id="214037" name="Rectangle 21"/>
          <p:cNvSpPr>
            <a:spLocks noChangeArrowheads="1"/>
          </p:cNvSpPr>
          <p:nvPr/>
        </p:nvSpPr>
        <p:spPr bwMode="auto">
          <a:xfrm>
            <a:off x="228600" y="4906963"/>
            <a:ext cx="3454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400">
                <a:latin typeface="Arial" charset="0"/>
              </a:rPr>
              <a:t>111.111.111.002  </a:t>
            </a:r>
            <a:r>
              <a:rPr lang="en-US" sz="1400">
                <a:solidFill>
                  <a:srgbClr val="FF0000"/>
                </a:solidFill>
                <a:latin typeface="Arial" charset="0"/>
              </a:rPr>
              <a:t>CC-CC-CC-CC-CC-CC</a:t>
            </a:r>
            <a:endParaRPr lang="en-US" sz="1400">
              <a:latin typeface="Arial" charset="0"/>
            </a:endParaRPr>
          </a:p>
        </p:txBody>
      </p:sp>
      <p:sp>
        <p:nvSpPr>
          <p:cNvPr id="214038" name="Rectangle 22"/>
          <p:cNvSpPr>
            <a:spLocks noChangeArrowheads="1"/>
          </p:cNvSpPr>
          <p:nvPr/>
        </p:nvSpPr>
        <p:spPr bwMode="auto">
          <a:xfrm>
            <a:off x="244475" y="4906963"/>
            <a:ext cx="33369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400">
                <a:latin typeface="Arial" charset="0"/>
              </a:rPr>
              <a:t>111.111.111.002  BB-BB-BB-BB-BB-BB</a:t>
            </a:r>
            <a:endParaRPr lang="en-US" sz="1600">
              <a:latin typeface="Times" charset="0"/>
            </a:endParaRPr>
          </a:p>
        </p:txBody>
      </p:sp>
      <p:sp>
        <p:nvSpPr>
          <p:cNvPr id="214040" name="Rectangle 24"/>
          <p:cNvSpPr>
            <a:spLocks noChangeArrowheads="1"/>
          </p:cNvSpPr>
          <p:nvPr/>
        </p:nvSpPr>
        <p:spPr bwMode="auto">
          <a:xfrm>
            <a:off x="5200650" y="4918075"/>
            <a:ext cx="33369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400">
                <a:latin typeface="Arial" charset="0"/>
              </a:rPr>
              <a:t>111.111.111.001  AA-AA-AA-AA-AA-AA</a:t>
            </a:r>
          </a:p>
        </p:txBody>
      </p:sp>
      <p:sp>
        <p:nvSpPr>
          <p:cNvPr id="214041" name="Rectangle 25"/>
          <p:cNvSpPr>
            <a:spLocks noChangeArrowheads="1"/>
          </p:cNvSpPr>
          <p:nvPr/>
        </p:nvSpPr>
        <p:spPr bwMode="auto">
          <a:xfrm>
            <a:off x="5200650" y="4918075"/>
            <a:ext cx="3454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400">
                <a:latin typeface="Arial" charset="0"/>
              </a:rPr>
              <a:t>111.111.111.001  </a:t>
            </a:r>
            <a:r>
              <a:rPr lang="en-US" sz="1400">
                <a:solidFill>
                  <a:srgbClr val="FF0000"/>
                </a:solidFill>
                <a:latin typeface="Arial" charset="0"/>
              </a:rPr>
              <a:t>CC-CC-CC-CC-CC-CC</a:t>
            </a:r>
          </a:p>
        </p:txBody>
      </p:sp>
      <p:sp>
        <p:nvSpPr>
          <p:cNvPr id="58390" name="Rectangle 27"/>
          <p:cNvSpPr>
            <a:spLocks noChangeArrowheads="1"/>
          </p:cNvSpPr>
          <p:nvPr/>
        </p:nvSpPr>
        <p:spPr bwMode="auto">
          <a:xfrm>
            <a:off x="3975100" y="4171950"/>
            <a:ext cx="1011238" cy="493713"/>
          </a:xfrm>
          <a:prstGeom prst="rect">
            <a:avLst/>
          </a:prstGeom>
          <a:solidFill>
            <a:schemeClr val="bg1">
              <a:alpha val="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391" name="Line 30"/>
          <p:cNvSpPr>
            <a:spLocks noChangeShapeType="1"/>
          </p:cNvSpPr>
          <p:nvPr/>
        </p:nvSpPr>
        <p:spPr bwMode="auto">
          <a:xfrm>
            <a:off x="4445000" y="3241675"/>
            <a:ext cx="0" cy="9175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392" name="Rectangle 31"/>
          <p:cNvSpPr>
            <a:spLocks noChangeArrowheads="1"/>
          </p:cNvSpPr>
          <p:nvPr/>
        </p:nvSpPr>
        <p:spPr bwMode="auto">
          <a:xfrm>
            <a:off x="304800" y="4906963"/>
            <a:ext cx="3352800" cy="304800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393" name="Line 32"/>
          <p:cNvSpPr>
            <a:spLocks noChangeShapeType="1"/>
          </p:cNvSpPr>
          <p:nvPr/>
        </p:nvSpPr>
        <p:spPr bwMode="auto">
          <a:xfrm>
            <a:off x="1676400" y="4906963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394" name="Rectangle 33"/>
          <p:cNvSpPr>
            <a:spLocks noChangeArrowheads="1"/>
          </p:cNvSpPr>
          <p:nvPr/>
        </p:nvSpPr>
        <p:spPr bwMode="auto">
          <a:xfrm>
            <a:off x="5276850" y="4918075"/>
            <a:ext cx="3352800" cy="304800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395" name="Line 34"/>
          <p:cNvSpPr>
            <a:spLocks noChangeShapeType="1"/>
          </p:cNvSpPr>
          <p:nvPr/>
        </p:nvSpPr>
        <p:spPr bwMode="auto">
          <a:xfrm>
            <a:off x="6648450" y="4918075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396" name="Rectangle 35"/>
          <p:cNvSpPr>
            <a:spLocks noChangeArrowheads="1"/>
          </p:cNvSpPr>
          <p:nvPr/>
        </p:nvSpPr>
        <p:spPr bwMode="auto">
          <a:xfrm>
            <a:off x="6553200" y="4308475"/>
            <a:ext cx="323850" cy="249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397" name="Line 37"/>
          <p:cNvSpPr>
            <a:spLocks noChangeShapeType="1"/>
          </p:cNvSpPr>
          <p:nvPr/>
        </p:nvSpPr>
        <p:spPr bwMode="auto">
          <a:xfrm>
            <a:off x="4981575" y="4460875"/>
            <a:ext cx="1571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398" name="Line 38"/>
          <p:cNvSpPr>
            <a:spLocks noChangeShapeType="1"/>
          </p:cNvSpPr>
          <p:nvPr/>
        </p:nvSpPr>
        <p:spPr bwMode="auto">
          <a:xfrm>
            <a:off x="2514600" y="4460875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399" name="Rectangle 36"/>
          <p:cNvSpPr>
            <a:spLocks noChangeArrowheads="1"/>
          </p:cNvSpPr>
          <p:nvPr/>
        </p:nvSpPr>
        <p:spPr bwMode="auto">
          <a:xfrm>
            <a:off x="4267200" y="3089275"/>
            <a:ext cx="323850" cy="249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400" name="Rectangle 39"/>
          <p:cNvSpPr>
            <a:spLocks noChangeArrowheads="1"/>
          </p:cNvSpPr>
          <p:nvPr/>
        </p:nvSpPr>
        <p:spPr bwMode="auto">
          <a:xfrm>
            <a:off x="5867400" y="5238690"/>
            <a:ext cx="212342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000" dirty="0" smtClean="0"/>
              <a:t>Bob’s ARP </a:t>
            </a:r>
            <a:r>
              <a:rPr lang="en-US" sz="2000" dirty="0"/>
              <a:t>cache</a:t>
            </a:r>
            <a:endParaRPr lang="en-US" dirty="0">
              <a:latin typeface="Times New Roman" charset="0"/>
            </a:endParaRPr>
          </a:p>
        </p:txBody>
      </p:sp>
      <p:sp>
        <p:nvSpPr>
          <p:cNvPr id="58401" name="Rectangle 40"/>
          <p:cNvSpPr>
            <a:spLocks noChangeArrowheads="1"/>
          </p:cNvSpPr>
          <p:nvPr/>
        </p:nvSpPr>
        <p:spPr bwMode="auto">
          <a:xfrm>
            <a:off x="771290" y="5211763"/>
            <a:ext cx="227671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000" dirty="0" smtClean="0"/>
              <a:t>Alice’s ARP </a:t>
            </a:r>
            <a:r>
              <a:rPr lang="en-US" sz="2000" dirty="0"/>
              <a:t>cache</a:t>
            </a:r>
            <a:endParaRPr lang="en-US" dirty="0">
              <a:latin typeface="Times New Roman" charset="0"/>
            </a:endParaRPr>
          </a:p>
        </p:txBody>
      </p:sp>
      <p:sp>
        <p:nvSpPr>
          <p:cNvPr id="214057" name="Rectangle 41"/>
          <p:cNvSpPr>
            <a:spLocks noChangeArrowheads="1"/>
          </p:cNvSpPr>
          <p:nvPr/>
        </p:nvSpPr>
        <p:spPr bwMode="auto">
          <a:xfrm>
            <a:off x="685800" y="12954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lnSpc>
                <a:spcPct val="85000"/>
              </a:lnSpc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75000"/>
              <a:buFont typeface="Wingdings" charset="2"/>
              <a:buChar char="q"/>
            </a:pPr>
            <a:r>
              <a:rPr lang="en-US" sz="2800" dirty="0"/>
              <a:t>ARP is stateless, so…</a:t>
            </a:r>
          </a:p>
          <a:p>
            <a:pPr marL="342900" indent="-342900">
              <a:lnSpc>
                <a:spcPct val="85000"/>
              </a:lnSpc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75000"/>
              <a:buFont typeface="Wingdings" charset="2"/>
              <a:buChar char="q"/>
            </a:pPr>
            <a:r>
              <a:rPr lang="en-US" sz="2800" dirty="0" smtClean="0"/>
              <a:t>Accept </a:t>
            </a:r>
            <a:r>
              <a:rPr lang="en-US" sz="2800" b="1" dirty="0">
                <a:solidFill>
                  <a:schemeClr val="accent2"/>
                </a:solidFill>
              </a:rPr>
              <a:t>“</a:t>
            </a:r>
            <a:r>
              <a:rPr lang="en-US" sz="2800" b="1" dirty="0">
                <a:solidFill>
                  <a:schemeClr val="hlink"/>
                </a:solidFill>
              </a:rPr>
              <a:t>reply”</a:t>
            </a:r>
            <a:r>
              <a:rPr lang="en-US" sz="2800" dirty="0"/>
              <a:t>, even if no </a:t>
            </a:r>
            <a:r>
              <a:rPr lang="en-US" sz="2800" b="1" dirty="0">
                <a:solidFill>
                  <a:schemeClr val="hlink"/>
                </a:solidFill>
              </a:rPr>
              <a:t>request</a:t>
            </a:r>
            <a:r>
              <a:rPr lang="en-US" sz="2800" dirty="0"/>
              <a:t> sent</a:t>
            </a:r>
          </a:p>
        </p:txBody>
      </p:sp>
      <p:sp>
        <p:nvSpPr>
          <p:cNvPr id="58403" name="Rectangle 6"/>
          <p:cNvSpPr>
            <a:spLocks noChangeArrowheads="1"/>
          </p:cNvSpPr>
          <p:nvPr/>
        </p:nvSpPr>
        <p:spPr bwMode="auto">
          <a:xfrm>
            <a:off x="2209800" y="4308475"/>
            <a:ext cx="323850" cy="249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58404" name="Picture 44" descr="computer 6.tif                                                 00118CF0Macintosh HD                   BC93A1CC: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24000" y="4038600"/>
            <a:ext cx="681038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7" name="Rectangle 40"/>
          <p:cNvSpPr>
            <a:spLocks noChangeArrowheads="1"/>
          </p:cNvSpPr>
          <p:nvPr/>
        </p:nvSpPr>
        <p:spPr bwMode="auto">
          <a:xfrm>
            <a:off x="3291244" y="2571690"/>
            <a:ext cx="89975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000" dirty="0" smtClean="0"/>
              <a:t>Trudy</a:t>
            </a:r>
            <a:endParaRPr lang="en-US" dirty="0">
              <a:latin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40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40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4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1" presetClass="exit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4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450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4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4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4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4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1" presetClass="exit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4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4500"/>
                            </p:stCondLst>
                            <p:childTnLst>
                              <p:par>
                                <p:cTn id="4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4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4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4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14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14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4019" grpId="0" build="p" autoUpdateAnimBg="0"/>
      <p:bldP spid="214033" grpId="0" animBg="1"/>
      <p:bldP spid="214033" grpId="1" animBg="1"/>
      <p:bldP spid="214034" grpId="0" autoUpdateAnimBg="0"/>
      <p:bldP spid="214034" grpId="1" autoUpdateAnimBg="0"/>
      <p:bldP spid="214035" grpId="0" animBg="1"/>
      <p:bldP spid="214035" grpId="1" animBg="1"/>
      <p:bldP spid="214036" grpId="0" autoUpdateAnimBg="0"/>
      <p:bldP spid="214036" grpId="1" autoUpdateAnimBg="0"/>
      <p:bldP spid="214037" grpId="0" autoUpdateAnimBg="0"/>
      <p:bldP spid="214038" grpId="0" autoUpdateAnimBg="0"/>
      <p:bldP spid="214040" grpId="0" autoUpdateAnimBg="0"/>
      <p:bldP spid="214041" grpId="0" autoUpdateAnimBg="0"/>
      <p:bldP spid="214057" grpId="0" build="p" autoUpdateAnimBg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 Appendix                                                                                                                         </a:t>
            </a:r>
            <a:fld id="{17B62981-EAF0-F14C-9A45-BFF398A47E2D}" type="slidenum">
              <a:rPr lang="en-US" smtClean="0">
                <a:latin typeface="Times New Roman" charset="0"/>
              </a:rPr>
              <a:pPr/>
              <a:t>45</a:t>
            </a:fld>
            <a:endParaRPr lang="en-US" smtClean="0">
              <a:latin typeface="Times New Roman" charset="0"/>
            </a:endParaRPr>
          </a:p>
        </p:txBody>
      </p:sp>
      <p:sp>
        <p:nvSpPr>
          <p:cNvPr id="5939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219200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/>
              <a:t>Math Basics</a:t>
            </a:r>
          </a:p>
        </p:txBody>
      </p:sp>
      <p:sp>
        <p:nvSpPr>
          <p:cNvPr id="4" name="Rectangle 3"/>
          <p:cNvSpPr/>
          <p:nvPr/>
        </p:nvSpPr>
        <p:spPr>
          <a:xfrm>
            <a:off x="1066800" y="2819400"/>
            <a:ext cx="6858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7/5ths of all people don’t understand fractions.</a:t>
            </a:r>
          </a:p>
          <a:p>
            <a:pPr algn="r"/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	</a:t>
            </a:r>
            <a:r>
              <a:rPr lang="en-US" dirty="0" err="1" smtClean="0">
                <a:latin typeface="Times New Roman" charset="0"/>
                <a:ea typeface="Times New Roman" charset="0"/>
                <a:cs typeface="Times New Roman" charset="0"/>
                <a:sym typeface="Symbol" charset="2"/>
              </a:rPr>
              <a:t>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  <a:sym typeface="Symbol" charset="2"/>
              </a:rPr>
              <a:t> 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Anonymous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 Appendix                                                                                                                         </a:t>
            </a:r>
            <a:fld id="{2B093123-DD3C-2E4B-9302-D621484B0CDA}" type="slidenum">
              <a:rPr lang="en-US" smtClean="0">
                <a:latin typeface="Times New Roman" charset="0"/>
              </a:rPr>
              <a:pPr/>
              <a:t>46</a:t>
            </a:fld>
            <a:endParaRPr lang="en-US" smtClean="0">
              <a:latin typeface="Times New Roman" charset="0"/>
            </a:endParaRPr>
          </a:p>
        </p:txBody>
      </p:sp>
      <p:sp>
        <p:nvSpPr>
          <p:cNvPr id="6041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905000"/>
            <a:ext cx="7772400" cy="1143000"/>
          </a:xfrm>
        </p:spPr>
        <p:txBody>
          <a:bodyPr/>
          <a:lstStyle/>
          <a:p>
            <a:pPr eaLnBrk="1" hangingPunct="1"/>
            <a:r>
              <a:rPr lang="en-US"/>
              <a:t>Modular Arithmetic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 Appendix                                                                                                                         </a:t>
            </a:r>
            <a:fld id="{7A8C395D-657B-8644-AEDE-724661E73037}" type="slidenum">
              <a:rPr lang="en-US" smtClean="0">
                <a:latin typeface="Times New Roman" charset="0"/>
              </a:rPr>
              <a:pPr/>
              <a:t>47</a:t>
            </a:fld>
            <a:endParaRPr lang="en-US" smtClean="0">
              <a:latin typeface="Times New Roman" charset="0"/>
            </a:endParaRPr>
          </a:p>
        </p:txBody>
      </p:sp>
      <p:sp>
        <p:nvSpPr>
          <p:cNvPr id="6144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Clock </a:t>
            </a:r>
            <a:r>
              <a:rPr lang="en-US" dirty="0"/>
              <a:t>Arithmetic</a:t>
            </a:r>
          </a:p>
        </p:txBody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1295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dirty="0"/>
              <a:t>For integers </a:t>
            </a:r>
            <a:r>
              <a:rPr lang="en-US" sz="2800" dirty="0" err="1">
                <a:latin typeface="Lucida Grande"/>
                <a:cs typeface="Lucida Grande"/>
              </a:rPr>
              <a:t>x</a:t>
            </a:r>
            <a:r>
              <a:rPr lang="en-US" sz="2800" dirty="0"/>
              <a:t> and </a:t>
            </a:r>
            <a:r>
              <a:rPr lang="en-US" sz="2800" dirty="0" err="1">
                <a:latin typeface="Lucida Grande"/>
                <a:cs typeface="Lucida Grande"/>
              </a:rPr>
              <a:t>n</a:t>
            </a:r>
            <a:r>
              <a:rPr lang="en-US" sz="2800" dirty="0"/>
              <a:t>, “</a:t>
            </a:r>
            <a:r>
              <a:rPr lang="en-US" sz="2800" dirty="0" err="1">
                <a:latin typeface="Lucida Grande"/>
                <a:cs typeface="Lucida Grande"/>
              </a:rPr>
              <a:t>x</a:t>
            </a:r>
            <a:r>
              <a:rPr lang="en-US" sz="2800" dirty="0">
                <a:latin typeface="Lucida Grande"/>
                <a:cs typeface="Lucida Grande"/>
              </a:rPr>
              <a:t> mod </a:t>
            </a:r>
            <a:r>
              <a:rPr lang="en-US" sz="2800" dirty="0" err="1">
                <a:latin typeface="Lucida Grande"/>
                <a:cs typeface="Lucida Grande"/>
              </a:rPr>
              <a:t>n</a:t>
            </a:r>
            <a:r>
              <a:rPr lang="en-US" sz="2800" dirty="0"/>
              <a:t>” is the remainder</a:t>
            </a:r>
            <a:r>
              <a:rPr lang="en-US" sz="2800" dirty="0" smtClean="0"/>
              <a:t> when we compute </a:t>
            </a:r>
            <a:r>
              <a:rPr lang="en-US" sz="2800" dirty="0" err="1">
                <a:latin typeface="Lucida Grande"/>
                <a:cs typeface="Lucida Grande"/>
              </a:rPr>
              <a:t>x</a:t>
            </a:r>
            <a:r>
              <a:rPr lang="en-US" sz="2800" dirty="0">
                <a:latin typeface="Lucida Grande"/>
                <a:cs typeface="Lucida Grande"/>
              </a:rPr>
              <a:t> </a:t>
            </a:r>
            <a:r>
              <a:rPr lang="en-US" sz="2800" dirty="0" err="1">
                <a:latin typeface="Lucida Grande"/>
                <a:cs typeface="Lucida Grande"/>
                <a:sym typeface="Symbol" charset="2"/>
              </a:rPr>
              <a:t></a:t>
            </a:r>
            <a:r>
              <a:rPr lang="en-US" sz="2800" dirty="0">
                <a:latin typeface="Lucida Grande"/>
                <a:cs typeface="Lucida Grande"/>
              </a:rPr>
              <a:t> </a:t>
            </a:r>
            <a:r>
              <a:rPr lang="en-US" sz="2800" dirty="0" err="1" smtClean="0">
                <a:latin typeface="Lucida Grande"/>
                <a:cs typeface="Lucida Grande"/>
              </a:rPr>
              <a:t>n</a:t>
            </a:r>
            <a:endParaRPr lang="en-US" sz="2800" dirty="0" smtClean="0">
              <a:latin typeface="Lucida Grande"/>
              <a:cs typeface="Lucida Grande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>
                <a:cs typeface="Lucida Grande"/>
              </a:rPr>
              <a:t>We can also say “</a:t>
            </a:r>
            <a:r>
              <a:rPr lang="en-US" sz="2400" dirty="0" err="1" smtClean="0">
                <a:latin typeface="Lucida Grande"/>
                <a:cs typeface="Lucida Grande"/>
              </a:rPr>
              <a:t>x</a:t>
            </a:r>
            <a:r>
              <a:rPr lang="en-US" sz="2400" dirty="0" smtClean="0">
                <a:latin typeface="Lucida Grande"/>
                <a:cs typeface="Lucida Grande"/>
              </a:rPr>
              <a:t> modulo </a:t>
            </a:r>
            <a:r>
              <a:rPr lang="en-US" sz="2400" dirty="0" err="1" smtClean="0">
                <a:latin typeface="Lucida Grande"/>
                <a:cs typeface="Lucida Grande"/>
              </a:rPr>
              <a:t>n</a:t>
            </a:r>
            <a:r>
              <a:rPr lang="en-US" sz="2400" dirty="0" smtClean="0">
                <a:cs typeface="Lucida Grande"/>
              </a:rPr>
              <a:t>”</a:t>
            </a:r>
            <a:endParaRPr lang="en-US" sz="2400" dirty="0">
              <a:cs typeface="Lucida Grande"/>
            </a:endParaRPr>
          </a:p>
        </p:txBody>
      </p:sp>
      <p:sp>
        <p:nvSpPr>
          <p:cNvPr id="61445" name="Oval 4"/>
          <p:cNvSpPr>
            <a:spLocks noChangeArrowheads="1"/>
          </p:cNvSpPr>
          <p:nvPr/>
        </p:nvSpPr>
        <p:spPr bwMode="auto">
          <a:xfrm>
            <a:off x="5257800" y="3260725"/>
            <a:ext cx="2438400" cy="2438400"/>
          </a:xfrm>
          <a:prstGeom prst="ellipse">
            <a:avLst/>
          </a:prstGeom>
          <a:solidFill>
            <a:schemeClr val="bg1">
              <a:alpha val="0"/>
            </a:schemeClr>
          </a:solidFill>
          <a:ln w="4445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446" name="Rectangle 5"/>
          <p:cNvSpPr>
            <a:spLocks noChangeArrowheads="1"/>
          </p:cNvSpPr>
          <p:nvPr/>
        </p:nvSpPr>
        <p:spPr bwMode="auto">
          <a:xfrm>
            <a:off x="685800" y="2743200"/>
            <a:ext cx="35814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75000"/>
              <a:buFont typeface="Wingdings" charset="2"/>
              <a:buChar char="q"/>
            </a:pPr>
            <a:r>
              <a:rPr lang="en-US" sz="2800" dirty="0"/>
              <a:t>Examples</a:t>
            </a:r>
            <a:endParaRPr lang="en-US" sz="2800" dirty="0" smtClean="0"/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95000"/>
              <a:buFontTx/>
              <a:buChar char="o"/>
            </a:pPr>
            <a:r>
              <a:rPr lang="en-US" dirty="0" smtClean="0">
                <a:latin typeface="Lucida Grande"/>
                <a:ea typeface="ＭＳ Ｐゴシック" charset="-128"/>
                <a:cs typeface="Lucida Grande"/>
              </a:rPr>
              <a:t>33 mod 6 = 3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95000"/>
              <a:buFontTx/>
              <a:buChar char="o"/>
            </a:pPr>
            <a:r>
              <a:rPr lang="en-US" dirty="0" smtClean="0">
                <a:latin typeface="Lucida Grande"/>
                <a:ea typeface="ＭＳ Ｐゴシック" charset="-128"/>
                <a:cs typeface="Lucida Grande"/>
              </a:rPr>
              <a:t>33 mod 5 = 3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95000"/>
              <a:buFontTx/>
              <a:buChar char="o"/>
            </a:pPr>
            <a:r>
              <a:rPr lang="en-US" dirty="0" smtClean="0">
                <a:latin typeface="Lucida Grande"/>
                <a:ea typeface="ＭＳ Ｐゴシック" charset="-128"/>
                <a:cs typeface="Lucida Grande"/>
              </a:rPr>
              <a:t>7 </a:t>
            </a:r>
            <a:r>
              <a:rPr lang="en-US" dirty="0">
                <a:latin typeface="Lucida Grande"/>
                <a:ea typeface="ＭＳ Ｐゴシック" charset="-128"/>
                <a:cs typeface="Lucida Grande"/>
              </a:rPr>
              <a:t>mod 6 = 1</a:t>
            </a:r>
            <a:endParaRPr lang="en-US" dirty="0" smtClean="0">
              <a:latin typeface="Lucida Grande"/>
              <a:ea typeface="ＭＳ Ｐゴシック" charset="-128"/>
              <a:cs typeface="Lucida Grande"/>
            </a:endParaRP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95000"/>
              <a:buFontTx/>
              <a:buChar char="o"/>
            </a:pPr>
            <a:r>
              <a:rPr lang="en-US" dirty="0" smtClean="0">
                <a:latin typeface="Lucida Grande"/>
                <a:ea typeface="ＭＳ Ｐゴシック" charset="-128"/>
                <a:cs typeface="Lucida Grande"/>
              </a:rPr>
              <a:t>51 </a:t>
            </a:r>
            <a:r>
              <a:rPr lang="en-US" dirty="0">
                <a:latin typeface="Lucida Grande"/>
                <a:ea typeface="ＭＳ Ｐゴシック" charset="-128"/>
                <a:cs typeface="Lucida Grande"/>
              </a:rPr>
              <a:t>mod 17 = 0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95000"/>
              <a:buFontTx/>
              <a:buChar char="o"/>
            </a:pPr>
            <a:r>
              <a:rPr lang="en-US" dirty="0">
                <a:latin typeface="Lucida Grande"/>
                <a:ea typeface="ＭＳ Ｐゴシック" charset="-128"/>
                <a:cs typeface="Lucida Grande"/>
              </a:rPr>
              <a:t>17 mod 6 = 5</a:t>
            </a:r>
          </a:p>
        </p:txBody>
      </p:sp>
      <p:sp>
        <p:nvSpPr>
          <p:cNvPr id="61447" name="Rectangle 6"/>
          <p:cNvSpPr>
            <a:spLocks noChangeArrowheads="1"/>
          </p:cNvSpPr>
          <p:nvPr/>
        </p:nvSpPr>
        <p:spPr bwMode="auto">
          <a:xfrm>
            <a:off x="6297613" y="2590800"/>
            <a:ext cx="37928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latin typeface="Lucida Grande"/>
                <a:cs typeface="Lucida Grande"/>
              </a:rPr>
              <a:t>0</a:t>
            </a:r>
          </a:p>
        </p:txBody>
      </p:sp>
      <p:sp>
        <p:nvSpPr>
          <p:cNvPr id="61448" name="Rectangle 7"/>
          <p:cNvSpPr>
            <a:spLocks noChangeArrowheads="1"/>
          </p:cNvSpPr>
          <p:nvPr/>
        </p:nvSpPr>
        <p:spPr bwMode="auto">
          <a:xfrm>
            <a:off x="7696200" y="5029200"/>
            <a:ext cx="37928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latin typeface="Lucida Grande"/>
                <a:cs typeface="Lucida Grande"/>
              </a:rPr>
              <a:t>2</a:t>
            </a:r>
          </a:p>
        </p:txBody>
      </p:sp>
      <p:sp>
        <p:nvSpPr>
          <p:cNvPr id="61449" name="Rectangle 8"/>
          <p:cNvSpPr>
            <a:spLocks noChangeArrowheads="1"/>
          </p:cNvSpPr>
          <p:nvPr/>
        </p:nvSpPr>
        <p:spPr bwMode="auto">
          <a:xfrm>
            <a:off x="7554913" y="3244850"/>
            <a:ext cx="37928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latin typeface="Lucida Grande"/>
                <a:cs typeface="Lucida Grande"/>
              </a:rPr>
              <a:t>1</a:t>
            </a:r>
          </a:p>
        </p:txBody>
      </p:sp>
      <p:sp>
        <p:nvSpPr>
          <p:cNvPr id="61450" name="Rectangle 9"/>
          <p:cNvSpPr>
            <a:spLocks noChangeArrowheads="1"/>
          </p:cNvSpPr>
          <p:nvPr/>
        </p:nvSpPr>
        <p:spPr bwMode="auto">
          <a:xfrm>
            <a:off x="4964113" y="3336925"/>
            <a:ext cx="37928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latin typeface="Lucida Grande"/>
                <a:cs typeface="Lucida Grande"/>
              </a:rPr>
              <a:t>5</a:t>
            </a:r>
          </a:p>
        </p:txBody>
      </p:sp>
      <p:sp>
        <p:nvSpPr>
          <p:cNvPr id="61451" name="Rectangle 10"/>
          <p:cNvSpPr>
            <a:spLocks noChangeArrowheads="1"/>
          </p:cNvSpPr>
          <p:nvPr/>
        </p:nvSpPr>
        <p:spPr bwMode="auto">
          <a:xfrm>
            <a:off x="4964113" y="5181600"/>
            <a:ext cx="37928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latin typeface="Lucida Grande"/>
                <a:cs typeface="Lucida Grande"/>
              </a:rPr>
              <a:t>4</a:t>
            </a:r>
          </a:p>
        </p:txBody>
      </p:sp>
      <p:sp>
        <p:nvSpPr>
          <p:cNvPr id="61452" name="Rectangle 11"/>
          <p:cNvSpPr>
            <a:spLocks noChangeArrowheads="1"/>
          </p:cNvSpPr>
          <p:nvPr/>
        </p:nvSpPr>
        <p:spPr bwMode="auto">
          <a:xfrm>
            <a:off x="6288088" y="5851525"/>
            <a:ext cx="37928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latin typeface="Lucida Grande"/>
                <a:cs typeface="Lucida Grande"/>
              </a:rPr>
              <a:t>3</a:t>
            </a:r>
          </a:p>
        </p:txBody>
      </p:sp>
      <p:sp>
        <p:nvSpPr>
          <p:cNvPr id="61453" name="Line 12"/>
          <p:cNvSpPr>
            <a:spLocks noChangeShapeType="1"/>
          </p:cNvSpPr>
          <p:nvPr/>
        </p:nvSpPr>
        <p:spPr bwMode="auto">
          <a:xfrm>
            <a:off x="6477000" y="5699125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454" name="Line 13"/>
          <p:cNvSpPr>
            <a:spLocks noChangeShapeType="1"/>
          </p:cNvSpPr>
          <p:nvPr/>
        </p:nvSpPr>
        <p:spPr bwMode="auto">
          <a:xfrm flipV="1">
            <a:off x="6477000" y="3108325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455" name="Line 14"/>
          <p:cNvSpPr>
            <a:spLocks noChangeShapeType="1"/>
          </p:cNvSpPr>
          <p:nvPr/>
        </p:nvSpPr>
        <p:spPr bwMode="auto">
          <a:xfrm flipV="1">
            <a:off x="7391400" y="3565525"/>
            <a:ext cx="152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456" name="Line 15"/>
          <p:cNvSpPr>
            <a:spLocks noChangeShapeType="1"/>
          </p:cNvSpPr>
          <p:nvPr/>
        </p:nvSpPr>
        <p:spPr bwMode="auto">
          <a:xfrm>
            <a:off x="7543800" y="5089525"/>
            <a:ext cx="1524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457" name="Line 16"/>
          <p:cNvSpPr>
            <a:spLocks noChangeShapeType="1"/>
          </p:cNvSpPr>
          <p:nvPr/>
        </p:nvSpPr>
        <p:spPr bwMode="auto">
          <a:xfrm flipH="1">
            <a:off x="5334000" y="5165725"/>
            <a:ext cx="152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458" name="Line 17"/>
          <p:cNvSpPr>
            <a:spLocks noChangeShapeType="1"/>
          </p:cNvSpPr>
          <p:nvPr/>
        </p:nvSpPr>
        <p:spPr bwMode="auto">
          <a:xfrm flipH="1" flipV="1">
            <a:off x="5334000" y="3717925"/>
            <a:ext cx="1524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459" name="Rectangle 19"/>
          <p:cNvSpPr>
            <a:spLocks noChangeArrowheads="1"/>
          </p:cNvSpPr>
          <p:nvPr/>
        </p:nvSpPr>
        <p:spPr bwMode="auto">
          <a:xfrm>
            <a:off x="5584386" y="4092714"/>
            <a:ext cx="177076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 dirty="0" smtClean="0"/>
              <a:t>number “line”</a:t>
            </a:r>
          </a:p>
          <a:p>
            <a:pPr algn="ctr"/>
            <a:r>
              <a:rPr lang="en-US" sz="2000" dirty="0">
                <a:latin typeface="Lucida Grande"/>
                <a:cs typeface="Lucida Grande"/>
              </a:rPr>
              <a:t>mod 6</a:t>
            </a:r>
            <a:endParaRPr lang="en-US" dirty="0">
              <a:latin typeface="Lucida Grande"/>
              <a:cs typeface="Lucida Grande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 Appendix                                                                                                                         </a:t>
            </a:r>
            <a:fld id="{8A08098B-5B1E-6A45-80D1-EB43B7228776}" type="slidenum">
              <a:rPr lang="en-US" smtClean="0">
                <a:latin typeface="Times New Roman" charset="0"/>
              </a:rPr>
              <a:pPr/>
              <a:t>48</a:t>
            </a:fld>
            <a:endParaRPr lang="en-US" smtClean="0">
              <a:latin typeface="Times New Roman" charset="0"/>
            </a:endParaRPr>
          </a:p>
        </p:txBody>
      </p:sp>
      <p:sp>
        <p:nvSpPr>
          <p:cNvPr id="6246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pPr eaLnBrk="1" hangingPunct="1"/>
            <a:r>
              <a:rPr lang="en-US"/>
              <a:t>Modular Addition</a:t>
            </a:r>
          </a:p>
        </p:txBody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924800" cy="4495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dirty="0"/>
              <a:t>Notation and</a:t>
            </a:r>
            <a:r>
              <a:rPr lang="en-US" sz="2800" dirty="0" smtClean="0"/>
              <a:t> fun facts</a:t>
            </a:r>
            <a:endParaRPr lang="en-US" sz="2800" dirty="0"/>
          </a:p>
          <a:p>
            <a:pPr lvl="1" eaLnBrk="1" hangingPunct="1">
              <a:lnSpc>
                <a:spcPct val="90000"/>
              </a:lnSpc>
            </a:pPr>
            <a:r>
              <a:rPr lang="en-US" sz="2000" dirty="0">
                <a:latin typeface="Lucida Grande"/>
                <a:cs typeface="Lucida Grande"/>
              </a:rPr>
              <a:t>7 mod 6 = 1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>
                <a:latin typeface="Lucida Grande"/>
                <a:cs typeface="Lucida Grande"/>
              </a:rPr>
              <a:t>7 = 13 = 1 mod 6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>
                <a:latin typeface="Lucida Grande"/>
                <a:cs typeface="Lucida Grande"/>
              </a:rPr>
              <a:t>((a mod </a:t>
            </a:r>
            <a:r>
              <a:rPr lang="en-US" sz="2000" dirty="0" err="1">
                <a:latin typeface="Lucida Grande"/>
                <a:cs typeface="Lucida Grande"/>
              </a:rPr>
              <a:t>n</a:t>
            </a:r>
            <a:r>
              <a:rPr lang="en-US" sz="2000" dirty="0">
                <a:latin typeface="Lucida Grande"/>
                <a:cs typeface="Lucida Grande"/>
              </a:rPr>
              <a:t>) + (</a:t>
            </a:r>
            <a:r>
              <a:rPr lang="en-US" sz="2000" dirty="0" err="1">
                <a:latin typeface="Lucida Grande"/>
                <a:cs typeface="Lucida Grande"/>
              </a:rPr>
              <a:t>b</a:t>
            </a:r>
            <a:r>
              <a:rPr lang="en-US" sz="2000" dirty="0">
                <a:latin typeface="Lucida Grande"/>
                <a:cs typeface="Lucida Grande"/>
              </a:rPr>
              <a:t> mod </a:t>
            </a:r>
            <a:r>
              <a:rPr lang="en-US" sz="2000" dirty="0" err="1">
                <a:latin typeface="Lucida Grande"/>
                <a:cs typeface="Lucida Grande"/>
              </a:rPr>
              <a:t>n</a:t>
            </a:r>
            <a:r>
              <a:rPr lang="en-US" sz="2000" dirty="0">
                <a:latin typeface="Lucida Grande"/>
                <a:cs typeface="Lucida Grande"/>
              </a:rPr>
              <a:t>)) mod </a:t>
            </a:r>
            <a:r>
              <a:rPr lang="en-US" sz="2000" dirty="0" err="1">
                <a:latin typeface="Lucida Grande"/>
                <a:cs typeface="Lucida Grande"/>
              </a:rPr>
              <a:t>n</a:t>
            </a:r>
            <a:r>
              <a:rPr lang="en-US" sz="2000" dirty="0">
                <a:latin typeface="Lucida Grande"/>
                <a:cs typeface="Lucida Grande"/>
              </a:rPr>
              <a:t> = (a + </a:t>
            </a:r>
            <a:r>
              <a:rPr lang="en-US" sz="2000" dirty="0" err="1">
                <a:latin typeface="Lucida Grande"/>
                <a:cs typeface="Lucida Grande"/>
              </a:rPr>
              <a:t>b</a:t>
            </a:r>
            <a:r>
              <a:rPr lang="en-US" sz="2000" dirty="0">
                <a:latin typeface="Lucida Grande"/>
                <a:cs typeface="Lucida Grande"/>
              </a:rPr>
              <a:t>) mod </a:t>
            </a:r>
            <a:r>
              <a:rPr lang="en-US" sz="2000" dirty="0" err="1">
                <a:latin typeface="Lucida Grande"/>
                <a:cs typeface="Lucida Grande"/>
              </a:rPr>
              <a:t>n</a:t>
            </a:r>
            <a:endParaRPr lang="en-US" sz="2000" dirty="0">
              <a:latin typeface="Lucida Grande"/>
              <a:cs typeface="Lucida Grande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sz="2000" dirty="0">
                <a:latin typeface="Lucida Grande"/>
                <a:cs typeface="Lucida Grande"/>
              </a:rPr>
              <a:t>((a mod </a:t>
            </a:r>
            <a:r>
              <a:rPr lang="en-US" sz="2000" dirty="0" err="1">
                <a:latin typeface="Lucida Grande"/>
                <a:cs typeface="Lucida Grande"/>
              </a:rPr>
              <a:t>n)(b</a:t>
            </a:r>
            <a:r>
              <a:rPr lang="en-US" sz="2000" dirty="0">
                <a:latin typeface="Lucida Grande"/>
                <a:cs typeface="Lucida Grande"/>
              </a:rPr>
              <a:t> mod </a:t>
            </a:r>
            <a:r>
              <a:rPr lang="en-US" sz="2000" dirty="0" err="1">
                <a:latin typeface="Lucida Grande"/>
                <a:cs typeface="Lucida Grande"/>
              </a:rPr>
              <a:t>n</a:t>
            </a:r>
            <a:r>
              <a:rPr lang="en-US" sz="2000" dirty="0">
                <a:latin typeface="Lucida Grande"/>
                <a:cs typeface="Lucida Grande"/>
              </a:rPr>
              <a:t>)) mod </a:t>
            </a:r>
            <a:r>
              <a:rPr lang="en-US" sz="2000" dirty="0" err="1">
                <a:latin typeface="Lucida Grande"/>
                <a:cs typeface="Lucida Grande"/>
              </a:rPr>
              <a:t>n</a:t>
            </a:r>
            <a:r>
              <a:rPr lang="en-US" sz="2000" dirty="0">
                <a:latin typeface="Lucida Grande"/>
                <a:cs typeface="Lucida Grande"/>
              </a:rPr>
              <a:t> = </a:t>
            </a:r>
            <a:r>
              <a:rPr lang="en-US" sz="2000" dirty="0" err="1">
                <a:latin typeface="Lucida Grande"/>
                <a:cs typeface="Lucida Grande"/>
              </a:rPr>
              <a:t>ab</a:t>
            </a:r>
            <a:r>
              <a:rPr lang="en-US" sz="2000" dirty="0">
                <a:latin typeface="Lucida Grande"/>
                <a:cs typeface="Lucida Grande"/>
              </a:rPr>
              <a:t> mod </a:t>
            </a:r>
            <a:r>
              <a:rPr lang="en-US" sz="2000" dirty="0" err="1">
                <a:latin typeface="Lucida Grande"/>
                <a:cs typeface="Lucida Grande"/>
              </a:rPr>
              <a:t>n</a:t>
            </a:r>
            <a:endParaRPr lang="en-US" sz="2000" dirty="0">
              <a:latin typeface="Lucida Grande"/>
              <a:cs typeface="Lucida Grande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800" dirty="0"/>
              <a:t>Addition Examples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>
                <a:latin typeface="Lucida Grande"/>
                <a:cs typeface="Lucida Grande"/>
              </a:rPr>
              <a:t>3 + 5 = 2 mod 6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>
                <a:latin typeface="Lucida Grande"/>
                <a:cs typeface="Lucida Grande"/>
              </a:rPr>
              <a:t>2 + 4 = 0 mod 6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>
                <a:latin typeface="Lucida Grande"/>
                <a:cs typeface="Lucida Grande"/>
              </a:rPr>
              <a:t>3 + 3 = 0 mod 6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>
                <a:latin typeface="Lucida Grande"/>
                <a:cs typeface="Lucida Grande"/>
              </a:rPr>
              <a:t>(7 </a:t>
            </a:r>
            <a:r>
              <a:rPr lang="en-US" sz="2000" dirty="0">
                <a:latin typeface="Lucida Grande"/>
                <a:cs typeface="Lucida Grande"/>
              </a:rPr>
              <a:t>+ </a:t>
            </a:r>
            <a:r>
              <a:rPr lang="en-US" sz="2000" dirty="0" smtClean="0">
                <a:latin typeface="Lucida Grande"/>
                <a:cs typeface="Lucida Grande"/>
              </a:rPr>
              <a:t>12) </a:t>
            </a:r>
            <a:r>
              <a:rPr lang="en-US" sz="2000" dirty="0">
                <a:latin typeface="Lucida Grande"/>
                <a:cs typeface="Lucida Grande"/>
              </a:rPr>
              <a:t>mod 6 = 19 mod 6 = 1 mod 6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>
                <a:latin typeface="Lucida Grande"/>
                <a:cs typeface="Lucida Grande"/>
              </a:rPr>
              <a:t>(7 </a:t>
            </a:r>
            <a:r>
              <a:rPr lang="en-US" sz="2000" dirty="0">
                <a:latin typeface="Lucida Grande"/>
                <a:cs typeface="Lucida Grande"/>
              </a:rPr>
              <a:t>+ </a:t>
            </a:r>
            <a:r>
              <a:rPr lang="en-US" sz="2000" dirty="0" smtClean="0">
                <a:latin typeface="Lucida Grande"/>
                <a:cs typeface="Lucida Grande"/>
              </a:rPr>
              <a:t>12) </a:t>
            </a:r>
            <a:r>
              <a:rPr lang="en-US" sz="2000" dirty="0">
                <a:latin typeface="Lucida Grande"/>
                <a:cs typeface="Lucida Grande"/>
              </a:rPr>
              <a:t>mod 6 = </a:t>
            </a:r>
            <a:r>
              <a:rPr lang="en-US" sz="2000" dirty="0" smtClean="0">
                <a:latin typeface="Lucida Grande"/>
                <a:cs typeface="Lucida Grande"/>
              </a:rPr>
              <a:t>(1 </a:t>
            </a:r>
            <a:r>
              <a:rPr lang="en-US" sz="2000" dirty="0">
                <a:latin typeface="Lucida Grande"/>
                <a:cs typeface="Lucida Grande"/>
              </a:rPr>
              <a:t>+</a:t>
            </a:r>
            <a:r>
              <a:rPr lang="en-US" sz="2000" dirty="0" smtClean="0">
                <a:latin typeface="Lucida Grande"/>
                <a:cs typeface="Lucida Grande"/>
              </a:rPr>
              <a:t> 0) </a:t>
            </a:r>
            <a:r>
              <a:rPr lang="en-US" sz="2000" dirty="0">
                <a:latin typeface="Lucida Grande"/>
                <a:cs typeface="Lucida Grande"/>
              </a:rPr>
              <a:t>mod 6 = 1 mod 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 Appendix                                                                                                                         </a:t>
            </a:r>
            <a:fld id="{FB0CD91A-69B1-B348-AAC4-B994873D8FC1}" type="slidenum">
              <a:rPr lang="en-US" smtClean="0">
                <a:latin typeface="Times New Roman" charset="0"/>
              </a:rPr>
              <a:pPr/>
              <a:t>49</a:t>
            </a:fld>
            <a:endParaRPr lang="en-US" smtClean="0">
              <a:latin typeface="Times New Roman" charset="0"/>
            </a:endParaRPr>
          </a:p>
        </p:txBody>
      </p:sp>
      <p:sp>
        <p:nvSpPr>
          <p:cNvPr id="634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Modular Multiplication</a:t>
            </a:r>
          </a:p>
        </p:txBody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3600" dirty="0"/>
              <a:t>Multiplication Examples</a:t>
            </a:r>
          </a:p>
          <a:p>
            <a:pPr lvl="1" eaLnBrk="1" hangingPunct="1"/>
            <a:r>
              <a:rPr lang="en-US" sz="2400" dirty="0">
                <a:latin typeface="Lucida Grande"/>
                <a:cs typeface="Lucida Grande"/>
              </a:rPr>
              <a:t>3 </a:t>
            </a:r>
            <a:r>
              <a:rPr lang="en-US" sz="2400" dirty="0" err="1">
                <a:latin typeface="Lucida Grande"/>
                <a:cs typeface="Lucida Grande"/>
                <a:sym typeface="Symbol" charset="2"/>
              </a:rPr>
              <a:t></a:t>
            </a:r>
            <a:r>
              <a:rPr lang="en-US" sz="2400" dirty="0">
                <a:latin typeface="Lucida Grande"/>
                <a:cs typeface="Lucida Grande"/>
                <a:sym typeface="Symbol" charset="2"/>
              </a:rPr>
              <a:t> 4 = 0</a:t>
            </a:r>
            <a:r>
              <a:rPr lang="en-US" sz="2400" dirty="0" smtClean="0">
                <a:latin typeface="Lucida Grande"/>
                <a:cs typeface="Lucida Grande"/>
                <a:sym typeface="Symbol" charset="2"/>
              </a:rPr>
              <a:t> mod 6</a:t>
            </a:r>
          </a:p>
          <a:p>
            <a:pPr lvl="1" eaLnBrk="1" hangingPunct="1"/>
            <a:r>
              <a:rPr lang="en-US" sz="2400" dirty="0">
                <a:latin typeface="Lucida Grande"/>
                <a:cs typeface="Lucida Grande"/>
              </a:rPr>
              <a:t>2 </a:t>
            </a:r>
            <a:r>
              <a:rPr lang="en-US" sz="2400" dirty="0" err="1">
                <a:latin typeface="Lucida Grande"/>
                <a:cs typeface="Lucida Grande"/>
                <a:sym typeface="Symbol" charset="2"/>
              </a:rPr>
              <a:t></a:t>
            </a:r>
            <a:r>
              <a:rPr lang="en-US" sz="2400" dirty="0">
                <a:latin typeface="Lucida Grande"/>
                <a:cs typeface="Lucida Grande"/>
                <a:sym typeface="Symbol" charset="2"/>
              </a:rPr>
              <a:t> 4 = 2</a:t>
            </a:r>
            <a:r>
              <a:rPr lang="en-US" sz="2400" dirty="0" smtClean="0">
                <a:latin typeface="Lucida Grande"/>
                <a:cs typeface="Lucida Grande"/>
                <a:sym typeface="Symbol" charset="2"/>
              </a:rPr>
              <a:t> mod 6</a:t>
            </a:r>
          </a:p>
          <a:p>
            <a:pPr lvl="1" eaLnBrk="1" hangingPunct="1"/>
            <a:r>
              <a:rPr lang="en-US" sz="2400" dirty="0">
                <a:latin typeface="Lucida Grande"/>
                <a:cs typeface="Lucida Grande"/>
              </a:rPr>
              <a:t>5 </a:t>
            </a:r>
            <a:r>
              <a:rPr lang="en-US" sz="2400" dirty="0" err="1">
                <a:latin typeface="Lucida Grande"/>
                <a:cs typeface="Lucida Grande"/>
                <a:sym typeface="Symbol" charset="2"/>
              </a:rPr>
              <a:t></a:t>
            </a:r>
            <a:r>
              <a:rPr lang="en-US" sz="2400" dirty="0">
                <a:latin typeface="Lucida Grande"/>
                <a:cs typeface="Lucida Grande"/>
                <a:sym typeface="Symbol" charset="2"/>
              </a:rPr>
              <a:t> 5 = 1</a:t>
            </a:r>
            <a:r>
              <a:rPr lang="en-US" sz="2400" dirty="0" smtClean="0">
                <a:latin typeface="Lucida Grande"/>
                <a:cs typeface="Lucida Grande"/>
                <a:sym typeface="Symbol" charset="2"/>
              </a:rPr>
              <a:t> mod 6</a:t>
            </a:r>
          </a:p>
          <a:p>
            <a:pPr lvl="1" eaLnBrk="1" hangingPunct="1"/>
            <a:r>
              <a:rPr lang="en-US" sz="2400" dirty="0">
                <a:latin typeface="Lucida Grande"/>
                <a:cs typeface="Lucida Grande"/>
              </a:rPr>
              <a:t>(7 </a:t>
            </a:r>
            <a:r>
              <a:rPr lang="en-US" sz="2400" dirty="0" err="1">
                <a:latin typeface="Lucida Grande"/>
                <a:cs typeface="Lucida Grande"/>
                <a:sym typeface="Symbol" charset="2"/>
              </a:rPr>
              <a:t></a:t>
            </a:r>
            <a:r>
              <a:rPr lang="en-US" sz="2400" dirty="0">
                <a:latin typeface="Lucida Grande"/>
                <a:cs typeface="Lucida Grande"/>
                <a:sym typeface="Symbol" charset="2"/>
              </a:rPr>
              <a:t> 4) mod 6 = </a:t>
            </a:r>
            <a:r>
              <a:rPr lang="en-US" sz="2400" dirty="0">
                <a:latin typeface="Lucida Grande"/>
                <a:cs typeface="Lucida Grande"/>
              </a:rPr>
              <a:t>28</a:t>
            </a:r>
            <a:r>
              <a:rPr lang="en-US" sz="2400" dirty="0">
                <a:latin typeface="Lucida Grande"/>
                <a:cs typeface="Lucida Grande"/>
                <a:sym typeface="Symbol" charset="2"/>
              </a:rPr>
              <a:t> mod 6 = 4 mod 6</a:t>
            </a:r>
          </a:p>
          <a:p>
            <a:pPr lvl="1" eaLnBrk="1" hangingPunct="1"/>
            <a:r>
              <a:rPr lang="en-US" sz="2400" dirty="0">
                <a:latin typeface="Lucida Grande"/>
                <a:cs typeface="Lucida Grande"/>
              </a:rPr>
              <a:t>(7 </a:t>
            </a:r>
            <a:r>
              <a:rPr lang="en-US" sz="2400" dirty="0" err="1">
                <a:latin typeface="Lucida Grande"/>
                <a:cs typeface="Lucida Grande"/>
                <a:sym typeface="Symbol" charset="2"/>
              </a:rPr>
              <a:t></a:t>
            </a:r>
            <a:r>
              <a:rPr lang="en-US" sz="2400" dirty="0">
                <a:latin typeface="Lucida Grande"/>
                <a:cs typeface="Lucida Grande"/>
                <a:sym typeface="Symbol" charset="2"/>
              </a:rPr>
              <a:t> 4) mod 6 = </a:t>
            </a:r>
            <a:r>
              <a:rPr lang="en-US" sz="2400" dirty="0">
                <a:latin typeface="Lucida Grande"/>
                <a:cs typeface="Lucida Grande"/>
              </a:rPr>
              <a:t>(1 </a:t>
            </a:r>
            <a:r>
              <a:rPr lang="en-US" sz="2400" dirty="0" err="1">
                <a:latin typeface="Lucida Grande"/>
                <a:cs typeface="Lucida Grande"/>
                <a:sym typeface="Symbol" charset="2"/>
              </a:rPr>
              <a:t></a:t>
            </a:r>
            <a:r>
              <a:rPr lang="en-US" sz="2400" dirty="0">
                <a:latin typeface="Lucida Grande"/>
                <a:cs typeface="Lucida Grande"/>
                <a:sym typeface="Symbol" charset="2"/>
              </a:rPr>
              <a:t> 4) mod 6 = 4 mod 6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 Appendix                                                                                                                         </a:t>
            </a:r>
            <a:fld id="{54AA2996-0355-F949-AC6D-2FFE7DECC3F9}" type="slidenum">
              <a:rPr lang="en-US" smtClean="0">
                <a:latin typeface="Times New Roman" charset="0"/>
              </a:rPr>
              <a:pPr/>
              <a:t>5</a:t>
            </a:fld>
            <a:endParaRPr lang="en-US" smtClean="0">
              <a:latin typeface="Times New Roman" charset="0"/>
            </a:endParaRPr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143000"/>
          </a:xfrm>
        </p:spPr>
        <p:txBody>
          <a:bodyPr/>
          <a:lstStyle/>
          <a:p>
            <a:pPr eaLnBrk="1" hangingPunct="1"/>
            <a:r>
              <a:rPr lang="en-US"/>
              <a:t>Network Edge</a:t>
            </a:r>
          </a:p>
        </p:txBody>
      </p:sp>
      <p:sp>
        <p:nvSpPr>
          <p:cNvPr id="174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981200"/>
            <a:ext cx="35052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2800" dirty="0"/>
              <a:t>Network </a:t>
            </a:r>
            <a:r>
              <a:rPr lang="en-US" sz="2800" b="1" dirty="0">
                <a:solidFill>
                  <a:schemeClr val="accent2"/>
                </a:solidFill>
              </a:rPr>
              <a:t>edge</a:t>
            </a:r>
            <a:r>
              <a:rPr lang="en-US" sz="2800" dirty="0"/>
              <a:t> </a:t>
            </a:r>
            <a:r>
              <a:rPr lang="en-US" sz="2800" dirty="0" smtClean="0"/>
              <a:t>includes…</a:t>
            </a:r>
          </a:p>
          <a:p>
            <a:pPr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2800" dirty="0" smtClean="0"/>
              <a:t>…Hosts</a:t>
            </a:r>
            <a:endParaRPr lang="en-US" sz="2800" dirty="0"/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2400" dirty="0"/>
              <a:t>Computers</a:t>
            </a:r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2400" dirty="0"/>
              <a:t>Laptops</a:t>
            </a:r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2400" dirty="0"/>
              <a:t>Servers</a:t>
            </a:r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2400" dirty="0"/>
              <a:t>Cell phones</a:t>
            </a:r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2400" dirty="0"/>
              <a:t>Etc., etc.</a:t>
            </a:r>
          </a:p>
        </p:txBody>
      </p:sp>
      <p:pic>
        <p:nvPicPr>
          <p:cNvPr id="18437" name="Picture 353" descr="Science Fiction 108.tiff                                       00118CF0Macintosh HD                   BC93A1CC: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48213" y="4343400"/>
            <a:ext cx="433387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8" name="Line 354"/>
          <p:cNvSpPr>
            <a:spLocks noChangeShapeType="1"/>
          </p:cNvSpPr>
          <p:nvPr/>
        </p:nvSpPr>
        <p:spPr bwMode="auto">
          <a:xfrm>
            <a:off x="5181600" y="2970213"/>
            <a:ext cx="495300" cy="15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439" name="Line 355"/>
          <p:cNvSpPr>
            <a:spLocks noChangeShapeType="1"/>
          </p:cNvSpPr>
          <p:nvPr/>
        </p:nvSpPr>
        <p:spPr bwMode="auto">
          <a:xfrm flipH="1">
            <a:off x="6172200" y="4495800"/>
            <a:ext cx="914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440" name="Line 356"/>
          <p:cNvSpPr>
            <a:spLocks noChangeShapeType="1"/>
          </p:cNvSpPr>
          <p:nvPr/>
        </p:nvSpPr>
        <p:spPr bwMode="auto">
          <a:xfrm rot="5400000" flipH="1">
            <a:off x="8168481" y="2964657"/>
            <a:ext cx="61118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441" name="Line 357"/>
          <p:cNvSpPr>
            <a:spLocks noChangeShapeType="1"/>
          </p:cNvSpPr>
          <p:nvPr/>
        </p:nvSpPr>
        <p:spPr bwMode="auto">
          <a:xfrm flipV="1">
            <a:off x="6183313" y="2768600"/>
            <a:ext cx="458787" cy="2079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442" name="Line 358"/>
          <p:cNvSpPr>
            <a:spLocks noChangeShapeType="1"/>
          </p:cNvSpPr>
          <p:nvPr/>
        </p:nvSpPr>
        <p:spPr bwMode="auto">
          <a:xfrm>
            <a:off x="7118350" y="2752725"/>
            <a:ext cx="485775" cy="2079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443" name="Line 359"/>
          <p:cNvSpPr>
            <a:spLocks noChangeShapeType="1"/>
          </p:cNvSpPr>
          <p:nvPr/>
        </p:nvSpPr>
        <p:spPr bwMode="auto">
          <a:xfrm flipH="1">
            <a:off x="7637463" y="3089275"/>
            <a:ext cx="241300" cy="6810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444" name="Line 360"/>
          <p:cNvSpPr>
            <a:spLocks noChangeShapeType="1"/>
          </p:cNvSpPr>
          <p:nvPr/>
        </p:nvSpPr>
        <p:spPr bwMode="auto">
          <a:xfrm>
            <a:off x="6867525" y="2865438"/>
            <a:ext cx="0" cy="431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445" name="Line 361"/>
          <p:cNvSpPr>
            <a:spLocks noChangeShapeType="1"/>
          </p:cNvSpPr>
          <p:nvPr/>
        </p:nvSpPr>
        <p:spPr bwMode="auto">
          <a:xfrm>
            <a:off x="6892925" y="3513138"/>
            <a:ext cx="534988" cy="3683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446" name="Line 362"/>
          <p:cNvSpPr>
            <a:spLocks noChangeShapeType="1"/>
          </p:cNvSpPr>
          <p:nvPr/>
        </p:nvSpPr>
        <p:spPr bwMode="auto">
          <a:xfrm flipH="1">
            <a:off x="7467600" y="3978275"/>
            <a:ext cx="152400" cy="3651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447" name="Line 363"/>
          <p:cNvSpPr>
            <a:spLocks noChangeShapeType="1"/>
          </p:cNvSpPr>
          <p:nvPr/>
        </p:nvSpPr>
        <p:spPr bwMode="auto">
          <a:xfrm flipH="1">
            <a:off x="7126288" y="3057525"/>
            <a:ext cx="560387" cy="384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448" name="Line 364"/>
          <p:cNvSpPr>
            <a:spLocks noChangeShapeType="1"/>
          </p:cNvSpPr>
          <p:nvPr/>
        </p:nvSpPr>
        <p:spPr bwMode="auto">
          <a:xfrm flipH="1">
            <a:off x="8104188" y="2971800"/>
            <a:ext cx="3540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449" name="Line 365"/>
          <p:cNvSpPr>
            <a:spLocks noChangeShapeType="1"/>
          </p:cNvSpPr>
          <p:nvPr/>
        </p:nvSpPr>
        <p:spPr bwMode="auto">
          <a:xfrm flipH="1" flipV="1">
            <a:off x="5105400" y="4572000"/>
            <a:ext cx="609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450" name="Line 366"/>
          <p:cNvSpPr>
            <a:spLocks noChangeShapeType="1"/>
          </p:cNvSpPr>
          <p:nvPr/>
        </p:nvSpPr>
        <p:spPr bwMode="auto">
          <a:xfrm flipV="1">
            <a:off x="6096000" y="3505200"/>
            <a:ext cx="6096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451" name="Line 367"/>
          <p:cNvSpPr>
            <a:spLocks noChangeShapeType="1"/>
          </p:cNvSpPr>
          <p:nvPr/>
        </p:nvSpPr>
        <p:spPr bwMode="auto">
          <a:xfrm>
            <a:off x="7391400" y="45720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452" name="Line 368"/>
          <p:cNvSpPr>
            <a:spLocks noChangeShapeType="1"/>
          </p:cNvSpPr>
          <p:nvPr/>
        </p:nvSpPr>
        <p:spPr bwMode="auto">
          <a:xfrm flipH="1">
            <a:off x="6705600" y="4876800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453" name="Line 369"/>
          <p:cNvSpPr>
            <a:spLocks noChangeShapeType="1"/>
          </p:cNvSpPr>
          <p:nvPr/>
        </p:nvSpPr>
        <p:spPr bwMode="auto">
          <a:xfrm>
            <a:off x="6705600" y="48768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454" name="Line 370"/>
          <p:cNvSpPr>
            <a:spLocks noChangeShapeType="1"/>
          </p:cNvSpPr>
          <p:nvPr/>
        </p:nvSpPr>
        <p:spPr bwMode="auto">
          <a:xfrm>
            <a:off x="7543800" y="48768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455" name="Line 371"/>
          <p:cNvSpPr>
            <a:spLocks noChangeShapeType="1"/>
          </p:cNvSpPr>
          <p:nvPr/>
        </p:nvSpPr>
        <p:spPr bwMode="auto">
          <a:xfrm>
            <a:off x="8153400" y="48768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456" name="Line 372"/>
          <p:cNvSpPr>
            <a:spLocks noChangeShapeType="1"/>
          </p:cNvSpPr>
          <p:nvPr/>
        </p:nvSpPr>
        <p:spPr bwMode="auto">
          <a:xfrm>
            <a:off x="5867400" y="2286000"/>
            <a:ext cx="762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457" name="Line 373"/>
          <p:cNvSpPr>
            <a:spLocks noChangeShapeType="1"/>
          </p:cNvSpPr>
          <p:nvPr/>
        </p:nvSpPr>
        <p:spPr bwMode="auto">
          <a:xfrm>
            <a:off x="5181600" y="29718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458" name="Line 374"/>
          <p:cNvSpPr>
            <a:spLocks noChangeShapeType="1"/>
          </p:cNvSpPr>
          <p:nvPr/>
        </p:nvSpPr>
        <p:spPr bwMode="auto">
          <a:xfrm>
            <a:off x="4876800" y="32004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459" name="Line 375"/>
          <p:cNvSpPr>
            <a:spLocks noChangeShapeType="1"/>
          </p:cNvSpPr>
          <p:nvPr/>
        </p:nvSpPr>
        <p:spPr bwMode="auto">
          <a:xfrm>
            <a:off x="4876800" y="3200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460" name="Line 376"/>
          <p:cNvSpPr>
            <a:spLocks noChangeShapeType="1"/>
          </p:cNvSpPr>
          <p:nvPr/>
        </p:nvSpPr>
        <p:spPr bwMode="auto">
          <a:xfrm>
            <a:off x="5410200" y="3200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461" name="Line 378"/>
          <p:cNvSpPr>
            <a:spLocks noChangeShapeType="1"/>
          </p:cNvSpPr>
          <p:nvPr/>
        </p:nvSpPr>
        <p:spPr bwMode="auto">
          <a:xfrm>
            <a:off x="6705600" y="48768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462" name="Line 386"/>
          <p:cNvSpPr>
            <a:spLocks noChangeShapeType="1"/>
          </p:cNvSpPr>
          <p:nvPr/>
        </p:nvSpPr>
        <p:spPr bwMode="auto">
          <a:xfrm>
            <a:off x="8482013" y="26670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463" name="Line 387"/>
          <p:cNvSpPr>
            <a:spLocks noChangeShapeType="1"/>
          </p:cNvSpPr>
          <p:nvPr/>
        </p:nvSpPr>
        <p:spPr bwMode="auto">
          <a:xfrm>
            <a:off x="8482013" y="3276600"/>
            <a:ext cx="1666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18464" name="Group 389"/>
          <p:cNvGrpSpPr>
            <a:grpSpLocks/>
          </p:cNvGrpSpPr>
          <p:nvPr/>
        </p:nvGrpSpPr>
        <p:grpSpPr bwMode="auto">
          <a:xfrm>
            <a:off x="5715000" y="2819400"/>
            <a:ext cx="533400" cy="304800"/>
            <a:chOff x="4608" y="2016"/>
            <a:chExt cx="432" cy="240"/>
          </a:xfrm>
        </p:grpSpPr>
        <p:sp>
          <p:nvSpPr>
            <p:cNvPr id="18512" name="Oval 390"/>
            <p:cNvSpPr>
              <a:spLocks noChangeArrowheads="1"/>
            </p:cNvSpPr>
            <p:nvPr/>
          </p:nvSpPr>
          <p:spPr bwMode="auto">
            <a:xfrm>
              <a:off x="4608" y="2112"/>
              <a:ext cx="432" cy="144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513" name="Rectangle 391"/>
            <p:cNvSpPr>
              <a:spLocks noChangeArrowheads="1"/>
            </p:cNvSpPr>
            <p:nvPr/>
          </p:nvSpPr>
          <p:spPr bwMode="auto">
            <a:xfrm>
              <a:off x="4608" y="2075"/>
              <a:ext cx="426" cy="133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>
                  <a:alpha val="0"/>
                </a:schemeClr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514" name="Oval 392"/>
            <p:cNvSpPr>
              <a:spLocks noChangeArrowheads="1"/>
            </p:cNvSpPr>
            <p:nvPr/>
          </p:nvSpPr>
          <p:spPr bwMode="auto">
            <a:xfrm>
              <a:off x="4608" y="2016"/>
              <a:ext cx="432" cy="144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515" name="Line 393"/>
            <p:cNvSpPr>
              <a:spLocks noChangeShapeType="1"/>
            </p:cNvSpPr>
            <p:nvPr/>
          </p:nvSpPr>
          <p:spPr bwMode="auto">
            <a:xfrm>
              <a:off x="4727" y="2026"/>
              <a:ext cx="192" cy="12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516" name="Line 394"/>
            <p:cNvSpPr>
              <a:spLocks noChangeShapeType="1"/>
            </p:cNvSpPr>
            <p:nvPr/>
          </p:nvSpPr>
          <p:spPr bwMode="auto">
            <a:xfrm flipH="1">
              <a:off x="4729" y="2016"/>
              <a:ext cx="167" cy="144"/>
            </a:xfrm>
            <a:prstGeom prst="line">
              <a:avLst/>
            </a:prstGeom>
            <a:noFill/>
            <a:ln w="412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8465" name="Group 395"/>
          <p:cNvGrpSpPr>
            <a:grpSpLocks/>
          </p:cNvGrpSpPr>
          <p:nvPr/>
        </p:nvGrpSpPr>
        <p:grpSpPr bwMode="auto">
          <a:xfrm>
            <a:off x="6629400" y="2590800"/>
            <a:ext cx="533400" cy="304800"/>
            <a:chOff x="4608" y="2016"/>
            <a:chExt cx="432" cy="240"/>
          </a:xfrm>
        </p:grpSpPr>
        <p:sp>
          <p:nvSpPr>
            <p:cNvPr id="18507" name="Oval 396"/>
            <p:cNvSpPr>
              <a:spLocks noChangeArrowheads="1"/>
            </p:cNvSpPr>
            <p:nvPr/>
          </p:nvSpPr>
          <p:spPr bwMode="auto">
            <a:xfrm>
              <a:off x="4608" y="2112"/>
              <a:ext cx="432" cy="144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508" name="Rectangle 397"/>
            <p:cNvSpPr>
              <a:spLocks noChangeArrowheads="1"/>
            </p:cNvSpPr>
            <p:nvPr/>
          </p:nvSpPr>
          <p:spPr bwMode="auto">
            <a:xfrm>
              <a:off x="4608" y="2075"/>
              <a:ext cx="426" cy="133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>
                  <a:alpha val="0"/>
                </a:schemeClr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509" name="Oval 398"/>
            <p:cNvSpPr>
              <a:spLocks noChangeArrowheads="1"/>
            </p:cNvSpPr>
            <p:nvPr/>
          </p:nvSpPr>
          <p:spPr bwMode="auto">
            <a:xfrm>
              <a:off x="4608" y="2016"/>
              <a:ext cx="432" cy="144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510" name="Line 399"/>
            <p:cNvSpPr>
              <a:spLocks noChangeShapeType="1"/>
            </p:cNvSpPr>
            <p:nvPr/>
          </p:nvSpPr>
          <p:spPr bwMode="auto">
            <a:xfrm>
              <a:off x="4727" y="2026"/>
              <a:ext cx="192" cy="12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511" name="Line 400"/>
            <p:cNvSpPr>
              <a:spLocks noChangeShapeType="1"/>
            </p:cNvSpPr>
            <p:nvPr/>
          </p:nvSpPr>
          <p:spPr bwMode="auto">
            <a:xfrm flipH="1">
              <a:off x="4729" y="2016"/>
              <a:ext cx="167" cy="144"/>
            </a:xfrm>
            <a:prstGeom prst="line">
              <a:avLst/>
            </a:prstGeom>
            <a:noFill/>
            <a:ln w="412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8466" name="Group 401"/>
          <p:cNvGrpSpPr>
            <a:grpSpLocks/>
          </p:cNvGrpSpPr>
          <p:nvPr/>
        </p:nvGrpSpPr>
        <p:grpSpPr bwMode="auto">
          <a:xfrm>
            <a:off x="7620000" y="2819400"/>
            <a:ext cx="533400" cy="304800"/>
            <a:chOff x="4608" y="2016"/>
            <a:chExt cx="432" cy="240"/>
          </a:xfrm>
        </p:grpSpPr>
        <p:sp>
          <p:nvSpPr>
            <p:cNvPr id="18502" name="Oval 402"/>
            <p:cNvSpPr>
              <a:spLocks noChangeArrowheads="1"/>
            </p:cNvSpPr>
            <p:nvPr/>
          </p:nvSpPr>
          <p:spPr bwMode="auto">
            <a:xfrm>
              <a:off x="4608" y="2112"/>
              <a:ext cx="432" cy="144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503" name="Rectangle 403"/>
            <p:cNvSpPr>
              <a:spLocks noChangeArrowheads="1"/>
            </p:cNvSpPr>
            <p:nvPr/>
          </p:nvSpPr>
          <p:spPr bwMode="auto">
            <a:xfrm>
              <a:off x="4608" y="2075"/>
              <a:ext cx="426" cy="133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>
                  <a:alpha val="0"/>
                </a:schemeClr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504" name="Oval 404"/>
            <p:cNvSpPr>
              <a:spLocks noChangeArrowheads="1"/>
            </p:cNvSpPr>
            <p:nvPr/>
          </p:nvSpPr>
          <p:spPr bwMode="auto">
            <a:xfrm>
              <a:off x="4608" y="2016"/>
              <a:ext cx="432" cy="144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505" name="Line 405"/>
            <p:cNvSpPr>
              <a:spLocks noChangeShapeType="1"/>
            </p:cNvSpPr>
            <p:nvPr/>
          </p:nvSpPr>
          <p:spPr bwMode="auto">
            <a:xfrm>
              <a:off x="4727" y="2026"/>
              <a:ext cx="192" cy="12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506" name="Line 406"/>
            <p:cNvSpPr>
              <a:spLocks noChangeShapeType="1"/>
            </p:cNvSpPr>
            <p:nvPr/>
          </p:nvSpPr>
          <p:spPr bwMode="auto">
            <a:xfrm flipH="1">
              <a:off x="4729" y="2016"/>
              <a:ext cx="167" cy="144"/>
            </a:xfrm>
            <a:prstGeom prst="line">
              <a:avLst/>
            </a:prstGeom>
            <a:noFill/>
            <a:ln w="412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8467" name="Group 407"/>
          <p:cNvGrpSpPr>
            <a:grpSpLocks/>
          </p:cNvGrpSpPr>
          <p:nvPr/>
        </p:nvGrpSpPr>
        <p:grpSpPr bwMode="auto">
          <a:xfrm>
            <a:off x="6629400" y="3276600"/>
            <a:ext cx="533400" cy="304800"/>
            <a:chOff x="4608" y="2016"/>
            <a:chExt cx="432" cy="240"/>
          </a:xfrm>
        </p:grpSpPr>
        <p:sp>
          <p:nvSpPr>
            <p:cNvPr id="18497" name="Oval 408"/>
            <p:cNvSpPr>
              <a:spLocks noChangeArrowheads="1"/>
            </p:cNvSpPr>
            <p:nvPr/>
          </p:nvSpPr>
          <p:spPr bwMode="auto">
            <a:xfrm>
              <a:off x="4608" y="2112"/>
              <a:ext cx="432" cy="144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498" name="Rectangle 409"/>
            <p:cNvSpPr>
              <a:spLocks noChangeArrowheads="1"/>
            </p:cNvSpPr>
            <p:nvPr/>
          </p:nvSpPr>
          <p:spPr bwMode="auto">
            <a:xfrm>
              <a:off x="4608" y="2075"/>
              <a:ext cx="426" cy="133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>
                  <a:alpha val="0"/>
                </a:schemeClr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499" name="Oval 410"/>
            <p:cNvSpPr>
              <a:spLocks noChangeArrowheads="1"/>
            </p:cNvSpPr>
            <p:nvPr/>
          </p:nvSpPr>
          <p:spPr bwMode="auto">
            <a:xfrm>
              <a:off x="4608" y="2016"/>
              <a:ext cx="432" cy="144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500" name="Line 411"/>
            <p:cNvSpPr>
              <a:spLocks noChangeShapeType="1"/>
            </p:cNvSpPr>
            <p:nvPr/>
          </p:nvSpPr>
          <p:spPr bwMode="auto">
            <a:xfrm>
              <a:off x="4727" y="2026"/>
              <a:ext cx="192" cy="12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501" name="Line 412"/>
            <p:cNvSpPr>
              <a:spLocks noChangeShapeType="1"/>
            </p:cNvSpPr>
            <p:nvPr/>
          </p:nvSpPr>
          <p:spPr bwMode="auto">
            <a:xfrm flipH="1">
              <a:off x="4729" y="2016"/>
              <a:ext cx="167" cy="144"/>
            </a:xfrm>
            <a:prstGeom prst="line">
              <a:avLst/>
            </a:prstGeom>
            <a:noFill/>
            <a:ln w="412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8468" name="Group 413"/>
          <p:cNvGrpSpPr>
            <a:grpSpLocks/>
          </p:cNvGrpSpPr>
          <p:nvPr/>
        </p:nvGrpSpPr>
        <p:grpSpPr bwMode="auto">
          <a:xfrm>
            <a:off x="7315200" y="3733800"/>
            <a:ext cx="533400" cy="304800"/>
            <a:chOff x="4608" y="2016"/>
            <a:chExt cx="432" cy="240"/>
          </a:xfrm>
        </p:grpSpPr>
        <p:sp>
          <p:nvSpPr>
            <p:cNvPr id="18492" name="Oval 414"/>
            <p:cNvSpPr>
              <a:spLocks noChangeArrowheads="1"/>
            </p:cNvSpPr>
            <p:nvPr/>
          </p:nvSpPr>
          <p:spPr bwMode="auto">
            <a:xfrm>
              <a:off x="4608" y="2112"/>
              <a:ext cx="432" cy="144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493" name="Rectangle 415"/>
            <p:cNvSpPr>
              <a:spLocks noChangeArrowheads="1"/>
            </p:cNvSpPr>
            <p:nvPr/>
          </p:nvSpPr>
          <p:spPr bwMode="auto">
            <a:xfrm>
              <a:off x="4608" y="2075"/>
              <a:ext cx="426" cy="133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>
                  <a:alpha val="0"/>
                </a:schemeClr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494" name="Oval 416"/>
            <p:cNvSpPr>
              <a:spLocks noChangeArrowheads="1"/>
            </p:cNvSpPr>
            <p:nvPr/>
          </p:nvSpPr>
          <p:spPr bwMode="auto">
            <a:xfrm>
              <a:off x="4608" y="2016"/>
              <a:ext cx="432" cy="144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495" name="Line 417"/>
            <p:cNvSpPr>
              <a:spLocks noChangeShapeType="1"/>
            </p:cNvSpPr>
            <p:nvPr/>
          </p:nvSpPr>
          <p:spPr bwMode="auto">
            <a:xfrm>
              <a:off x="4727" y="2026"/>
              <a:ext cx="192" cy="12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496" name="Line 418"/>
            <p:cNvSpPr>
              <a:spLocks noChangeShapeType="1"/>
            </p:cNvSpPr>
            <p:nvPr/>
          </p:nvSpPr>
          <p:spPr bwMode="auto">
            <a:xfrm flipH="1">
              <a:off x="4729" y="2016"/>
              <a:ext cx="167" cy="144"/>
            </a:xfrm>
            <a:prstGeom prst="line">
              <a:avLst/>
            </a:prstGeom>
            <a:noFill/>
            <a:ln w="412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8469" name="Group 419"/>
          <p:cNvGrpSpPr>
            <a:grpSpLocks/>
          </p:cNvGrpSpPr>
          <p:nvPr/>
        </p:nvGrpSpPr>
        <p:grpSpPr bwMode="auto">
          <a:xfrm>
            <a:off x="7086600" y="4267200"/>
            <a:ext cx="533400" cy="304800"/>
            <a:chOff x="4608" y="2016"/>
            <a:chExt cx="432" cy="240"/>
          </a:xfrm>
        </p:grpSpPr>
        <p:sp>
          <p:nvSpPr>
            <p:cNvPr id="18487" name="Oval 420"/>
            <p:cNvSpPr>
              <a:spLocks noChangeArrowheads="1"/>
            </p:cNvSpPr>
            <p:nvPr/>
          </p:nvSpPr>
          <p:spPr bwMode="auto">
            <a:xfrm>
              <a:off x="4608" y="2112"/>
              <a:ext cx="432" cy="144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488" name="Rectangle 421"/>
            <p:cNvSpPr>
              <a:spLocks noChangeArrowheads="1"/>
            </p:cNvSpPr>
            <p:nvPr/>
          </p:nvSpPr>
          <p:spPr bwMode="auto">
            <a:xfrm>
              <a:off x="4608" y="2075"/>
              <a:ext cx="426" cy="133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>
                  <a:alpha val="0"/>
                </a:schemeClr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489" name="Oval 422"/>
            <p:cNvSpPr>
              <a:spLocks noChangeArrowheads="1"/>
            </p:cNvSpPr>
            <p:nvPr/>
          </p:nvSpPr>
          <p:spPr bwMode="auto">
            <a:xfrm>
              <a:off x="4608" y="2016"/>
              <a:ext cx="432" cy="144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490" name="Line 423"/>
            <p:cNvSpPr>
              <a:spLocks noChangeShapeType="1"/>
            </p:cNvSpPr>
            <p:nvPr/>
          </p:nvSpPr>
          <p:spPr bwMode="auto">
            <a:xfrm>
              <a:off x="4727" y="2026"/>
              <a:ext cx="192" cy="12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491" name="Line 424"/>
            <p:cNvSpPr>
              <a:spLocks noChangeShapeType="1"/>
            </p:cNvSpPr>
            <p:nvPr/>
          </p:nvSpPr>
          <p:spPr bwMode="auto">
            <a:xfrm flipH="1">
              <a:off x="4729" y="2016"/>
              <a:ext cx="167" cy="144"/>
            </a:xfrm>
            <a:prstGeom prst="line">
              <a:avLst/>
            </a:prstGeom>
            <a:noFill/>
            <a:ln w="412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8470" name="Group 425"/>
          <p:cNvGrpSpPr>
            <a:grpSpLocks/>
          </p:cNvGrpSpPr>
          <p:nvPr/>
        </p:nvGrpSpPr>
        <p:grpSpPr bwMode="auto">
          <a:xfrm>
            <a:off x="5715000" y="4343400"/>
            <a:ext cx="533400" cy="304800"/>
            <a:chOff x="4608" y="2016"/>
            <a:chExt cx="432" cy="240"/>
          </a:xfrm>
        </p:grpSpPr>
        <p:sp>
          <p:nvSpPr>
            <p:cNvPr id="18482" name="Oval 426"/>
            <p:cNvSpPr>
              <a:spLocks noChangeArrowheads="1"/>
            </p:cNvSpPr>
            <p:nvPr/>
          </p:nvSpPr>
          <p:spPr bwMode="auto">
            <a:xfrm>
              <a:off x="4608" y="2112"/>
              <a:ext cx="432" cy="144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483" name="Rectangle 427"/>
            <p:cNvSpPr>
              <a:spLocks noChangeArrowheads="1"/>
            </p:cNvSpPr>
            <p:nvPr/>
          </p:nvSpPr>
          <p:spPr bwMode="auto">
            <a:xfrm>
              <a:off x="4608" y="2075"/>
              <a:ext cx="426" cy="133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>
                  <a:alpha val="0"/>
                </a:schemeClr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484" name="Oval 428"/>
            <p:cNvSpPr>
              <a:spLocks noChangeArrowheads="1"/>
            </p:cNvSpPr>
            <p:nvPr/>
          </p:nvSpPr>
          <p:spPr bwMode="auto">
            <a:xfrm>
              <a:off x="4608" y="2016"/>
              <a:ext cx="432" cy="144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485" name="Line 429"/>
            <p:cNvSpPr>
              <a:spLocks noChangeShapeType="1"/>
            </p:cNvSpPr>
            <p:nvPr/>
          </p:nvSpPr>
          <p:spPr bwMode="auto">
            <a:xfrm>
              <a:off x="4727" y="2026"/>
              <a:ext cx="192" cy="12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486" name="Line 430"/>
            <p:cNvSpPr>
              <a:spLocks noChangeShapeType="1"/>
            </p:cNvSpPr>
            <p:nvPr/>
          </p:nvSpPr>
          <p:spPr bwMode="auto">
            <a:xfrm flipH="1">
              <a:off x="4729" y="2016"/>
              <a:ext cx="167" cy="144"/>
            </a:xfrm>
            <a:prstGeom prst="line">
              <a:avLst/>
            </a:prstGeom>
            <a:noFill/>
            <a:ln w="412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pic>
        <p:nvPicPr>
          <p:cNvPr id="18471" name="Picture 431" descr="cell phone.tif                                                 00118CF0Macintosh HD                   BC93A1CC: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70350" y="4057650"/>
            <a:ext cx="196850" cy="74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72" name="Picture 432" descr="Computers &amp; Technology 167.tiff                                00118CF0Macintosh HD                   BC93A1CC: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724400" y="3429000"/>
            <a:ext cx="31908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73" name="Picture 433" descr="Computers &amp; Technology 167.tiff                                00118CF0Macintosh HD                   BC93A1CC: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243513" y="3422650"/>
            <a:ext cx="319087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74" name="Picture 434" descr="Computers &amp; Technology 167.tiff                                00118CF0Macintosh HD                   BC93A1CC: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596313" y="2438400"/>
            <a:ext cx="319087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75" name="Picture 435" descr="Computers &amp; Technology 167.tiff                                00118CF0Macintosh HD                   BC93A1CC: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596313" y="3048000"/>
            <a:ext cx="319087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76" name="Picture 436" descr="portable computer.tif                                          00118CF0Macintosh HD                   BC93A1CC: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724400" y="5114925"/>
            <a:ext cx="387350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77" name="Picture 437" descr="monitor &amp; computer.tif                                         00118CF0Macintosh HD                   BC93A1CC: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029075" y="5124450"/>
            <a:ext cx="314325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78" name="Picture 438" descr="monitor &amp; computer.tif                                         00118CF0Macintosh HD                   BC93A1CC: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562600" y="1981200"/>
            <a:ext cx="314325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79" name="Picture 439" descr="monitor &amp; computer.tif                                         00118CF0Macintosh HD                   BC93A1CC: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543675" y="5124450"/>
            <a:ext cx="314325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80" name="Picture 440" descr="Business 2561.tiff                                             00118CF0Macintosh HD                   BC93A1CC: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7358063" y="5181600"/>
            <a:ext cx="4143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81" name="Picture 441" descr="computer 6.tif                                                 00118CF0Macintosh HD                   BC93A1CC: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8024813" y="5105400"/>
            <a:ext cx="433387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0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0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083" grpId="0" build="p" autoUpdateAnimBg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 Appendix                                                                                                                         </a:t>
            </a:r>
            <a:fld id="{1D11FF80-EBAD-4A43-B4E6-BDEF2623DFD5}" type="slidenum">
              <a:rPr lang="en-US" smtClean="0">
                <a:latin typeface="Times New Roman" charset="0"/>
              </a:rPr>
              <a:pPr/>
              <a:t>50</a:t>
            </a:fld>
            <a:endParaRPr lang="en-US" smtClean="0">
              <a:latin typeface="Times New Roman" charset="0"/>
            </a:endParaRPr>
          </a:p>
        </p:txBody>
      </p:sp>
      <p:sp>
        <p:nvSpPr>
          <p:cNvPr id="645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Modular</a:t>
            </a:r>
            <a:r>
              <a:rPr lang="en-US" dirty="0" smtClean="0"/>
              <a:t> Inverses</a:t>
            </a:r>
            <a:endParaRPr lang="en-US" dirty="0"/>
          </a:p>
        </p:txBody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2390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2800" i="1" dirty="0"/>
              <a:t>Additive inverse</a:t>
            </a:r>
            <a:r>
              <a:rPr lang="en-US" sz="2800" dirty="0"/>
              <a:t> of </a:t>
            </a:r>
            <a:r>
              <a:rPr lang="en-US" sz="2800" dirty="0" err="1">
                <a:latin typeface="Lucida Grande"/>
                <a:cs typeface="Lucida Grande"/>
              </a:rPr>
              <a:t>x</a:t>
            </a:r>
            <a:r>
              <a:rPr lang="en-US" sz="2800" dirty="0">
                <a:latin typeface="Lucida Grande"/>
                <a:cs typeface="Lucida Grande"/>
              </a:rPr>
              <a:t> mod </a:t>
            </a:r>
            <a:r>
              <a:rPr lang="en-US" sz="2800" dirty="0" err="1">
                <a:latin typeface="Lucida Grande"/>
                <a:cs typeface="Lucida Grande"/>
              </a:rPr>
              <a:t>n</a:t>
            </a:r>
            <a:r>
              <a:rPr lang="en-US" sz="2800" dirty="0"/>
              <a:t>, </a:t>
            </a:r>
            <a:r>
              <a:rPr lang="en-US" sz="2800" dirty="0" smtClean="0"/>
              <a:t>denoted   </a:t>
            </a:r>
            <a:r>
              <a:rPr lang="en-US" sz="2800" dirty="0" smtClean="0">
                <a:latin typeface="Lucida Grande"/>
                <a:cs typeface="Lucida Grande"/>
              </a:rPr>
              <a:t>–</a:t>
            </a:r>
            <a:r>
              <a:rPr lang="en-US" sz="2800" dirty="0" err="1" smtClean="0">
                <a:latin typeface="Lucida Grande"/>
                <a:cs typeface="Lucida Grande"/>
              </a:rPr>
              <a:t>x</a:t>
            </a:r>
            <a:r>
              <a:rPr lang="en-US" sz="2800" dirty="0" smtClean="0">
                <a:latin typeface="Lucida Grande"/>
                <a:cs typeface="Lucida Grande"/>
              </a:rPr>
              <a:t> mod </a:t>
            </a:r>
            <a:r>
              <a:rPr lang="en-US" sz="2800" dirty="0" err="1" smtClean="0">
                <a:latin typeface="Lucida Grande"/>
                <a:cs typeface="Lucida Grande"/>
              </a:rPr>
              <a:t>n</a:t>
            </a:r>
            <a:r>
              <a:rPr lang="en-US" sz="2800" dirty="0" smtClean="0"/>
              <a:t>, </a:t>
            </a:r>
            <a:r>
              <a:rPr lang="en-US" sz="2800" dirty="0"/>
              <a:t>is the number that must be added to </a:t>
            </a:r>
            <a:r>
              <a:rPr lang="en-US" sz="2800" dirty="0" err="1">
                <a:latin typeface="Lucida Grande"/>
                <a:cs typeface="Lucida Grande"/>
              </a:rPr>
              <a:t>x</a:t>
            </a:r>
            <a:r>
              <a:rPr lang="en-US" sz="2800" dirty="0"/>
              <a:t> to get </a:t>
            </a:r>
            <a:r>
              <a:rPr lang="en-US" sz="2800" dirty="0">
                <a:latin typeface="Lucida Grande"/>
                <a:cs typeface="Lucida Grande"/>
              </a:rPr>
              <a:t>0 mod </a:t>
            </a:r>
            <a:r>
              <a:rPr lang="en-US" sz="2800" dirty="0" err="1">
                <a:latin typeface="Lucida Grande"/>
                <a:cs typeface="Lucida Grande"/>
              </a:rPr>
              <a:t>n</a:t>
            </a:r>
            <a:endParaRPr lang="en-US" sz="2800" dirty="0">
              <a:latin typeface="Lucida Grande"/>
              <a:cs typeface="Lucida Grande"/>
            </a:endParaRPr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2400" dirty="0">
                <a:latin typeface="Lucida Grande"/>
                <a:cs typeface="Lucida Grande"/>
              </a:rPr>
              <a:t>-2 mod 6 = 4</a:t>
            </a:r>
            <a:r>
              <a:rPr lang="en-US" sz="2400" dirty="0"/>
              <a:t>, since </a:t>
            </a:r>
            <a:r>
              <a:rPr lang="en-US" sz="2400" dirty="0">
                <a:latin typeface="Lucida Grande"/>
                <a:cs typeface="Lucida Grande"/>
              </a:rPr>
              <a:t>2 + 4 = 0 mod 6</a:t>
            </a:r>
          </a:p>
          <a:p>
            <a:pPr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2800" i="1" dirty="0"/>
              <a:t>Multiplicative inverse</a:t>
            </a:r>
            <a:r>
              <a:rPr lang="en-US" sz="2800" dirty="0"/>
              <a:t> of </a:t>
            </a:r>
            <a:r>
              <a:rPr lang="en-US" sz="2800" dirty="0" err="1">
                <a:latin typeface="Lucida Grande"/>
                <a:cs typeface="Lucida Grande"/>
              </a:rPr>
              <a:t>x</a:t>
            </a:r>
            <a:r>
              <a:rPr lang="en-US" sz="2800" dirty="0">
                <a:latin typeface="Lucida Grande"/>
                <a:cs typeface="Lucida Grande"/>
              </a:rPr>
              <a:t> mod </a:t>
            </a:r>
            <a:r>
              <a:rPr lang="en-US" sz="2800" dirty="0" err="1">
                <a:latin typeface="Lucida Grande"/>
                <a:cs typeface="Lucida Grande"/>
              </a:rPr>
              <a:t>n</a:t>
            </a:r>
            <a:r>
              <a:rPr lang="en-US" sz="2800" dirty="0"/>
              <a:t>, denoted </a:t>
            </a:r>
            <a:r>
              <a:rPr lang="en-US" sz="2800" dirty="0">
                <a:latin typeface="Lucida Grande"/>
                <a:cs typeface="Lucida Grande"/>
              </a:rPr>
              <a:t>x</a:t>
            </a:r>
            <a:r>
              <a:rPr lang="en-US" sz="2800" baseline="30000" dirty="0">
                <a:latin typeface="Lucida Grande"/>
                <a:cs typeface="Lucida Grande"/>
              </a:rPr>
              <a:t>-</a:t>
            </a:r>
            <a:r>
              <a:rPr lang="en-US" sz="2800" baseline="30000" dirty="0" smtClean="0">
                <a:latin typeface="Lucida Grande"/>
                <a:cs typeface="Lucida Grande"/>
              </a:rPr>
              <a:t>1 </a:t>
            </a:r>
            <a:r>
              <a:rPr lang="en-US" sz="2800" dirty="0" smtClean="0">
                <a:latin typeface="Lucida Grande"/>
                <a:cs typeface="Lucida Grande"/>
              </a:rPr>
              <a:t>mod </a:t>
            </a:r>
            <a:r>
              <a:rPr lang="en-US" sz="2800" dirty="0" err="1" smtClean="0">
                <a:latin typeface="Lucida Grande"/>
                <a:cs typeface="Lucida Grande"/>
              </a:rPr>
              <a:t>n</a:t>
            </a:r>
            <a:r>
              <a:rPr lang="en-US" sz="2800" dirty="0" smtClean="0"/>
              <a:t>, </a:t>
            </a:r>
            <a:r>
              <a:rPr lang="en-US" sz="2800" dirty="0"/>
              <a:t>is the number that must be multiplied by </a:t>
            </a:r>
            <a:r>
              <a:rPr lang="en-US" sz="2800" dirty="0" err="1">
                <a:latin typeface="Lucida Grande"/>
                <a:cs typeface="Lucida Grande"/>
              </a:rPr>
              <a:t>x</a:t>
            </a:r>
            <a:r>
              <a:rPr lang="en-US" sz="2800" dirty="0"/>
              <a:t> to get </a:t>
            </a:r>
            <a:r>
              <a:rPr lang="en-US" sz="2800" dirty="0">
                <a:latin typeface="Lucida Grande"/>
                <a:cs typeface="Lucida Grande"/>
              </a:rPr>
              <a:t>1 mod </a:t>
            </a:r>
            <a:r>
              <a:rPr lang="en-US" sz="2800" dirty="0" err="1">
                <a:latin typeface="Lucida Grande"/>
                <a:cs typeface="Lucida Grande"/>
              </a:rPr>
              <a:t>n</a:t>
            </a:r>
            <a:endParaRPr lang="en-US" sz="2800" dirty="0">
              <a:latin typeface="Lucida Grande"/>
              <a:cs typeface="Lucida Grande"/>
            </a:endParaRPr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2400" dirty="0">
                <a:latin typeface="Lucida Grande"/>
                <a:cs typeface="Lucida Grande"/>
              </a:rPr>
              <a:t>3</a:t>
            </a:r>
            <a:r>
              <a:rPr lang="en-US" sz="2400" baseline="30000" dirty="0">
                <a:latin typeface="Lucida Grande"/>
                <a:cs typeface="Lucida Grande"/>
              </a:rPr>
              <a:t>-1</a:t>
            </a:r>
            <a:r>
              <a:rPr lang="en-US" sz="2400" dirty="0">
                <a:latin typeface="Lucida Grande"/>
                <a:cs typeface="Lucida Grande"/>
              </a:rPr>
              <a:t> mod 7 = 5, since 3 </a:t>
            </a:r>
            <a:r>
              <a:rPr lang="en-US" sz="2000" dirty="0" err="1">
                <a:latin typeface="Lucida Grande"/>
                <a:cs typeface="Lucida Grande"/>
                <a:sym typeface="Symbol" charset="2"/>
              </a:rPr>
              <a:t></a:t>
            </a:r>
            <a:r>
              <a:rPr lang="en-US" sz="2400" dirty="0">
                <a:latin typeface="Lucida Grande"/>
                <a:cs typeface="Lucida Grande"/>
                <a:sym typeface="Symbol" charset="2"/>
              </a:rPr>
              <a:t> </a:t>
            </a:r>
            <a:r>
              <a:rPr lang="en-US" sz="2400" dirty="0">
                <a:latin typeface="Lucida Grande"/>
                <a:cs typeface="Lucida Grande"/>
              </a:rPr>
              <a:t>5 = 1 mod 7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 Appendix                                                                                                                         </a:t>
            </a:r>
            <a:fld id="{02831AC8-9B1E-7343-A89B-0C34695CDE2B}" type="slidenum">
              <a:rPr lang="en-US" smtClean="0">
                <a:latin typeface="Times New Roman" charset="0"/>
              </a:rPr>
              <a:pPr/>
              <a:t>51</a:t>
            </a:fld>
            <a:endParaRPr lang="en-US" smtClean="0">
              <a:latin typeface="Times New Roman" charset="0"/>
            </a:endParaRPr>
          </a:p>
        </p:txBody>
      </p:sp>
      <p:sp>
        <p:nvSpPr>
          <p:cNvPr id="6553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pPr eaLnBrk="1" hangingPunct="1"/>
            <a:r>
              <a:rPr lang="en-US"/>
              <a:t>Modular Arithmetic Quiz</a:t>
            </a:r>
          </a:p>
        </p:txBody>
      </p:sp>
      <p:sp>
        <p:nvSpPr>
          <p:cNvPr id="148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495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dirty="0"/>
              <a:t>Q: What is </a:t>
            </a:r>
            <a:r>
              <a:rPr lang="en-US" sz="2800" dirty="0">
                <a:latin typeface="Lucida Grande"/>
                <a:cs typeface="Lucida Grande"/>
              </a:rPr>
              <a:t>-3 mod 6</a:t>
            </a:r>
            <a:r>
              <a:rPr lang="en-US" sz="2800" dirty="0"/>
              <a:t>?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/>
              <a:t>A: </a:t>
            </a:r>
            <a:r>
              <a:rPr lang="en-US" sz="2800" dirty="0">
                <a:latin typeface="Lucida Grande"/>
                <a:cs typeface="Lucida Grande"/>
              </a:rPr>
              <a:t>3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/>
              <a:t>Q: What is </a:t>
            </a:r>
            <a:r>
              <a:rPr lang="en-US" sz="2800" dirty="0">
                <a:latin typeface="Lucida Grande"/>
                <a:cs typeface="Lucida Grande"/>
              </a:rPr>
              <a:t>-1 mod 6</a:t>
            </a:r>
            <a:r>
              <a:rPr lang="en-US" sz="2800" dirty="0"/>
              <a:t>?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/>
              <a:t>A: </a:t>
            </a:r>
            <a:r>
              <a:rPr lang="en-US" sz="2800" dirty="0">
                <a:latin typeface="Lucida Grande"/>
                <a:cs typeface="Lucida Grande"/>
              </a:rPr>
              <a:t>5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/>
              <a:t>Q: What is </a:t>
            </a:r>
            <a:r>
              <a:rPr lang="en-US" sz="2800" dirty="0">
                <a:latin typeface="Lucida Grande"/>
                <a:cs typeface="Lucida Grande"/>
              </a:rPr>
              <a:t>5</a:t>
            </a:r>
            <a:r>
              <a:rPr lang="en-US" sz="2800" baseline="30000" dirty="0">
                <a:latin typeface="Lucida Grande"/>
                <a:cs typeface="Lucida Grande"/>
              </a:rPr>
              <a:t>-1</a:t>
            </a:r>
            <a:r>
              <a:rPr lang="en-US" sz="2800" dirty="0">
                <a:latin typeface="Lucida Grande"/>
                <a:cs typeface="Lucida Grande"/>
              </a:rPr>
              <a:t> mod 6</a:t>
            </a:r>
            <a:r>
              <a:rPr lang="en-US" sz="2800" dirty="0"/>
              <a:t>?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/>
              <a:t>A: </a:t>
            </a:r>
            <a:r>
              <a:rPr lang="en-US" sz="2800" dirty="0">
                <a:latin typeface="Lucida Grande"/>
                <a:cs typeface="Lucida Grande"/>
              </a:rPr>
              <a:t>5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/>
              <a:t>Q: What is </a:t>
            </a:r>
            <a:r>
              <a:rPr lang="en-US" sz="2800" dirty="0">
                <a:latin typeface="Lucida Grande"/>
                <a:cs typeface="Lucida Grande"/>
              </a:rPr>
              <a:t>2</a:t>
            </a:r>
            <a:r>
              <a:rPr lang="en-US" sz="2800" baseline="30000" dirty="0">
                <a:latin typeface="Lucida Grande"/>
                <a:cs typeface="Lucida Grande"/>
              </a:rPr>
              <a:t>-1</a:t>
            </a:r>
            <a:r>
              <a:rPr lang="en-US" sz="2800" dirty="0">
                <a:latin typeface="Lucida Grande"/>
                <a:cs typeface="Lucida Grande"/>
              </a:rPr>
              <a:t> mod 6</a:t>
            </a:r>
            <a:r>
              <a:rPr lang="en-US" sz="2800" dirty="0"/>
              <a:t>?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/>
              <a:t>A: No number works!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/>
              <a:t>Multiplicative inverse might not exist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8483" grpId="0" build="p" autoUpdateAnimBg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 Appendix                                                                                                                         </a:t>
            </a:r>
            <a:fld id="{E59ADD87-DFD9-4048-83F9-627ED62F6821}" type="slidenum">
              <a:rPr lang="en-US" smtClean="0">
                <a:latin typeface="Times New Roman" charset="0"/>
              </a:rPr>
              <a:pPr/>
              <a:t>52</a:t>
            </a:fld>
            <a:endParaRPr lang="en-US" smtClean="0">
              <a:latin typeface="Times New Roman" charset="0"/>
            </a:endParaRPr>
          </a:p>
        </p:txBody>
      </p:sp>
      <p:sp>
        <p:nvSpPr>
          <p:cNvPr id="665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Relative Primality</a:t>
            </a:r>
          </a:p>
        </p:txBody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err="1">
                <a:latin typeface="Lucida Grande"/>
                <a:cs typeface="Lucida Grande"/>
              </a:rPr>
              <a:t>x</a:t>
            </a:r>
            <a:r>
              <a:rPr lang="en-US" dirty="0"/>
              <a:t> and </a:t>
            </a:r>
            <a:r>
              <a:rPr lang="en-US" dirty="0" err="1">
                <a:latin typeface="Lucida Grande"/>
                <a:cs typeface="Lucida Grande"/>
              </a:rPr>
              <a:t>y</a:t>
            </a:r>
            <a:r>
              <a:rPr lang="en-US" dirty="0"/>
              <a:t> are </a:t>
            </a:r>
            <a:r>
              <a:rPr lang="en-US" b="1" dirty="0">
                <a:solidFill>
                  <a:schemeClr val="accent2"/>
                </a:solidFill>
              </a:rPr>
              <a:t>relatively prime</a:t>
            </a:r>
            <a:r>
              <a:rPr lang="en-US" dirty="0"/>
              <a:t> if they have no common factor other than </a:t>
            </a:r>
            <a:r>
              <a:rPr lang="en-US" dirty="0">
                <a:latin typeface="Lucida Grande"/>
                <a:cs typeface="Lucida Grande"/>
              </a:rPr>
              <a:t>1</a:t>
            </a:r>
          </a:p>
          <a:p>
            <a:pPr eaLnBrk="1" hangingPunct="1"/>
            <a:r>
              <a:rPr lang="en-US" dirty="0">
                <a:latin typeface="Lucida Grande"/>
                <a:cs typeface="Lucida Grande"/>
              </a:rPr>
              <a:t>x</a:t>
            </a:r>
            <a:r>
              <a:rPr lang="en-US" baseline="30000" dirty="0">
                <a:latin typeface="Lucida Grande"/>
                <a:cs typeface="Lucida Grande"/>
              </a:rPr>
              <a:t>-1</a:t>
            </a:r>
            <a:r>
              <a:rPr lang="en-US" dirty="0">
                <a:latin typeface="Lucida Grande"/>
                <a:cs typeface="Lucida Grande"/>
              </a:rPr>
              <a:t> mod </a:t>
            </a:r>
            <a:r>
              <a:rPr lang="en-US" dirty="0" err="1">
                <a:latin typeface="Lucida Grande"/>
                <a:cs typeface="Lucida Grande"/>
              </a:rPr>
              <a:t>y</a:t>
            </a:r>
            <a:r>
              <a:rPr lang="en-US" dirty="0">
                <a:latin typeface="Lucida Grande"/>
                <a:cs typeface="Lucida Grande"/>
              </a:rPr>
              <a:t> </a:t>
            </a:r>
            <a:r>
              <a:rPr lang="en-US" dirty="0"/>
              <a:t>exists only when </a:t>
            </a:r>
            <a:r>
              <a:rPr lang="en-US" dirty="0" err="1">
                <a:latin typeface="Lucida Grande"/>
                <a:cs typeface="Lucida Grande"/>
              </a:rPr>
              <a:t>x</a:t>
            </a:r>
            <a:r>
              <a:rPr lang="en-US" dirty="0"/>
              <a:t> and </a:t>
            </a:r>
            <a:r>
              <a:rPr lang="en-US" dirty="0" err="1">
                <a:latin typeface="Lucida Grande"/>
                <a:cs typeface="Lucida Grande"/>
              </a:rPr>
              <a:t>y</a:t>
            </a:r>
            <a:r>
              <a:rPr lang="en-US" dirty="0"/>
              <a:t> are relatively prime</a:t>
            </a:r>
            <a:endParaRPr lang="en-US" dirty="0" smtClean="0"/>
          </a:p>
          <a:p>
            <a:pPr eaLnBrk="1" hangingPunct="1"/>
            <a:r>
              <a:rPr lang="en-US" dirty="0" smtClean="0">
                <a:cs typeface="Lucida Grande"/>
              </a:rPr>
              <a:t>If it exists, </a:t>
            </a:r>
            <a:r>
              <a:rPr lang="en-US" dirty="0" smtClean="0">
                <a:latin typeface="Lucida Grande"/>
                <a:cs typeface="Lucida Grande"/>
              </a:rPr>
              <a:t>x</a:t>
            </a:r>
            <a:r>
              <a:rPr lang="en-US" baseline="30000" dirty="0">
                <a:latin typeface="Lucida Grande"/>
                <a:cs typeface="Lucida Grande"/>
              </a:rPr>
              <a:t>-1</a:t>
            </a:r>
            <a:r>
              <a:rPr lang="en-US" dirty="0">
                <a:latin typeface="Lucida Grande"/>
                <a:cs typeface="Lucida Grande"/>
              </a:rPr>
              <a:t> mod </a:t>
            </a:r>
            <a:r>
              <a:rPr lang="en-US" dirty="0" err="1">
                <a:latin typeface="Lucida Grande"/>
                <a:cs typeface="Lucida Grande"/>
              </a:rPr>
              <a:t>y</a:t>
            </a:r>
            <a:r>
              <a:rPr lang="en-US" dirty="0">
                <a:latin typeface="Lucida Grande"/>
                <a:cs typeface="Lucida Grande"/>
              </a:rPr>
              <a:t> </a:t>
            </a:r>
            <a:r>
              <a:rPr lang="en-US" dirty="0"/>
              <a:t>is easy to</a:t>
            </a:r>
            <a:r>
              <a:rPr lang="en-US" dirty="0" smtClean="0"/>
              <a:t> compute using </a:t>
            </a:r>
            <a:r>
              <a:rPr lang="en-US" dirty="0"/>
              <a:t>Euclidean </a:t>
            </a:r>
            <a:r>
              <a:rPr lang="en-US" dirty="0" smtClean="0"/>
              <a:t>Algorithm</a:t>
            </a:r>
          </a:p>
          <a:p>
            <a:pPr lvl="1" eaLnBrk="1" hangingPunct="1"/>
            <a:r>
              <a:rPr lang="en-US" dirty="0" smtClean="0"/>
              <a:t>We won’t do the computation here</a:t>
            </a:r>
          </a:p>
          <a:p>
            <a:pPr lvl="1" eaLnBrk="1" hangingPunct="1"/>
            <a:r>
              <a:rPr lang="en-US" smtClean="0"/>
              <a:t>But, </a:t>
            </a:r>
            <a:r>
              <a:rPr lang="en-US" dirty="0" smtClean="0"/>
              <a:t>an efficient </a:t>
            </a:r>
            <a:r>
              <a:rPr lang="en-US" smtClean="0"/>
              <a:t>algorithm exists</a:t>
            </a:r>
            <a:endParaRPr lang="en-US" dirty="0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 Appendix                                                                                                                         </a:t>
            </a:r>
            <a:fld id="{2F4E9F0B-6705-AC4B-9C0C-6D62A531241B}" type="slidenum">
              <a:rPr lang="en-US" smtClean="0">
                <a:latin typeface="Times New Roman" charset="0"/>
              </a:rPr>
              <a:pPr/>
              <a:t>53</a:t>
            </a:fld>
            <a:endParaRPr lang="en-US" smtClean="0">
              <a:latin typeface="Times New Roman" charset="0"/>
            </a:endParaRPr>
          </a:p>
        </p:txBody>
      </p:sp>
      <p:sp>
        <p:nvSpPr>
          <p:cNvPr id="675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Totient Function</a:t>
            </a:r>
          </a:p>
        </p:txBody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80772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dirty="0"/>
              <a:t> </a:t>
            </a:r>
            <a:r>
              <a:rPr lang="en-US" sz="2800" dirty="0" err="1">
                <a:latin typeface="Lucida Grande"/>
                <a:cs typeface="Lucida Grande"/>
                <a:sym typeface="Symbol" charset="2"/>
              </a:rPr>
              <a:t></a:t>
            </a:r>
            <a:r>
              <a:rPr lang="en-US" sz="2800" dirty="0" err="1">
                <a:latin typeface="Lucida Grande"/>
                <a:cs typeface="Lucida Grande"/>
              </a:rPr>
              <a:t>(n</a:t>
            </a:r>
            <a:r>
              <a:rPr lang="en-US" sz="2800" dirty="0">
                <a:latin typeface="Lucida Grande"/>
                <a:cs typeface="Lucida Grande"/>
              </a:rPr>
              <a:t>)</a:t>
            </a:r>
            <a:r>
              <a:rPr lang="en-US" sz="2800" dirty="0"/>
              <a:t> is</a:t>
            </a:r>
            <a:r>
              <a:rPr lang="en-US" sz="2800" dirty="0" smtClean="0"/>
              <a:t> “the </a:t>
            </a:r>
            <a:r>
              <a:rPr lang="en-US" sz="2800" dirty="0"/>
              <a:t>number of numbers</a:t>
            </a:r>
            <a:r>
              <a:rPr lang="en-US" sz="2800" dirty="0" smtClean="0"/>
              <a:t> less </a:t>
            </a:r>
            <a:r>
              <a:rPr lang="en-US" sz="2800" dirty="0"/>
              <a:t>than </a:t>
            </a:r>
            <a:r>
              <a:rPr lang="en-US" sz="2800" dirty="0" err="1" smtClean="0">
                <a:latin typeface="Lucida Grande"/>
                <a:cs typeface="Lucida Grande"/>
              </a:rPr>
              <a:t>n</a:t>
            </a:r>
            <a:r>
              <a:rPr lang="en-US" sz="2800" dirty="0" smtClean="0"/>
              <a:t> that are relatively </a:t>
            </a:r>
            <a:r>
              <a:rPr lang="en-US" sz="2800" dirty="0"/>
              <a:t>prime to </a:t>
            </a:r>
            <a:r>
              <a:rPr lang="en-US" sz="2800" dirty="0" err="1" smtClean="0">
                <a:latin typeface="Lucida Grande"/>
                <a:cs typeface="Lucida Grande"/>
              </a:rPr>
              <a:t>n</a:t>
            </a:r>
            <a:r>
              <a:rPr lang="en-US" sz="2800" dirty="0" smtClean="0"/>
              <a:t>”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Here, “numbers” are positive integers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/>
              <a:t>Examples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/>
              <a:t> </a:t>
            </a:r>
            <a:r>
              <a:rPr lang="en-US" sz="2400" dirty="0">
                <a:latin typeface="Lucida Grande"/>
                <a:cs typeface="Lucida Grande"/>
                <a:sym typeface="Symbol" charset="2"/>
              </a:rPr>
              <a:t></a:t>
            </a:r>
            <a:r>
              <a:rPr lang="en-US" sz="2400" dirty="0">
                <a:latin typeface="Lucida Grande"/>
                <a:cs typeface="Lucida Grande"/>
              </a:rPr>
              <a:t>(4) = 2 </a:t>
            </a:r>
            <a:r>
              <a:rPr lang="en-US" sz="2400" dirty="0"/>
              <a:t>since </a:t>
            </a:r>
            <a:r>
              <a:rPr lang="en-US" sz="2400" dirty="0">
                <a:latin typeface="Lucida Grande"/>
                <a:cs typeface="Lucida Grande"/>
              </a:rPr>
              <a:t>4</a:t>
            </a:r>
            <a:r>
              <a:rPr lang="en-US" sz="2400" dirty="0"/>
              <a:t> is relatively prime to </a:t>
            </a:r>
            <a:r>
              <a:rPr lang="en-US" sz="2400" dirty="0">
                <a:latin typeface="Lucida Grande"/>
                <a:cs typeface="Lucida Grande"/>
              </a:rPr>
              <a:t>3</a:t>
            </a:r>
            <a:r>
              <a:rPr lang="en-US" sz="2400" dirty="0"/>
              <a:t> and </a:t>
            </a:r>
            <a:r>
              <a:rPr lang="en-US" sz="2400" dirty="0">
                <a:latin typeface="Lucida Grande"/>
                <a:cs typeface="Lucida Grande"/>
              </a:rPr>
              <a:t>1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/>
              <a:t> </a:t>
            </a:r>
            <a:r>
              <a:rPr lang="en-US" sz="2400" dirty="0">
                <a:latin typeface="Lucida Grande"/>
                <a:cs typeface="Lucida Grande"/>
                <a:sym typeface="Symbol" charset="2"/>
              </a:rPr>
              <a:t></a:t>
            </a:r>
            <a:r>
              <a:rPr lang="en-US" sz="2400" dirty="0">
                <a:latin typeface="Lucida Grande"/>
                <a:cs typeface="Lucida Grande"/>
              </a:rPr>
              <a:t>(5) = 4 </a:t>
            </a:r>
            <a:r>
              <a:rPr lang="en-US" sz="2400" dirty="0"/>
              <a:t>since 5 is relatively prime to </a:t>
            </a:r>
            <a:r>
              <a:rPr lang="en-US" sz="2400" dirty="0" smtClean="0">
                <a:latin typeface="Lucida Grande"/>
                <a:cs typeface="Lucida Grande"/>
              </a:rPr>
              <a:t>1</a:t>
            </a:r>
            <a:r>
              <a:rPr lang="en-US" sz="2400" dirty="0" smtClean="0"/>
              <a:t>,</a:t>
            </a:r>
            <a:r>
              <a:rPr lang="en-US" sz="2400" dirty="0" smtClean="0">
                <a:latin typeface="Lucida Grande"/>
                <a:cs typeface="Lucida Grande"/>
              </a:rPr>
              <a:t>2</a:t>
            </a:r>
            <a:r>
              <a:rPr lang="en-US" sz="2400" dirty="0" smtClean="0"/>
              <a:t>,</a:t>
            </a:r>
            <a:r>
              <a:rPr lang="en-US" sz="2400" dirty="0" smtClean="0">
                <a:latin typeface="Lucida Grande"/>
                <a:cs typeface="Lucida Grande"/>
              </a:rPr>
              <a:t>3</a:t>
            </a:r>
            <a:r>
              <a:rPr lang="en-US" sz="2400" dirty="0" smtClean="0"/>
              <a:t>,</a:t>
            </a:r>
            <a:r>
              <a:rPr lang="en-US" sz="2400" dirty="0" smtClean="0">
                <a:latin typeface="Lucida Grande"/>
                <a:cs typeface="Lucida Grande"/>
              </a:rPr>
              <a:t>4</a:t>
            </a:r>
            <a:endParaRPr lang="en-US" sz="2400" dirty="0">
              <a:latin typeface="Lucida Grande"/>
              <a:cs typeface="Lucida Grande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sz="2400" dirty="0"/>
              <a:t> </a:t>
            </a:r>
            <a:r>
              <a:rPr lang="en-US" sz="2400" dirty="0">
                <a:latin typeface="Lucida Grande"/>
                <a:cs typeface="Lucida Grande"/>
                <a:sym typeface="Symbol" charset="2"/>
              </a:rPr>
              <a:t></a:t>
            </a:r>
            <a:r>
              <a:rPr lang="en-US" sz="2400" dirty="0">
                <a:latin typeface="Lucida Grande"/>
                <a:cs typeface="Lucida Grande"/>
              </a:rPr>
              <a:t>(12) = 4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/>
              <a:t> </a:t>
            </a:r>
            <a:r>
              <a:rPr lang="en-US" sz="2400" dirty="0" err="1">
                <a:latin typeface="Lucida Grande"/>
                <a:cs typeface="Lucida Grande"/>
                <a:sym typeface="Symbol" charset="2"/>
              </a:rPr>
              <a:t></a:t>
            </a:r>
            <a:r>
              <a:rPr lang="en-US" sz="2400" dirty="0" err="1">
                <a:latin typeface="Lucida Grande"/>
                <a:cs typeface="Lucida Grande"/>
              </a:rPr>
              <a:t>(p</a:t>
            </a:r>
            <a:r>
              <a:rPr lang="en-US" sz="2400" dirty="0">
                <a:latin typeface="Lucida Grande"/>
                <a:cs typeface="Lucida Grande"/>
              </a:rPr>
              <a:t>) = p-1 </a:t>
            </a:r>
            <a:r>
              <a:rPr lang="en-US" sz="2400" dirty="0"/>
              <a:t>if </a:t>
            </a:r>
            <a:r>
              <a:rPr lang="en-US" sz="2400" dirty="0" err="1">
                <a:latin typeface="Lucida Grande"/>
                <a:cs typeface="Lucida Grande"/>
              </a:rPr>
              <a:t>p</a:t>
            </a:r>
            <a:r>
              <a:rPr lang="en-US" sz="2400" dirty="0"/>
              <a:t> is prime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/>
              <a:t> </a:t>
            </a:r>
            <a:r>
              <a:rPr lang="en-US" sz="2400" dirty="0" err="1">
                <a:latin typeface="Lucida Grande"/>
                <a:cs typeface="Lucida Grande"/>
                <a:sym typeface="Symbol" charset="2"/>
              </a:rPr>
              <a:t></a:t>
            </a:r>
            <a:r>
              <a:rPr lang="en-US" sz="2400" dirty="0" err="1">
                <a:latin typeface="Lucida Grande"/>
                <a:cs typeface="Lucida Grande"/>
              </a:rPr>
              <a:t>(pq</a:t>
            </a:r>
            <a:r>
              <a:rPr lang="en-US" sz="2400" dirty="0">
                <a:latin typeface="Lucida Grande"/>
                <a:cs typeface="Lucida Grande"/>
              </a:rPr>
              <a:t>) = (p-1)(q-1) </a:t>
            </a:r>
            <a:r>
              <a:rPr lang="en-US" sz="2400" dirty="0"/>
              <a:t>if </a:t>
            </a:r>
            <a:r>
              <a:rPr lang="en-US" sz="2400" dirty="0" err="1">
                <a:latin typeface="Lucida Grande"/>
                <a:cs typeface="Lucida Grande"/>
              </a:rPr>
              <a:t>p</a:t>
            </a:r>
            <a:r>
              <a:rPr lang="en-US" sz="2400" dirty="0"/>
              <a:t> and </a:t>
            </a:r>
            <a:r>
              <a:rPr lang="en-US" sz="2400" dirty="0" err="1">
                <a:latin typeface="Lucida Grande"/>
                <a:cs typeface="Lucida Grande"/>
              </a:rPr>
              <a:t>q</a:t>
            </a:r>
            <a:r>
              <a:rPr lang="en-US" sz="2400" dirty="0"/>
              <a:t> prime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 Appendix                                                                                                                         </a:t>
            </a:r>
            <a:fld id="{EA4FBE31-EEF3-0D4F-9DF6-975E07724076}" type="slidenum">
              <a:rPr lang="en-US" smtClean="0">
                <a:latin typeface="Times New Roman" charset="0"/>
              </a:rPr>
              <a:pPr/>
              <a:t>54</a:t>
            </a:fld>
            <a:endParaRPr lang="en-US" smtClean="0">
              <a:latin typeface="Times New Roman" charset="0"/>
            </a:endParaRPr>
          </a:p>
        </p:txBody>
      </p:sp>
      <p:sp>
        <p:nvSpPr>
          <p:cNvPr id="6861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676400"/>
            <a:ext cx="7772400" cy="1143000"/>
          </a:xfrm>
        </p:spPr>
        <p:txBody>
          <a:bodyPr/>
          <a:lstStyle/>
          <a:p>
            <a:pPr eaLnBrk="1" hangingPunct="1"/>
            <a:r>
              <a:rPr lang="en-US"/>
              <a:t>Permutations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 Appendix                                                                                                                         </a:t>
            </a:r>
            <a:fld id="{61D02051-63FF-C24D-B0CD-1ED0A9B9B7F9}" type="slidenum">
              <a:rPr lang="en-US" smtClean="0">
                <a:latin typeface="Times New Roman" charset="0"/>
              </a:rPr>
              <a:pPr/>
              <a:t>55</a:t>
            </a:fld>
            <a:endParaRPr lang="en-US" smtClean="0">
              <a:latin typeface="Times New Roman" charset="0"/>
            </a:endParaRPr>
          </a:p>
        </p:txBody>
      </p:sp>
      <p:sp>
        <p:nvSpPr>
          <p:cNvPr id="696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Permutation Definition</a:t>
            </a:r>
          </a:p>
        </p:txBody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/>
              <a:t>Let </a:t>
            </a:r>
            <a:r>
              <a:rPr lang="en-US" dirty="0">
                <a:latin typeface="Times-Roman" charset="0"/>
              </a:rPr>
              <a:t>S</a:t>
            </a:r>
            <a:r>
              <a:rPr lang="en-US" dirty="0"/>
              <a:t> be a set</a:t>
            </a:r>
          </a:p>
          <a:p>
            <a:pPr eaLnBrk="1" hangingPunct="1">
              <a:lnSpc>
                <a:spcPct val="90000"/>
              </a:lnSpc>
            </a:pPr>
            <a:r>
              <a:rPr lang="en-US" dirty="0"/>
              <a:t>A permutation of </a:t>
            </a:r>
            <a:r>
              <a:rPr lang="en-US" dirty="0">
                <a:latin typeface="Times-Roman" charset="0"/>
              </a:rPr>
              <a:t>S</a:t>
            </a:r>
            <a:r>
              <a:rPr lang="en-US" dirty="0"/>
              <a:t> is an ordered list of the elements of </a:t>
            </a:r>
            <a:r>
              <a:rPr lang="en-US" dirty="0">
                <a:latin typeface="Times-Roman" charset="0"/>
              </a:rPr>
              <a:t>S</a:t>
            </a:r>
            <a:endParaRPr lang="en-US" dirty="0"/>
          </a:p>
          <a:p>
            <a:pPr lvl="1" eaLnBrk="1" hangingPunct="1">
              <a:lnSpc>
                <a:spcPct val="90000"/>
              </a:lnSpc>
            </a:pPr>
            <a:r>
              <a:rPr lang="en-US" dirty="0"/>
              <a:t>Each element of </a:t>
            </a:r>
            <a:r>
              <a:rPr lang="en-US" dirty="0">
                <a:latin typeface="Times-Roman" charset="0"/>
              </a:rPr>
              <a:t>S</a:t>
            </a:r>
            <a:r>
              <a:rPr lang="en-US" dirty="0"/>
              <a:t> appears exactly once</a:t>
            </a:r>
          </a:p>
          <a:p>
            <a:pPr eaLnBrk="1" hangingPunct="1">
              <a:lnSpc>
                <a:spcPct val="90000"/>
              </a:lnSpc>
            </a:pPr>
            <a:r>
              <a:rPr lang="en-US" dirty="0"/>
              <a:t>Suppose </a:t>
            </a:r>
            <a:r>
              <a:rPr lang="en-US" dirty="0" smtClean="0">
                <a:latin typeface="Times-Roman" charset="0"/>
              </a:rPr>
              <a:t>S = {</a:t>
            </a:r>
            <a:r>
              <a:rPr lang="en-US" dirty="0">
                <a:latin typeface="Times-Roman" charset="0"/>
              </a:rPr>
              <a:t>0,1,2,…,n-1}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/>
              <a:t>Then the number of perms is…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>
                <a:latin typeface="Times-Roman" charset="0"/>
              </a:rPr>
              <a:t>n(n-1)(n-2) </a:t>
            </a:r>
            <a:r>
              <a:rPr lang="en-US" dirty="0" err="1">
                <a:latin typeface="Times-Roman" charset="0"/>
                <a:sym typeface="Symbol" charset="2"/>
              </a:rPr>
              <a:t></a:t>
            </a:r>
            <a:r>
              <a:rPr lang="en-US" dirty="0">
                <a:latin typeface="Times-Roman" charset="0"/>
                <a:sym typeface="Symbol" charset="2"/>
              </a:rPr>
              <a:t> </a:t>
            </a:r>
            <a:r>
              <a:rPr lang="en-US" dirty="0" err="1">
                <a:latin typeface="Times-Roman" charset="0"/>
                <a:sym typeface="Symbol" charset="2"/>
              </a:rPr>
              <a:t></a:t>
            </a:r>
            <a:r>
              <a:rPr lang="en-US" dirty="0">
                <a:latin typeface="Times-Roman" charset="0"/>
              </a:rPr>
              <a:t> </a:t>
            </a:r>
            <a:r>
              <a:rPr lang="en-US" dirty="0" err="1">
                <a:latin typeface="Times-Roman" charset="0"/>
                <a:sym typeface="Symbol" charset="2"/>
              </a:rPr>
              <a:t></a:t>
            </a:r>
            <a:r>
              <a:rPr lang="en-US" dirty="0">
                <a:latin typeface="Times-Roman" charset="0"/>
                <a:sym typeface="Symbol" charset="2"/>
              </a:rPr>
              <a:t> </a:t>
            </a:r>
            <a:r>
              <a:rPr lang="en-US" dirty="0">
                <a:latin typeface="Times-Roman" charset="0"/>
              </a:rPr>
              <a:t>(2)(1) = </a:t>
            </a:r>
            <a:r>
              <a:rPr lang="en-US" dirty="0" err="1">
                <a:latin typeface="Times-Roman" charset="0"/>
              </a:rPr>
              <a:t>n</a:t>
            </a:r>
            <a:r>
              <a:rPr lang="en-US" dirty="0">
                <a:latin typeface="Times-Roman" charset="0"/>
              </a:rPr>
              <a:t>!</a:t>
            </a: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 Appendix                                                                                                                         </a:t>
            </a:r>
            <a:fld id="{E1773A99-EEB7-9C40-8EF0-9BC7E42FE784}" type="slidenum">
              <a:rPr lang="en-US" smtClean="0">
                <a:latin typeface="Times New Roman" charset="0"/>
              </a:rPr>
              <a:pPr/>
              <a:t>56</a:t>
            </a:fld>
            <a:endParaRPr lang="en-US" smtClean="0">
              <a:latin typeface="Times New Roman" charset="0"/>
            </a:endParaRPr>
          </a:p>
        </p:txBody>
      </p:sp>
      <p:sp>
        <p:nvSpPr>
          <p:cNvPr id="706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Permutation Example</a:t>
            </a:r>
          </a:p>
        </p:txBody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Let </a:t>
            </a:r>
            <a:r>
              <a:rPr lang="en-US">
                <a:latin typeface="Times-Roman" charset="0"/>
              </a:rPr>
              <a:t>S = {0,1,2,3}</a:t>
            </a:r>
            <a:endParaRPr lang="en-US"/>
          </a:p>
          <a:p>
            <a:pPr eaLnBrk="1" hangingPunct="1"/>
            <a:r>
              <a:rPr lang="en-US"/>
              <a:t>Then there are </a:t>
            </a:r>
            <a:r>
              <a:rPr lang="en-US">
                <a:latin typeface="Times-Roman" charset="0"/>
              </a:rPr>
              <a:t>24</a:t>
            </a:r>
            <a:r>
              <a:rPr lang="en-US"/>
              <a:t> perms of </a:t>
            </a:r>
            <a:r>
              <a:rPr lang="en-US">
                <a:latin typeface="Times-Roman" charset="0"/>
              </a:rPr>
              <a:t>S</a:t>
            </a:r>
            <a:endParaRPr lang="en-US"/>
          </a:p>
          <a:p>
            <a:pPr eaLnBrk="1" hangingPunct="1"/>
            <a:r>
              <a:rPr lang="en-US"/>
              <a:t>For example,</a:t>
            </a:r>
          </a:p>
          <a:p>
            <a:pPr lvl="1" eaLnBrk="1" hangingPunct="1"/>
            <a:r>
              <a:rPr lang="en-US">
                <a:latin typeface="Times-Roman" charset="0"/>
              </a:rPr>
              <a:t>(3,1,2,0)</a:t>
            </a:r>
            <a:r>
              <a:rPr lang="en-US"/>
              <a:t> is a perm of </a:t>
            </a:r>
            <a:r>
              <a:rPr lang="en-US">
                <a:latin typeface="Times-Roman" charset="0"/>
              </a:rPr>
              <a:t>S</a:t>
            </a:r>
            <a:endParaRPr lang="en-US"/>
          </a:p>
          <a:p>
            <a:pPr lvl="1" eaLnBrk="1" hangingPunct="1"/>
            <a:r>
              <a:rPr lang="en-US">
                <a:latin typeface="Times-Roman" charset="0"/>
              </a:rPr>
              <a:t>(0,2,3,1)</a:t>
            </a:r>
            <a:r>
              <a:rPr lang="en-US"/>
              <a:t> is a perm of </a:t>
            </a:r>
            <a:r>
              <a:rPr lang="en-US">
                <a:latin typeface="Times-Roman" charset="0"/>
              </a:rPr>
              <a:t>S</a:t>
            </a:r>
            <a:r>
              <a:rPr lang="en-US"/>
              <a:t>, etc.</a:t>
            </a:r>
          </a:p>
          <a:p>
            <a:pPr eaLnBrk="1" hangingPunct="1"/>
            <a:r>
              <a:rPr lang="en-US"/>
              <a:t>Perms are important in cryptography</a:t>
            </a: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 Appendix                                                                                                                         </a:t>
            </a:r>
            <a:fld id="{B79D8344-4073-514D-92BA-25B376559047}" type="slidenum">
              <a:rPr lang="en-US" smtClean="0">
                <a:latin typeface="Times New Roman" charset="0"/>
              </a:rPr>
              <a:pPr/>
              <a:t>57</a:t>
            </a:fld>
            <a:endParaRPr lang="en-US" smtClean="0">
              <a:latin typeface="Times New Roman" charset="0"/>
            </a:endParaRPr>
          </a:p>
        </p:txBody>
      </p:sp>
      <p:sp>
        <p:nvSpPr>
          <p:cNvPr id="7168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828800"/>
            <a:ext cx="7772400" cy="1143000"/>
          </a:xfrm>
        </p:spPr>
        <p:txBody>
          <a:bodyPr/>
          <a:lstStyle/>
          <a:p>
            <a:pPr eaLnBrk="1" hangingPunct="1"/>
            <a:r>
              <a:rPr lang="en-US"/>
              <a:t>Probability Basics</a:t>
            </a: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 Appendix                                                                                                                         </a:t>
            </a:r>
            <a:fld id="{2FA9355A-8F55-434C-815C-02405EDDC494}" type="slidenum">
              <a:rPr lang="en-US" smtClean="0">
                <a:latin typeface="Times New Roman" charset="0"/>
              </a:rPr>
              <a:pPr/>
              <a:t>58</a:t>
            </a:fld>
            <a:endParaRPr lang="en-US" smtClean="0">
              <a:latin typeface="Times New Roman" charset="0"/>
            </a:endParaRPr>
          </a:p>
        </p:txBody>
      </p:sp>
      <p:sp>
        <p:nvSpPr>
          <p:cNvPr id="727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Discrete Probability</a:t>
            </a:r>
          </a:p>
        </p:txBody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828800"/>
            <a:ext cx="8001000" cy="4114800"/>
          </a:xfrm>
        </p:spPr>
        <p:txBody>
          <a:bodyPr/>
          <a:lstStyle/>
          <a:p>
            <a:pPr eaLnBrk="1" hangingPunct="1"/>
            <a:r>
              <a:rPr lang="en-US"/>
              <a:t>We only require some elementary facts</a:t>
            </a:r>
          </a:p>
          <a:p>
            <a:pPr eaLnBrk="1" hangingPunct="1"/>
            <a:r>
              <a:rPr lang="en-US"/>
              <a:t>Suppose that </a:t>
            </a:r>
            <a:r>
              <a:rPr lang="en-US">
                <a:latin typeface="Times-Roman" charset="0"/>
              </a:rPr>
              <a:t>S={0,1,2,…,N</a:t>
            </a:r>
            <a:r>
              <a:rPr lang="en-US">
                <a:latin typeface="Times-Roman" charset="0"/>
                <a:sym typeface="Symbol" charset="2"/>
              </a:rPr>
              <a:t></a:t>
            </a:r>
            <a:r>
              <a:rPr lang="en-US">
                <a:latin typeface="Times-Roman" charset="0"/>
              </a:rPr>
              <a:t>1}</a:t>
            </a:r>
            <a:r>
              <a:rPr lang="en-US"/>
              <a:t> is the set of all possible outcomes</a:t>
            </a:r>
          </a:p>
          <a:p>
            <a:pPr eaLnBrk="1" hangingPunct="1"/>
            <a:r>
              <a:rPr lang="en-US"/>
              <a:t>If each outcome is equally likely, then the probability of event </a:t>
            </a:r>
            <a:r>
              <a:rPr lang="en-US">
                <a:latin typeface="Times-Roman" charset="0"/>
              </a:rPr>
              <a:t>E </a:t>
            </a:r>
            <a:r>
              <a:rPr lang="en-US">
                <a:latin typeface="Times-Roman" charset="0"/>
                <a:sym typeface="Symbol" charset="2"/>
              </a:rPr>
              <a:t></a:t>
            </a:r>
            <a:r>
              <a:rPr lang="en-US">
                <a:latin typeface="Times-Roman" charset="0"/>
              </a:rPr>
              <a:t> S</a:t>
            </a:r>
            <a:r>
              <a:rPr lang="en-US"/>
              <a:t> is</a:t>
            </a:r>
          </a:p>
          <a:p>
            <a:pPr lvl="1" eaLnBrk="1" hangingPunct="1"/>
            <a:r>
              <a:rPr lang="en-US">
                <a:latin typeface="Times-Roman" charset="0"/>
              </a:rPr>
              <a:t>P(E) =</a:t>
            </a:r>
            <a:r>
              <a:rPr lang="en-US"/>
              <a:t> # elements in </a:t>
            </a:r>
            <a:r>
              <a:rPr lang="en-US">
                <a:latin typeface="Times-Roman" charset="0"/>
              </a:rPr>
              <a:t>E</a:t>
            </a:r>
            <a:r>
              <a:rPr lang="en-US"/>
              <a:t> / # elements in </a:t>
            </a:r>
            <a:r>
              <a:rPr lang="en-US">
                <a:latin typeface="Times-Roman" charset="0"/>
              </a:rPr>
              <a:t>S</a:t>
            </a: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 Appendix                                                                                                                         </a:t>
            </a:r>
            <a:fld id="{68FD245E-429F-E140-A132-085368E6EFE5}" type="slidenum">
              <a:rPr lang="en-US" smtClean="0">
                <a:latin typeface="Times New Roman" charset="0"/>
              </a:rPr>
              <a:pPr/>
              <a:t>59</a:t>
            </a:fld>
            <a:endParaRPr lang="en-US" smtClean="0">
              <a:latin typeface="Times New Roman" charset="0"/>
            </a:endParaRPr>
          </a:p>
        </p:txBody>
      </p:sp>
      <p:sp>
        <p:nvSpPr>
          <p:cNvPr id="7373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143000"/>
          </a:xfrm>
        </p:spPr>
        <p:txBody>
          <a:bodyPr/>
          <a:lstStyle/>
          <a:p>
            <a:pPr eaLnBrk="1" hangingPunct="1"/>
            <a:r>
              <a:rPr lang="en-US"/>
              <a:t>Probability Example</a:t>
            </a:r>
          </a:p>
        </p:txBody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267200"/>
          </a:xfrm>
        </p:spPr>
        <p:txBody>
          <a:bodyPr/>
          <a:lstStyle/>
          <a:p>
            <a:pPr eaLnBrk="1" hangingPunct="1"/>
            <a:r>
              <a:rPr lang="en-US"/>
              <a:t>For example, suppose we flip 2 coins</a:t>
            </a:r>
          </a:p>
          <a:p>
            <a:pPr eaLnBrk="1" hangingPunct="1"/>
            <a:r>
              <a:rPr lang="en-US"/>
              <a:t>Then </a:t>
            </a:r>
            <a:r>
              <a:rPr lang="en-US">
                <a:latin typeface="Times-Roman" charset="0"/>
              </a:rPr>
              <a:t>S = {hh,ht,th,tt}</a:t>
            </a:r>
            <a:endParaRPr lang="en-US"/>
          </a:p>
          <a:p>
            <a:pPr lvl="1" eaLnBrk="1" hangingPunct="1"/>
            <a:r>
              <a:rPr lang="en-US"/>
              <a:t>Suppose </a:t>
            </a:r>
            <a:r>
              <a:rPr lang="en-US">
                <a:latin typeface="Times-Roman" charset="0"/>
              </a:rPr>
              <a:t>X =</a:t>
            </a:r>
            <a:r>
              <a:rPr lang="en-US"/>
              <a:t> “at least one tail” </a:t>
            </a:r>
            <a:r>
              <a:rPr lang="en-US">
                <a:latin typeface="Times-Roman" charset="0"/>
              </a:rPr>
              <a:t>= {ht,th,tt}</a:t>
            </a:r>
            <a:endParaRPr lang="en-US"/>
          </a:p>
          <a:p>
            <a:pPr lvl="1" eaLnBrk="1" hangingPunct="1"/>
            <a:r>
              <a:rPr lang="en-US"/>
              <a:t>Then </a:t>
            </a:r>
            <a:r>
              <a:rPr lang="en-US">
                <a:latin typeface="Times-Roman" charset="0"/>
              </a:rPr>
              <a:t>P(X) = 3/4</a:t>
            </a:r>
            <a:endParaRPr lang="en-US"/>
          </a:p>
          <a:p>
            <a:pPr eaLnBrk="1" hangingPunct="1"/>
            <a:r>
              <a:rPr lang="en-US"/>
              <a:t>Often, it’s easier to compute</a:t>
            </a:r>
          </a:p>
          <a:p>
            <a:pPr lvl="1" eaLnBrk="1" hangingPunct="1"/>
            <a:r>
              <a:rPr lang="en-US">
                <a:latin typeface="Times-Roman" charset="0"/>
              </a:rPr>
              <a:t>P(X) = 1 </a:t>
            </a:r>
            <a:r>
              <a:rPr lang="en-US">
                <a:latin typeface="Times-Roman" charset="0"/>
                <a:sym typeface="Symbol" charset="2"/>
              </a:rPr>
              <a:t></a:t>
            </a:r>
            <a:r>
              <a:rPr lang="en-US">
                <a:latin typeface="Times-Roman" charset="0"/>
              </a:rPr>
              <a:t> P(</a:t>
            </a:r>
            <a:r>
              <a:rPr lang="en-US"/>
              <a:t>complement of </a:t>
            </a:r>
            <a:r>
              <a:rPr lang="en-US">
                <a:latin typeface="Times-Roman" charset="0"/>
              </a:rPr>
              <a:t>X)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 Appendix                                                                                                                         </a:t>
            </a:r>
            <a:fld id="{310FDA70-9D0A-E247-BA88-B0872C09F5FD}" type="slidenum">
              <a:rPr lang="en-US" smtClean="0">
                <a:latin typeface="Times New Roman" charset="0"/>
              </a:rPr>
              <a:pPr/>
              <a:t>6</a:t>
            </a:fld>
            <a:endParaRPr lang="en-US" smtClean="0">
              <a:latin typeface="Times New Roman" charset="0"/>
            </a:endParaRPr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143000"/>
          </a:xfrm>
        </p:spPr>
        <p:txBody>
          <a:bodyPr/>
          <a:lstStyle/>
          <a:p>
            <a:pPr eaLnBrk="1" hangingPunct="1"/>
            <a:r>
              <a:rPr lang="en-US"/>
              <a:t>Network Core</a:t>
            </a:r>
          </a:p>
        </p:txBody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2057400"/>
            <a:ext cx="3429000" cy="3886200"/>
          </a:xfrm>
        </p:spPr>
        <p:txBody>
          <a:bodyPr/>
          <a:lstStyle/>
          <a:p>
            <a:pPr eaLnBrk="1" hangingPunct="1">
              <a:spcAft>
                <a:spcPts val="600"/>
              </a:spcAft>
            </a:pPr>
            <a:r>
              <a:rPr lang="en-US" sz="2800" dirty="0"/>
              <a:t>Network</a:t>
            </a:r>
            <a:r>
              <a:rPr lang="en-US" sz="2800" dirty="0" smtClean="0"/>
              <a:t> </a:t>
            </a:r>
            <a:r>
              <a:rPr lang="en-US" sz="2800" b="1" dirty="0" smtClean="0">
                <a:solidFill>
                  <a:schemeClr val="accent2"/>
                </a:solidFill>
              </a:rPr>
              <a:t>core</a:t>
            </a:r>
            <a:r>
              <a:rPr lang="en-US" sz="2800" dirty="0" smtClean="0"/>
              <a:t> </a:t>
            </a:r>
            <a:r>
              <a:rPr lang="en-US" sz="2800" dirty="0"/>
              <a:t>consists of</a:t>
            </a:r>
          </a:p>
          <a:p>
            <a:pPr lvl="1" eaLnBrk="1" hangingPunct="1">
              <a:spcAft>
                <a:spcPts val="600"/>
              </a:spcAft>
            </a:pPr>
            <a:r>
              <a:rPr lang="en-US" sz="2400" dirty="0"/>
              <a:t>Interconnected mesh of routers</a:t>
            </a:r>
          </a:p>
          <a:p>
            <a:pPr eaLnBrk="1" hangingPunct="1">
              <a:spcAft>
                <a:spcPts val="600"/>
              </a:spcAft>
            </a:pPr>
            <a:r>
              <a:rPr lang="en-US" sz="2800" dirty="0"/>
              <a:t>Purpose is to move data from host to host</a:t>
            </a:r>
          </a:p>
        </p:txBody>
      </p:sp>
      <p:pic>
        <p:nvPicPr>
          <p:cNvPr id="19461" name="Picture 183" descr="Science Fiction 108.tiff                                       00118CF0Macintosh HD                   BC93A1CC: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48213" y="4343400"/>
            <a:ext cx="433387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2" name="Line 184"/>
          <p:cNvSpPr>
            <a:spLocks noChangeShapeType="1"/>
          </p:cNvSpPr>
          <p:nvPr/>
        </p:nvSpPr>
        <p:spPr bwMode="auto">
          <a:xfrm>
            <a:off x="5181600" y="2970213"/>
            <a:ext cx="495300" cy="15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63" name="Line 185"/>
          <p:cNvSpPr>
            <a:spLocks noChangeShapeType="1"/>
          </p:cNvSpPr>
          <p:nvPr/>
        </p:nvSpPr>
        <p:spPr bwMode="auto">
          <a:xfrm flipH="1">
            <a:off x="6172200" y="4495800"/>
            <a:ext cx="914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64" name="Line 186"/>
          <p:cNvSpPr>
            <a:spLocks noChangeShapeType="1"/>
          </p:cNvSpPr>
          <p:nvPr/>
        </p:nvSpPr>
        <p:spPr bwMode="auto">
          <a:xfrm rot="5400000" flipH="1">
            <a:off x="8168481" y="2964657"/>
            <a:ext cx="61118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65" name="Line 187"/>
          <p:cNvSpPr>
            <a:spLocks noChangeShapeType="1"/>
          </p:cNvSpPr>
          <p:nvPr/>
        </p:nvSpPr>
        <p:spPr bwMode="auto">
          <a:xfrm flipV="1">
            <a:off x="6183313" y="2768600"/>
            <a:ext cx="458787" cy="2079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66" name="Line 188"/>
          <p:cNvSpPr>
            <a:spLocks noChangeShapeType="1"/>
          </p:cNvSpPr>
          <p:nvPr/>
        </p:nvSpPr>
        <p:spPr bwMode="auto">
          <a:xfrm>
            <a:off x="7118350" y="2752725"/>
            <a:ext cx="485775" cy="2079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67" name="Line 189"/>
          <p:cNvSpPr>
            <a:spLocks noChangeShapeType="1"/>
          </p:cNvSpPr>
          <p:nvPr/>
        </p:nvSpPr>
        <p:spPr bwMode="auto">
          <a:xfrm flipH="1">
            <a:off x="7637463" y="3089275"/>
            <a:ext cx="241300" cy="6810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68" name="Line 190"/>
          <p:cNvSpPr>
            <a:spLocks noChangeShapeType="1"/>
          </p:cNvSpPr>
          <p:nvPr/>
        </p:nvSpPr>
        <p:spPr bwMode="auto">
          <a:xfrm>
            <a:off x="6867525" y="2865438"/>
            <a:ext cx="0" cy="431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69" name="Line 191"/>
          <p:cNvSpPr>
            <a:spLocks noChangeShapeType="1"/>
          </p:cNvSpPr>
          <p:nvPr/>
        </p:nvSpPr>
        <p:spPr bwMode="auto">
          <a:xfrm>
            <a:off x="6892925" y="3513138"/>
            <a:ext cx="534988" cy="3683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70" name="Line 192"/>
          <p:cNvSpPr>
            <a:spLocks noChangeShapeType="1"/>
          </p:cNvSpPr>
          <p:nvPr/>
        </p:nvSpPr>
        <p:spPr bwMode="auto">
          <a:xfrm flipH="1">
            <a:off x="7467600" y="3978275"/>
            <a:ext cx="152400" cy="3651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71" name="Line 193"/>
          <p:cNvSpPr>
            <a:spLocks noChangeShapeType="1"/>
          </p:cNvSpPr>
          <p:nvPr/>
        </p:nvSpPr>
        <p:spPr bwMode="auto">
          <a:xfrm flipH="1">
            <a:off x="7126288" y="3057525"/>
            <a:ext cx="560387" cy="384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72" name="Line 194"/>
          <p:cNvSpPr>
            <a:spLocks noChangeShapeType="1"/>
          </p:cNvSpPr>
          <p:nvPr/>
        </p:nvSpPr>
        <p:spPr bwMode="auto">
          <a:xfrm flipH="1">
            <a:off x="8104188" y="2971800"/>
            <a:ext cx="3540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73" name="Line 195"/>
          <p:cNvSpPr>
            <a:spLocks noChangeShapeType="1"/>
          </p:cNvSpPr>
          <p:nvPr/>
        </p:nvSpPr>
        <p:spPr bwMode="auto">
          <a:xfrm flipH="1" flipV="1">
            <a:off x="5105400" y="4572000"/>
            <a:ext cx="609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74" name="Line 196"/>
          <p:cNvSpPr>
            <a:spLocks noChangeShapeType="1"/>
          </p:cNvSpPr>
          <p:nvPr/>
        </p:nvSpPr>
        <p:spPr bwMode="auto">
          <a:xfrm flipV="1">
            <a:off x="6096000" y="3505200"/>
            <a:ext cx="6096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75" name="Line 197"/>
          <p:cNvSpPr>
            <a:spLocks noChangeShapeType="1"/>
          </p:cNvSpPr>
          <p:nvPr/>
        </p:nvSpPr>
        <p:spPr bwMode="auto">
          <a:xfrm>
            <a:off x="7391400" y="45720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76" name="Line 198"/>
          <p:cNvSpPr>
            <a:spLocks noChangeShapeType="1"/>
          </p:cNvSpPr>
          <p:nvPr/>
        </p:nvSpPr>
        <p:spPr bwMode="auto">
          <a:xfrm flipH="1">
            <a:off x="6705600" y="4876800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77" name="Line 199"/>
          <p:cNvSpPr>
            <a:spLocks noChangeShapeType="1"/>
          </p:cNvSpPr>
          <p:nvPr/>
        </p:nvSpPr>
        <p:spPr bwMode="auto">
          <a:xfrm>
            <a:off x="6705600" y="48768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78" name="Line 200"/>
          <p:cNvSpPr>
            <a:spLocks noChangeShapeType="1"/>
          </p:cNvSpPr>
          <p:nvPr/>
        </p:nvSpPr>
        <p:spPr bwMode="auto">
          <a:xfrm>
            <a:off x="7543800" y="48768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79" name="Line 201"/>
          <p:cNvSpPr>
            <a:spLocks noChangeShapeType="1"/>
          </p:cNvSpPr>
          <p:nvPr/>
        </p:nvSpPr>
        <p:spPr bwMode="auto">
          <a:xfrm>
            <a:off x="8153400" y="48768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80" name="Line 202"/>
          <p:cNvSpPr>
            <a:spLocks noChangeShapeType="1"/>
          </p:cNvSpPr>
          <p:nvPr/>
        </p:nvSpPr>
        <p:spPr bwMode="auto">
          <a:xfrm>
            <a:off x="5867400" y="2286000"/>
            <a:ext cx="762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81" name="Line 203"/>
          <p:cNvSpPr>
            <a:spLocks noChangeShapeType="1"/>
          </p:cNvSpPr>
          <p:nvPr/>
        </p:nvSpPr>
        <p:spPr bwMode="auto">
          <a:xfrm>
            <a:off x="5181600" y="29718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82" name="Line 204"/>
          <p:cNvSpPr>
            <a:spLocks noChangeShapeType="1"/>
          </p:cNvSpPr>
          <p:nvPr/>
        </p:nvSpPr>
        <p:spPr bwMode="auto">
          <a:xfrm>
            <a:off x="4876800" y="32004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83" name="Line 205"/>
          <p:cNvSpPr>
            <a:spLocks noChangeShapeType="1"/>
          </p:cNvSpPr>
          <p:nvPr/>
        </p:nvSpPr>
        <p:spPr bwMode="auto">
          <a:xfrm>
            <a:off x="4876800" y="3200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84" name="Line 206"/>
          <p:cNvSpPr>
            <a:spLocks noChangeShapeType="1"/>
          </p:cNvSpPr>
          <p:nvPr/>
        </p:nvSpPr>
        <p:spPr bwMode="auto">
          <a:xfrm>
            <a:off x="5410200" y="3200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85" name="Line 207"/>
          <p:cNvSpPr>
            <a:spLocks noChangeShapeType="1"/>
          </p:cNvSpPr>
          <p:nvPr/>
        </p:nvSpPr>
        <p:spPr bwMode="auto">
          <a:xfrm>
            <a:off x="6705600" y="48768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86" name="Line 208"/>
          <p:cNvSpPr>
            <a:spLocks noChangeShapeType="1"/>
          </p:cNvSpPr>
          <p:nvPr/>
        </p:nvSpPr>
        <p:spPr bwMode="auto">
          <a:xfrm>
            <a:off x="8482013" y="26670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87" name="Line 209"/>
          <p:cNvSpPr>
            <a:spLocks noChangeShapeType="1"/>
          </p:cNvSpPr>
          <p:nvPr/>
        </p:nvSpPr>
        <p:spPr bwMode="auto">
          <a:xfrm>
            <a:off x="8482013" y="3276600"/>
            <a:ext cx="1666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19488" name="Group 210"/>
          <p:cNvGrpSpPr>
            <a:grpSpLocks/>
          </p:cNvGrpSpPr>
          <p:nvPr/>
        </p:nvGrpSpPr>
        <p:grpSpPr bwMode="auto">
          <a:xfrm>
            <a:off x="5715000" y="2819400"/>
            <a:ext cx="533400" cy="304800"/>
            <a:chOff x="4608" y="2016"/>
            <a:chExt cx="432" cy="240"/>
          </a:xfrm>
        </p:grpSpPr>
        <p:sp>
          <p:nvSpPr>
            <p:cNvPr id="19536" name="Oval 211"/>
            <p:cNvSpPr>
              <a:spLocks noChangeArrowheads="1"/>
            </p:cNvSpPr>
            <p:nvPr/>
          </p:nvSpPr>
          <p:spPr bwMode="auto">
            <a:xfrm>
              <a:off x="4608" y="2112"/>
              <a:ext cx="432" cy="144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37" name="Rectangle 212"/>
            <p:cNvSpPr>
              <a:spLocks noChangeArrowheads="1"/>
            </p:cNvSpPr>
            <p:nvPr/>
          </p:nvSpPr>
          <p:spPr bwMode="auto">
            <a:xfrm>
              <a:off x="4608" y="2075"/>
              <a:ext cx="426" cy="133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>
                  <a:alpha val="0"/>
                </a:schemeClr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38" name="Oval 213"/>
            <p:cNvSpPr>
              <a:spLocks noChangeArrowheads="1"/>
            </p:cNvSpPr>
            <p:nvPr/>
          </p:nvSpPr>
          <p:spPr bwMode="auto">
            <a:xfrm>
              <a:off x="4608" y="2016"/>
              <a:ext cx="432" cy="144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39" name="Line 214"/>
            <p:cNvSpPr>
              <a:spLocks noChangeShapeType="1"/>
            </p:cNvSpPr>
            <p:nvPr/>
          </p:nvSpPr>
          <p:spPr bwMode="auto">
            <a:xfrm>
              <a:off x="4727" y="2026"/>
              <a:ext cx="192" cy="12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40" name="Line 215"/>
            <p:cNvSpPr>
              <a:spLocks noChangeShapeType="1"/>
            </p:cNvSpPr>
            <p:nvPr/>
          </p:nvSpPr>
          <p:spPr bwMode="auto">
            <a:xfrm flipH="1">
              <a:off x="4729" y="2016"/>
              <a:ext cx="167" cy="144"/>
            </a:xfrm>
            <a:prstGeom prst="line">
              <a:avLst/>
            </a:prstGeom>
            <a:noFill/>
            <a:ln w="412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9489" name="Group 216"/>
          <p:cNvGrpSpPr>
            <a:grpSpLocks/>
          </p:cNvGrpSpPr>
          <p:nvPr/>
        </p:nvGrpSpPr>
        <p:grpSpPr bwMode="auto">
          <a:xfrm>
            <a:off x="6629400" y="2590800"/>
            <a:ext cx="533400" cy="304800"/>
            <a:chOff x="4608" y="2016"/>
            <a:chExt cx="432" cy="240"/>
          </a:xfrm>
        </p:grpSpPr>
        <p:sp>
          <p:nvSpPr>
            <p:cNvPr id="19531" name="Oval 217"/>
            <p:cNvSpPr>
              <a:spLocks noChangeArrowheads="1"/>
            </p:cNvSpPr>
            <p:nvPr/>
          </p:nvSpPr>
          <p:spPr bwMode="auto">
            <a:xfrm>
              <a:off x="4608" y="2112"/>
              <a:ext cx="432" cy="144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32" name="Rectangle 218"/>
            <p:cNvSpPr>
              <a:spLocks noChangeArrowheads="1"/>
            </p:cNvSpPr>
            <p:nvPr/>
          </p:nvSpPr>
          <p:spPr bwMode="auto">
            <a:xfrm>
              <a:off x="4608" y="2075"/>
              <a:ext cx="426" cy="133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>
                  <a:alpha val="0"/>
                </a:schemeClr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33" name="Oval 219"/>
            <p:cNvSpPr>
              <a:spLocks noChangeArrowheads="1"/>
            </p:cNvSpPr>
            <p:nvPr/>
          </p:nvSpPr>
          <p:spPr bwMode="auto">
            <a:xfrm>
              <a:off x="4608" y="2016"/>
              <a:ext cx="432" cy="144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34" name="Line 220"/>
            <p:cNvSpPr>
              <a:spLocks noChangeShapeType="1"/>
            </p:cNvSpPr>
            <p:nvPr/>
          </p:nvSpPr>
          <p:spPr bwMode="auto">
            <a:xfrm>
              <a:off x="4727" y="2026"/>
              <a:ext cx="192" cy="12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35" name="Line 221"/>
            <p:cNvSpPr>
              <a:spLocks noChangeShapeType="1"/>
            </p:cNvSpPr>
            <p:nvPr/>
          </p:nvSpPr>
          <p:spPr bwMode="auto">
            <a:xfrm flipH="1">
              <a:off x="4729" y="2016"/>
              <a:ext cx="167" cy="144"/>
            </a:xfrm>
            <a:prstGeom prst="line">
              <a:avLst/>
            </a:prstGeom>
            <a:noFill/>
            <a:ln w="412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9490" name="Group 222"/>
          <p:cNvGrpSpPr>
            <a:grpSpLocks/>
          </p:cNvGrpSpPr>
          <p:nvPr/>
        </p:nvGrpSpPr>
        <p:grpSpPr bwMode="auto">
          <a:xfrm>
            <a:off x="7620000" y="2819400"/>
            <a:ext cx="533400" cy="304800"/>
            <a:chOff x="4608" y="2016"/>
            <a:chExt cx="432" cy="240"/>
          </a:xfrm>
        </p:grpSpPr>
        <p:sp>
          <p:nvSpPr>
            <p:cNvPr id="19526" name="Oval 223"/>
            <p:cNvSpPr>
              <a:spLocks noChangeArrowheads="1"/>
            </p:cNvSpPr>
            <p:nvPr/>
          </p:nvSpPr>
          <p:spPr bwMode="auto">
            <a:xfrm>
              <a:off x="4608" y="2112"/>
              <a:ext cx="432" cy="144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27" name="Rectangle 224"/>
            <p:cNvSpPr>
              <a:spLocks noChangeArrowheads="1"/>
            </p:cNvSpPr>
            <p:nvPr/>
          </p:nvSpPr>
          <p:spPr bwMode="auto">
            <a:xfrm>
              <a:off x="4608" y="2075"/>
              <a:ext cx="426" cy="133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>
                  <a:alpha val="0"/>
                </a:schemeClr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28" name="Oval 225"/>
            <p:cNvSpPr>
              <a:spLocks noChangeArrowheads="1"/>
            </p:cNvSpPr>
            <p:nvPr/>
          </p:nvSpPr>
          <p:spPr bwMode="auto">
            <a:xfrm>
              <a:off x="4608" y="2016"/>
              <a:ext cx="432" cy="144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29" name="Line 226"/>
            <p:cNvSpPr>
              <a:spLocks noChangeShapeType="1"/>
            </p:cNvSpPr>
            <p:nvPr/>
          </p:nvSpPr>
          <p:spPr bwMode="auto">
            <a:xfrm>
              <a:off x="4727" y="2026"/>
              <a:ext cx="192" cy="12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30" name="Line 227"/>
            <p:cNvSpPr>
              <a:spLocks noChangeShapeType="1"/>
            </p:cNvSpPr>
            <p:nvPr/>
          </p:nvSpPr>
          <p:spPr bwMode="auto">
            <a:xfrm flipH="1">
              <a:off x="4729" y="2016"/>
              <a:ext cx="167" cy="144"/>
            </a:xfrm>
            <a:prstGeom prst="line">
              <a:avLst/>
            </a:prstGeom>
            <a:noFill/>
            <a:ln w="412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9491" name="Group 228"/>
          <p:cNvGrpSpPr>
            <a:grpSpLocks/>
          </p:cNvGrpSpPr>
          <p:nvPr/>
        </p:nvGrpSpPr>
        <p:grpSpPr bwMode="auto">
          <a:xfrm>
            <a:off x="6629400" y="3276600"/>
            <a:ext cx="533400" cy="304800"/>
            <a:chOff x="4608" y="2016"/>
            <a:chExt cx="432" cy="240"/>
          </a:xfrm>
        </p:grpSpPr>
        <p:sp>
          <p:nvSpPr>
            <p:cNvPr id="19521" name="Oval 229"/>
            <p:cNvSpPr>
              <a:spLocks noChangeArrowheads="1"/>
            </p:cNvSpPr>
            <p:nvPr/>
          </p:nvSpPr>
          <p:spPr bwMode="auto">
            <a:xfrm>
              <a:off x="4608" y="2112"/>
              <a:ext cx="432" cy="144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22" name="Rectangle 230"/>
            <p:cNvSpPr>
              <a:spLocks noChangeArrowheads="1"/>
            </p:cNvSpPr>
            <p:nvPr/>
          </p:nvSpPr>
          <p:spPr bwMode="auto">
            <a:xfrm>
              <a:off x="4608" y="2075"/>
              <a:ext cx="426" cy="133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>
                  <a:alpha val="0"/>
                </a:schemeClr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23" name="Oval 231"/>
            <p:cNvSpPr>
              <a:spLocks noChangeArrowheads="1"/>
            </p:cNvSpPr>
            <p:nvPr/>
          </p:nvSpPr>
          <p:spPr bwMode="auto">
            <a:xfrm>
              <a:off x="4608" y="2016"/>
              <a:ext cx="432" cy="144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24" name="Line 232"/>
            <p:cNvSpPr>
              <a:spLocks noChangeShapeType="1"/>
            </p:cNvSpPr>
            <p:nvPr/>
          </p:nvSpPr>
          <p:spPr bwMode="auto">
            <a:xfrm>
              <a:off x="4727" y="2026"/>
              <a:ext cx="192" cy="12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25" name="Line 233"/>
            <p:cNvSpPr>
              <a:spLocks noChangeShapeType="1"/>
            </p:cNvSpPr>
            <p:nvPr/>
          </p:nvSpPr>
          <p:spPr bwMode="auto">
            <a:xfrm flipH="1">
              <a:off x="4729" y="2016"/>
              <a:ext cx="167" cy="144"/>
            </a:xfrm>
            <a:prstGeom prst="line">
              <a:avLst/>
            </a:prstGeom>
            <a:noFill/>
            <a:ln w="412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9492" name="Group 234"/>
          <p:cNvGrpSpPr>
            <a:grpSpLocks/>
          </p:cNvGrpSpPr>
          <p:nvPr/>
        </p:nvGrpSpPr>
        <p:grpSpPr bwMode="auto">
          <a:xfrm>
            <a:off x="7315200" y="3733800"/>
            <a:ext cx="533400" cy="304800"/>
            <a:chOff x="4608" y="2016"/>
            <a:chExt cx="432" cy="240"/>
          </a:xfrm>
        </p:grpSpPr>
        <p:sp>
          <p:nvSpPr>
            <p:cNvPr id="19516" name="Oval 235"/>
            <p:cNvSpPr>
              <a:spLocks noChangeArrowheads="1"/>
            </p:cNvSpPr>
            <p:nvPr/>
          </p:nvSpPr>
          <p:spPr bwMode="auto">
            <a:xfrm>
              <a:off x="4608" y="2112"/>
              <a:ext cx="432" cy="144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17" name="Rectangle 236"/>
            <p:cNvSpPr>
              <a:spLocks noChangeArrowheads="1"/>
            </p:cNvSpPr>
            <p:nvPr/>
          </p:nvSpPr>
          <p:spPr bwMode="auto">
            <a:xfrm>
              <a:off x="4608" y="2075"/>
              <a:ext cx="426" cy="133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>
                  <a:alpha val="0"/>
                </a:schemeClr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18" name="Oval 237"/>
            <p:cNvSpPr>
              <a:spLocks noChangeArrowheads="1"/>
            </p:cNvSpPr>
            <p:nvPr/>
          </p:nvSpPr>
          <p:spPr bwMode="auto">
            <a:xfrm>
              <a:off x="4608" y="2016"/>
              <a:ext cx="432" cy="144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19" name="Line 238"/>
            <p:cNvSpPr>
              <a:spLocks noChangeShapeType="1"/>
            </p:cNvSpPr>
            <p:nvPr/>
          </p:nvSpPr>
          <p:spPr bwMode="auto">
            <a:xfrm>
              <a:off x="4727" y="2026"/>
              <a:ext cx="192" cy="12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20" name="Line 239"/>
            <p:cNvSpPr>
              <a:spLocks noChangeShapeType="1"/>
            </p:cNvSpPr>
            <p:nvPr/>
          </p:nvSpPr>
          <p:spPr bwMode="auto">
            <a:xfrm flipH="1">
              <a:off x="4729" y="2016"/>
              <a:ext cx="167" cy="144"/>
            </a:xfrm>
            <a:prstGeom prst="line">
              <a:avLst/>
            </a:prstGeom>
            <a:noFill/>
            <a:ln w="412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9493" name="Group 240"/>
          <p:cNvGrpSpPr>
            <a:grpSpLocks/>
          </p:cNvGrpSpPr>
          <p:nvPr/>
        </p:nvGrpSpPr>
        <p:grpSpPr bwMode="auto">
          <a:xfrm>
            <a:off x="7086600" y="4267200"/>
            <a:ext cx="533400" cy="304800"/>
            <a:chOff x="4608" y="2016"/>
            <a:chExt cx="432" cy="240"/>
          </a:xfrm>
        </p:grpSpPr>
        <p:sp>
          <p:nvSpPr>
            <p:cNvPr id="19511" name="Oval 241"/>
            <p:cNvSpPr>
              <a:spLocks noChangeArrowheads="1"/>
            </p:cNvSpPr>
            <p:nvPr/>
          </p:nvSpPr>
          <p:spPr bwMode="auto">
            <a:xfrm>
              <a:off x="4608" y="2112"/>
              <a:ext cx="432" cy="144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12" name="Rectangle 242"/>
            <p:cNvSpPr>
              <a:spLocks noChangeArrowheads="1"/>
            </p:cNvSpPr>
            <p:nvPr/>
          </p:nvSpPr>
          <p:spPr bwMode="auto">
            <a:xfrm>
              <a:off x="4608" y="2075"/>
              <a:ext cx="426" cy="133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>
                  <a:alpha val="0"/>
                </a:schemeClr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13" name="Oval 243"/>
            <p:cNvSpPr>
              <a:spLocks noChangeArrowheads="1"/>
            </p:cNvSpPr>
            <p:nvPr/>
          </p:nvSpPr>
          <p:spPr bwMode="auto">
            <a:xfrm>
              <a:off x="4608" y="2016"/>
              <a:ext cx="432" cy="144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14" name="Line 244"/>
            <p:cNvSpPr>
              <a:spLocks noChangeShapeType="1"/>
            </p:cNvSpPr>
            <p:nvPr/>
          </p:nvSpPr>
          <p:spPr bwMode="auto">
            <a:xfrm>
              <a:off x="4727" y="2026"/>
              <a:ext cx="192" cy="12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15" name="Line 245"/>
            <p:cNvSpPr>
              <a:spLocks noChangeShapeType="1"/>
            </p:cNvSpPr>
            <p:nvPr/>
          </p:nvSpPr>
          <p:spPr bwMode="auto">
            <a:xfrm flipH="1">
              <a:off x="4729" y="2016"/>
              <a:ext cx="167" cy="144"/>
            </a:xfrm>
            <a:prstGeom prst="line">
              <a:avLst/>
            </a:prstGeom>
            <a:noFill/>
            <a:ln w="412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9494" name="Group 246"/>
          <p:cNvGrpSpPr>
            <a:grpSpLocks/>
          </p:cNvGrpSpPr>
          <p:nvPr/>
        </p:nvGrpSpPr>
        <p:grpSpPr bwMode="auto">
          <a:xfrm>
            <a:off x="5715000" y="4343400"/>
            <a:ext cx="533400" cy="304800"/>
            <a:chOff x="4608" y="2016"/>
            <a:chExt cx="432" cy="240"/>
          </a:xfrm>
        </p:grpSpPr>
        <p:sp>
          <p:nvSpPr>
            <p:cNvPr id="19506" name="Oval 247"/>
            <p:cNvSpPr>
              <a:spLocks noChangeArrowheads="1"/>
            </p:cNvSpPr>
            <p:nvPr/>
          </p:nvSpPr>
          <p:spPr bwMode="auto">
            <a:xfrm>
              <a:off x="4608" y="2112"/>
              <a:ext cx="432" cy="144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07" name="Rectangle 248"/>
            <p:cNvSpPr>
              <a:spLocks noChangeArrowheads="1"/>
            </p:cNvSpPr>
            <p:nvPr/>
          </p:nvSpPr>
          <p:spPr bwMode="auto">
            <a:xfrm>
              <a:off x="4608" y="2075"/>
              <a:ext cx="426" cy="133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>
                  <a:alpha val="0"/>
                </a:schemeClr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08" name="Oval 249"/>
            <p:cNvSpPr>
              <a:spLocks noChangeArrowheads="1"/>
            </p:cNvSpPr>
            <p:nvPr/>
          </p:nvSpPr>
          <p:spPr bwMode="auto">
            <a:xfrm>
              <a:off x="4608" y="2016"/>
              <a:ext cx="432" cy="144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09" name="Line 250"/>
            <p:cNvSpPr>
              <a:spLocks noChangeShapeType="1"/>
            </p:cNvSpPr>
            <p:nvPr/>
          </p:nvSpPr>
          <p:spPr bwMode="auto">
            <a:xfrm>
              <a:off x="4727" y="2026"/>
              <a:ext cx="192" cy="12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10" name="Line 251"/>
            <p:cNvSpPr>
              <a:spLocks noChangeShapeType="1"/>
            </p:cNvSpPr>
            <p:nvPr/>
          </p:nvSpPr>
          <p:spPr bwMode="auto">
            <a:xfrm flipH="1">
              <a:off x="4729" y="2016"/>
              <a:ext cx="167" cy="144"/>
            </a:xfrm>
            <a:prstGeom prst="line">
              <a:avLst/>
            </a:prstGeom>
            <a:noFill/>
            <a:ln w="412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pic>
        <p:nvPicPr>
          <p:cNvPr id="19495" name="Picture 252" descr="cell phone.tif                                                 00118CF0Macintosh HD                   BC93A1CC: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70350" y="4057650"/>
            <a:ext cx="196850" cy="74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96" name="Picture 253" descr="Computers &amp; Technology 167.tiff                                00118CF0Macintosh HD                   BC93A1CC: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724400" y="3429000"/>
            <a:ext cx="31908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97" name="Picture 254" descr="Computers &amp; Technology 167.tiff                                00118CF0Macintosh HD                   BC93A1CC: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243513" y="3422650"/>
            <a:ext cx="319087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98" name="Picture 255" descr="Computers &amp; Technology 167.tiff                                00118CF0Macintosh HD                   BC93A1CC: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596313" y="2438400"/>
            <a:ext cx="319087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99" name="Picture 256" descr="Computers &amp; Technology 167.tiff                                00118CF0Macintosh HD                   BC93A1CC: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596313" y="3048000"/>
            <a:ext cx="319087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500" name="Picture 257" descr="portable computer.tif                                          00118CF0Macintosh HD                   BC93A1CC: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724400" y="5114925"/>
            <a:ext cx="387350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501" name="Picture 258" descr="monitor &amp; computer.tif                                         00118CF0Macintosh HD                   BC93A1CC: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029075" y="5124450"/>
            <a:ext cx="314325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502" name="Picture 259" descr="monitor &amp; computer.tif                                         00118CF0Macintosh HD                   BC93A1CC: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562600" y="1981200"/>
            <a:ext cx="314325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503" name="Picture 260" descr="monitor &amp; computer.tif                                         00118CF0Macintosh HD                   BC93A1CC: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543675" y="5124450"/>
            <a:ext cx="314325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504" name="Picture 261" descr="Business 2561.tiff                                             00118CF0Macintosh HD                   BC93A1CC: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7358063" y="5181600"/>
            <a:ext cx="4143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505" name="Picture 262" descr="computer 6.tif                                                 00118CF0Macintosh HD                   BC93A1CC: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8024813" y="5105400"/>
            <a:ext cx="433387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 Appendix                                                                                                                         </a:t>
            </a:r>
            <a:fld id="{793816D5-2E3A-0848-9D9D-0493EDEC7427}" type="slidenum">
              <a:rPr lang="en-US" smtClean="0">
                <a:latin typeface="Times New Roman" charset="0"/>
              </a:rPr>
              <a:pPr/>
              <a:t>60</a:t>
            </a:fld>
            <a:endParaRPr lang="en-US" smtClean="0">
              <a:latin typeface="Times New Roman" charset="0"/>
            </a:endParaRPr>
          </a:p>
        </p:txBody>
      </p:sp>
      <p:sp>
        <p:nvSpPr>
          <p:cNvPr id="7475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143000"/>
          </a:xfrm>
        </p:spPr>
        <p:txBody>
          <a:bodyPr/>
          <a:lstStyle/>
          <a:p>
            <a:pPr eaLnBrk="1" hangingPunct="1"/>
            <a:r>
              <a:rPr lang="en-US"/>
              <a:t>Complement</a:t>
            </a:r>
          </a:p>
        </p:txBody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267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/>
              <a:t>Again, suppose we flip </a:t>
            </a:r>
            <a:r>
              <a:rPr lang="en-US" dirty="0">
                <a:latin typeface="Times-Roman" charset="0"/>
              </a:rPr>
              <a:t>2</a:t>
            </a:r>
            <a:r>
              <a:rPr lang="en-US" dirty="0"/>
              <a:t> coins</a:t>
            </a:r>
          </a:p>
          <a:p>
            <a:pPr eaLnBrk="1" hangingPunct="1">
              <a:lnSpc>
                <a:spcPct val="90000"/>
              </a:lnSpc>
            </a:pPr>
            <a:r>
              <a:rPr lang="en-US" dirty="0"/>
              <a:t>Let </a:t>
            </a:r>
            <a:r>
              <a:rPr lang="en-US" dirty="0">
                <a:latin typeface="Times-Roman" charset="0"/>
              </a:rPr>
              <a:t>S = {</a:t>
            </a:r>
            <a:r>
              <a:rPr lang="en-US" dirty="0" err="1">
                <a:latin typeface="Times-Roman" charset="0"/>
              </a:rPr>
              <a:t>hh,ht,th,tt</a:t>
            </a:r>
            <a:r>
              <a:rPr lang="en-US" dirty="0">
                <a:latin typeface="Times-Roman" charset="0"/>
              </a:rPr>
              <a:t>}</a:t>
            </a:r>
            <a:endParaRPr lang="en-US" dirty="0"/>
          </a:p>
          <a:p>
            <a:pPr lvl="1" eaLnBrk="1" hangingPunct="1">
              <a:lnSpc>
                <a:spcPct val="90000"/>
              </a:lnSpc>
            </a:pPr>
            <a:r>
              <a:rPr lang="en-US" dirty="0"/>
              <a:t>Suppose </a:t>
            </a:r>
            <a:r>
              <a:rPr lang="en-US" dirty="0">
                <a:latin typeface="Times-Roman" charset="0"/>
              </a:rPr>
              <a:t>X =</a:t>
            </a:r>
            <a:r>
              <a:rPr lang="en-US" dirty="0"/>
              <a:t> “at least one tail” </a:t>
            </a:r>
            <a:r>
              <a:rPr lang="en-US" dirty="0">
                <a:latin typeface="Times-Roman" charset="0"/>
              </a:rPr>
              <a:t>= {</a:t>
            </a:r>
            <a:r>
              <a:rPr lang="en-US" dirty="0" err="1">
                <a:latin typeface="Times-Roman" charset="0"/>
              </a:rPr>
              <a:t>ht,th,tt</a:t>
            </a:r>
            <a:r>
              <a:rPr lang="en-US" dirty="0">
                <a:latin typeface="Times-Roman" charset="0"/>
              </a:rPr>
              <a:t>}</a:t>
            </a:r>
            <a:endParaRPr lang="en-US" dirty="0"/>
          </a:p>
          <a:p>
            <a:pPr lvl="1" eaLnBrk="1" hangingPunct="1">
              <a:lnSpc>
                <a:spcPct val="90000"/>
              </a:lnSpc>
            </a:pPr>
            <a:r>
              <a:rPr lang="en-US" dirty="0"/>
              <a:t>Complement of </a:t>
            </a:r>
            <a:r>
              <a:rPr lang="en-US" dirty="0">
                <a:latin typeface="Times-Roman" charset="0"/>
              </a:rPr>
              <a:t>X</a:t>
            </a:r>
            <a:r>
              <a:rPr lang="en-US" dirty="0"/>
              <a:t> is “no tails” </a:t>
            </a:r>
            <a:r>
              <a:rPr lang="en-US" dirty="0">
                <a:latin typeface="Times-Roman" charset="0"/>
              </a:rPr>
              <a:t>= {</a:t>
            </a:r>
            <a:r>
              <a:rPr lang="en-US" dirty="0" err="1">
                <a:latin typeface="Times-Roman" charset="0"/>
              </a:rPr>
              <a:t>hh</a:t>
            </a:r>
            <a:r>
              <a:rPr lang="en-US" dirty="0">
                <a:latin typeface="Times-Roman" charset="0"/>
              </a:rPr>
              <a:t>}</a:t>
            </a:r>
            <a:endParaRPr lang="en-US" dirty="0"/>
          </a:p>
          <a:p>
            <a:pPr eaLnBrk="1" hangingPunct="1">
              <a:lnSpc>
                <a:spcPct val="90000"/>
              </a:lnSpc>
            </a:pPr>
            <a:r>
              <a:rPr lang="en-US" dirty="0"/>
              <a:t>Then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>
                <a:latin typeface="Times-Roman" charset="0"/>
              </a:rPr>
              <a:t>P(X) = 1 </a:t>
            </a:r>
            <a:r>
              <a:rPr lang="en-US" dirty="0" err="1">
                <a:latin typeface="Times-Roman" charset="0"/>
                <a:sym typeface="Symbol" charset="2"/>
              </a:rPr>
              <a:t></a:t>
            </a:r>
            <a:r>
              <a:rPr lang="en-US" dirty="0">
                <a:latin typeface="Times-Roman" charset="0"/>
              </a:rPr>
              <a:t> </a:t>
            </a:r>
            <a:r>
              <a:rPr lang="en-US" dirty="0" err="1">
                <a:latin typeface="Times-Roman" charset="0"/>
              </a:rPr>
              <a:t>P(</a:t>
            </a:r>
            <a:r>
              <a:rPr lang="en-US" dirty="0" err="1"/>
              <a:t>comp</a:t>
            </a:r>
            <a:r>
              <a:rPr lang="en-US" dirty="0"/>
              <a:t>. of </a:t>
            </a:r>
            <a:r>
              <a:rPr lang="en-US" dirty="0">
                <a:latin typeface="Times-Roman" charset="0"/>
              </a:rPr>
              <a:t>X) = 1 </a:t>
            </a:r>
            <a:r>
              <a:rPr lang="en-US" dirty="0" err="1">
                <a:latin typeface="Times-Roman" charset="0"/>
                <a:sym typeface="Symbol" charset="2"/>
              </a:rPr>
              <a:t></a:t>
            </a:r>
            <a:r>
              <a:rPr lang="en-US" dirty="0">
                <a:latin typeface="Times-Roman" charset="0"/>
              </a:rPr>
              <a:t> 1/4 = 3/4</a:t>
            </a:r>
            <a:r>
              <a:rPr lang="en-US" dirty="0"/>
              <a:t> </a:t>
            </a:r>
            <a:r>
              <a:rPr lang="en-US" dirty="0">
                <a:latin typeface="Times-Roman" charset="0"/>
              </a:rPr>
              <a:t> </a:t>
            </a:r>
            <a:endParaRPr lang="en-US" dirty="0"/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We </a:t>
            </a:r>
            <a:r>
              <a:rPr lang="en-US" dirty="0"/>
              <a:t>make use of this trick often!</a:t>
            </a: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 Appendix                                                                                                                         </a:t>
            </a:r>
            <a:fld id="{D30D3849-7AD6-1D41-843A-5E048E8E47D7}" type="slidenum">
              <a:rPr lang="en-US" smtClean="0">
                <a:latin typeface="Times New Roman" charset="0"/>
              </a:rPr>
              <a:pPr/>
              <a:t>61</a:t>
            </a:fld>
            <a:endParaRPr lang="en-US" smtClean="0">
              <a:latin typeface="Times New Roman" charset="0"/>
            </a:endParaRPr>
          </a:p>
        </p:txBody>
      </p:sp>
      <p:sp>
        <p:nvSpPr>
          <p:cNvPr id="7577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752600"/>
            <a:ext cx="7772400" cy="1143000"/>
          </a:xfrm>
        </p:spPr>
        <p:txBody>
          <a:bodyPr/>
          <a:lstStyle/>
          <a:p>
            <a:pPr eaLnBrk="1" hangingPunct="1"/>
            <a:r>
              <a:rPr lang="en-US"/>
              <a:t>Linear Algebra Basics</a:t>
            </a: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 Appendix                                                                                                                         </a:t>
            </a:r>
            <a:fld id="{64137BA7-73E2-894A-A8FC-03CFB1D2A086}" type="slidenum">
              <a:rPr lang="en-US" smtClean="0">
                <a:latin typeface="Times New Roman" charset="0"/>
              </a:rPr>
              <a:pPr/>
              <a:t>62</a:t>
            </a:fld>
            <a:endParaRPr lang="en-US" smtClean="0">
              <a:latin typeface="Times New Roman" charset="0"/>
            </a:endParaRPr>
          </a:p>
        </p:txBody>
      </p:sp>
      <p:sp>
        <p:nvSpPr>
          <p:cNvPr id="768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Vectors and Dot Product</a:t>
            </a:r>
          </a:p>
        </p:txBody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Let </a:t>
            </a:r>
            <a:r>
              <a:rPr lang="en-US">
                <a:sym typeface="Symbol" charset="2"/>
              </a:rPr>
              <a:t></a:t>
            </a:r>
            <a:r>
              <a:rPr lang="en-US"/>
              <a:t> be the set of real numbers</a:t>
            </a:r>
          </a:p>
          <a:p>
            <a:pPr eaLnBrk="1" hangingPunct="1"/>
            <a:r>
              <a:rPr lang="en-US"/>
              <a:t>Then </a:t>
            </a:r>
            <a:r>
              <a:rPr lang="en-US">
                <a:latin typeface="Times-Roman" charset="0"/>
              </a:rPr>
              <a:t>v </a:t>
            </a:r>
            <a:r>
              <a:rPr lang="en-US">
                <a:latin typeface="Times-Roman" charset="0"/>
                <a:sym typeface="Symbol" charset="2"/>
              </a:rPr>
              <a:t> </a:t>
            </a:r>
            <a:r>
              <a:rPr lang="en-US">
                <a:sym typeface="Symbol" charset="2"/>
              </a:rPr>
              <a:t></a:t>
            </a:r>
            <a:r>
              <a:rPr lang="en-US" baseline="30000">
                <a:latin typeface="Times-Roman" charset="0"/>
              </a:rPr>
              <a:t>n</a:t>
            </a:r>
            <a:r>
              <a:rPr lang="en-US"/>
              <a:t> is a vector of </a:t>
            </a:r>
            <a:r>
              <a:rPr lang="en-US">
                <a:latin typeface="Times-Roman" charset="0"/>
              </a:rPr>
              <a:t>n</a:t>
            </a:r>
            <a:r>
              <a:rPr lang="en-US"/>
              <a:t> elements</a:t>
            </a:r>
          </a:p>
          <a:p>
            <a:pPr eaLnBrk="1" hangingPunct="1"/>
            <a:r>
              <a:rPr lang="en-US"/>
              <a:t>For example </a:t>
            </a:r>
          </a:p>
          <a:p>
            <a:pPr lvl="1" eaLnBrk="1" hangingPunct="1"/>
            <a:r>
              <a:rPr lang="en-US">
                <a:latin typeface="Times-Roman" charset="0"/>
              </a:rPr>
              <a:t>v = [v</a:t>
            </a:r>
            <a:r>
              <a:rPr lang="en-US" baseline="-25000">
                <a:latin typeface="Times-Roman" charset="0"/>
              </a:rPr>
              <a:t>1</a:t>
            </a:r>
            <a:r>
              <a:rPr lang="en-US">
                <a:latin typeface="Times-Roman" charset="0"/>
              </a:rPr>
              <a:t>,v</a:t>
            </a:r>
            <a:r>
              <a:rPr lang="en-US" baseline="-25000">
                <a:latin typeface="Times-Roman" charset="0"/>
              </a:rPr>
              <a:t>2</a:t>
            </a:r>
            <a:r>
              <a:rPr lang="en-US">
                <a:latin typeface="Times-Roman" charset="0"/>
              </a:rPr>
              <a:t>,v</a:t>
            </a:r>
            <a:r>
              <a:rPr lang="en-US" baseline="-25000">
                <a:latin typeface="Times-Roman" charset="0"/>
              </a:rPr>
              <a:t>3</a:t>
            </a:r>
            <a:r>
              <a:rPr lang="en-US">
                <a:latin typeface="Times-Roman" charset="0"/>
              </a:rPr>
              <a:t>,v</a:t>
            </a:r>
            <a:r>
              <a:rPr lang="en-US" baseline="-25000">
                <a:latin typeface="Times-Roman" charset="0"/>
              </a:rPr>
              <a:t>4</a:t>
            </a:r>
            <a:r>
              <a:rPr lang="en-US">
                <a:latin typeface="Times-Roman" charset="0"/>
              </a:rPr>
              <a:t>] = [2,</a:t>
            </a:r>
            <a:r>
              <a:rPr lang="en-US">
                <a:latin typeface="Times-Roman" charset="0"/>
                <a:sym typeface="Symbol" charset="2"/>
              </a:rPr>
              <a:t></a:t>
            </a:r>
            <a:r>
              <a:rPr lang="en-US">
                <a:latin typeface="Times-Roman" charset="0"/>
              </a:rPr>
              <a:t>1, 3.2, 7] </a:t>
            </a:r>
            <a:r>
              <a:rPr lang="en-US">
                <a:latin typeface="Times-Roman" charset="0"/>
                <a:sym typeface="Symbol" charset="2"/>
              </a:rPr>
              <a:t> </a:t>
            </a:r>
            <a:r>
              <a:rPr lang="en-US">
                <a:sym typeface="Symbol" charset="2"/>
              </a:rPr>
              <a:t></a:t>
            </a:r>
            <a:r>
              <a:rPr lang="en-US" baseline="30000">
                <a:latin typeface="Times-Roman" charset="0"/>
              </a:rPr>
              <a:t>4</a:t>
            </a:r>
            <a:r>
              <a:rPr lang="en-US"/>
              <a:t> </a:t>
            </a:r>
          </a:p>
          <a:p>
            <a:pPr eaLnBrk="1" hangingPunct="1"/>
            <a:r>
              <a:rPr lang="en-US"/>
              <a:t>The dot product of </a:t>
            </a:r>
            <a:r>
              <a:rPr lang="en-US">
                <a:latin typeface="Times-Roman" charset="0"/>
              </a:rPr>
              <a:t>u,v</a:t>
            </a:r>
            <a:r>
              <a:rPr lang="en-US"/>
              <a:t> </a:t>
            </a:r>
            <a:r>
              <a:rPr lang="en-US">
                <a:latin typeface="Times-Roman" charset="0"/>
                <a:sym typeface="Symbol" charset="2"/>
              </a:rPr>
              <a:t> </a:t>
            </a:r>
            <a:r>
              <a:rPr lang="en-US">
                <a:sym typeface="Symbol" charset="2"/>
              </a:rPr>
              <a:t></a:t>
            </a:r>
            <a:r>
              <a:rPr lang="en-US" baseline="30000">
                <a:latin typeface="Times-Roman" charset="0"/>
              </a:rPr>
              <a:t>n</a:t>
            </a:r>
            <a:r>
              <a:rPr lang="en-US"/>
              <a:t> is</a:t>
            </a:r>
          </a:p>
          <a:p>
            <a:pPr lvl="1" eaLnBrk="1" hangingPunct="1"/>
            <a:r>
              <a:rPr lang="en-US">
                <a:latin typeface="Times-Roman" charset="0"/>
              </a:rPr>
              <a:t>u </a:t>
            </a:r>
            <a:r>
              <a:rPr lang="en-US">
                <a:latin typeface="Times-Roman" charset="0"/>
                <a:sym typeface="Symbol" charset="2"/>
              </a:rPr>
              <a:t></a:t>
            </a:r>
            <a:r>
              <a:rPr lang="en-US">
                <a:latin typeface="Times-Roman" charset="0"/>
              </a:rPr>
              <a:t> v = u</a:t>
            </a:r>
            <a:r>
              <a:rPr lang="en-US" baseline="-25000">
                <a:latin typeface="Times-Roman" charset="0"/>
              </a:rPr>
              <a:t>1</a:t>
            </a:r>
            <a:r>
              <a:rPr lang="en-US">
                <a:latin typeface="Times-Roman" charset="0"/>
              </a:rPr>
              <a:t>v</a:t>
            </a:r>
            <a:r>
              <a:rPr lang="en-US" baseline="-25000">
                <a:latin typeface="Times-Roman" charset="0"/>
              </a:rPr>
              <a:t>1</a:t>
            </a:r>
            <a:r>
              <a:rPr lang="en-US">
                <a:latin typeface="Times-Roman" charset="0"/>
              </a:rPr>
              <a:t> + u</a:t>
            </a:r>
            <a:r>
              <a:rPr lang="en-US" baseline="-25000">
                <a:latin typeface="Times-Roman" charset="0"/>
              </a:rPr>
              <a:t>2</a:t>
            </a:r>
            <a:r>
              <a:rPr lang="en-US">
                <a:latin typeface="Times-Roman" charset="0"/>
              </a:rPr>
              <a:t>v</a:t>
            </a:r>
            <a:r>
              <a:rPr lang="en-US" baseline="-25000">
                <a:latin typeface="Times-Roman" charset="0"/>
              </a:rPr>
              <a:t>2</a:t>
            </a:r>
            <a:r>
              <a:rPr lang="en-US">
                <a:latin typeface="Times-Roman" charset="0"/>
              </a:rPr>
              <a:t> +… + u</a:t>
            </a:r>
            <a:r>
              <a:rPr lang="en-US" baseline="-25000">
                <a:latin typeface="Times-Roman" charset="0"/>
              </a:rPr>
              <a:t>n</a:t>
            </a:r>
            <a:r>
              <a:rPr lang="en-US">
                <a:latin typeface="Times-Roman" charset="0"/>
              </a:rPr>
              <a:t>v</a:t>
            </a:r>
            <a:r>
              <a:rPr lang="en-US" baseline="-25000">
                <a:latin typeface="Times-Roman" charset="0"/>
              </a:rPr>
              <a:t>n</a:t>
            </a:r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 Appendix                                                                                                                         </a:t>
            </a:r>
            <a:fld id="{1593D53D-3882-4B46-9DCC-531D163B724B}" type="slidenum">
              <a:rPr lang="en-US" smtClean="0">
                <a:latin typeface="Times New Roman" charset="0"/>
              </a:rPr>
              <a:pPr/>
              <a:t>63</a:t>
            </a:fld>
            <a:endParaRPr lang="en-US" smtClean="0">
              <a:latin typeface="Times New Roman" charset="0"/>
            </a:endParaRPr>
          </a:p>
        </p:txBody>
      </p:sp>
      <p:sp>
        <p:nvSpPr>
          <p:cNvPr id="7782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pPr eaLnBrk="1" hangingPunct="1"/>
            <a:r>
              <a:rPr lang="en-US"/>
              <a:t>Matrix</a:t>
            </a:r>
          </a:p>
        </p:txBody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620000" cy="1295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/>
              <a:t>A matrix is an </a:t>
            </a:r>
            <a:r>
              <a:rPr lang="en-US">
                <a:latin typeface="Times-Roman" charset="0"/>
              </a:rPr>
              <a:t>n x m</a:t>
            </a:r>
            <a:r>
              <a:rPr lang="en-US"/>
              <a:t> array</a:t>
            </a:r>
          </a:p>
          <a:p>
            <a:pPr eaLnBrk="1" hangingPunct="1">
              <a:lnSpc>
                <a:spcPct val="90000"/>
              </a:lnSpc>
            </a:pPr>
            <a:r>
              <a:rPr lang="en-US"/>
              <a:t>For example, the matrix </a:t>
            </a:r>
            <a:r>
              <a:rPr lang="en-US">
                <a:latin typeface="Times-Roman" charset="0"/>
              </a:rPr>
              <a:t>A</a:t>
            </a:r>
            <a:r>
              <a:rPr lang="en-US"/>
              <a:t> is </a:t>
            </a:r>
            <a:r>
              <a:rPr lang="en-US">
                <a:latin typeface="Times-Roman" charset="0"/>
              </a:rPr>
              <a:t>2 x 3</a:t>
            </a:r>
            <a:endParaRPr lang="en-US"/>
          </a:p>
        </p:txBody>
      </p:sp>
      <p:sp>
        <p:nvSpPr>
          <p:cNvPr id="77829" name="Rectangle 4"/>
          <p:cNvSpPr>
            <a:spLocks noChangeArrowheads="1"/>
          </p:cNvSpPr>
          <p:nvPr/>
        </p:nvSpPr>
        <p:spPr bwMode="auto">
          <a:xfrm>
            <a:off x="685800" y="3733800"/>
            <a:ext cx="78486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75000"/>
              <a:buFont typeface="Wingdings" charset="2"/>
              <a:buChar char="q"/>
            </a:pPr>
            <a:r>
              <a:rPr lang="en-US" sz="3200"/>
              <a:t>The element in row </a:t>
            </a:r>
            <a:r>
              <a:rPr lang="en-US" sz="3200">
                <a:latin typeface="Times-Roman" charset="0"/>
              </a:rPr>
              <a:t>i</a:t>
            </a:r>
            <a:r>
              <a:rPr lang="en-US" sz="3200"/>
              <a:t> column </a:t>
            </a:r>
            <a:r>
              <a:rPr lang="en-US" sz="3200">
                <a:latin typeface="Times-Roman" charset="0"/>
              </a:rPr>
              <a:t>j</a:t>
            </a:r>
            <a:r>
              <a:rPr lang="en-US" sz="3200"/>
              <a:t> is </a:t>
            </a:r>
            <a:r>
              <a:rPr lang="en-US" sz="3200">
                <a:latin typeface="Times-Roman" charset="0"/>
              </a:rPr>
              <a:t>a</a:t>
            </a:r>
            <a:r>
              <a:rPr lang="en-US" sz="3200" baseline="-25000">
                <a:latin typeface="Times-Roman" charset="0"/>
              </a:rPr>
              <a:t>ij</a:t>
            </a:r>
            <a:endParaRPr lang="en-US" sz="3200"/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75000"/>
              <a:buFont typeface="Wingdings" charset="2"/>
              <a:buChar char="q"/>
            </a:pPr>
            <a:r>
              <a:rPr lang="en-US" sz="3200"/>
              <a:t>We can multiply a matrix by a number</a:t>
            </a:r>
          </a:p>
        </p:txBody>
      </p:sp>
      <p:pic>
        <p:nvPicPr>
          <p:cNvPr id="77830" name="Picture 5" descr="001.jpg                                                        0007DDCBMacintosh HD                   B7464D7A: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60600" y="2819400"/>
            <a:ext cx="2159000" cy="977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7831" name="Picture 6" descr="002.jpg                                                        0007DDCBMacintosh HD                   B7464D7A: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76400" y="5168900"/>
            <a:ext cx="5322888" cy="1003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 Appendix                                                                                                                         </a:t>
            </a:r>
            <a:fld id="{8F8AE153-7924-E84C-B34C-5A1188B896E6}" type="slidenum">
              <a:rPr lang="en-US" smtClean="0">
                <a:latin typeface="Times New Roman" charset="0"/>
              </a:rPr>
              <a:pPr/>
              <a:t>64</a:t>
            </a:fld>
            <a:endParaRPr lang="en-US" smtClean="0">
              <a:latin typeface="Times New Roman" charset="0"/>
            </a:endParaRPr>
          </a:p>
        </p:txBody>
      </p:sp>
      <p:sp>
        <p:nvSpPr>
          <p:cNvPr id="788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Matrix Addition</a:t>
            </a:r>
          </a:p>
        </p:txBody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914400"/>
          </a:xfrm>
        </p:spPr>
        <p:txBody>
          <a:bodyPr/>
          <a:lstStyle/>
          <a:p>
            <a:pPr eaLnBrk="1" hangingPunct="1"/>
            <a:r>
              <a:rPr lang="en-US"/>
              <a:t>We can add matrices of the same size</a:t>
            </a:r>
          </a:p>
        </p:txBody>
      </p:sp>
      <p:sp>
        <p:nvSpPr>
          <p:cNvPr id="78853" name="Rectangle 4"/>
          <p:cNvSpPr>
            <a:spLocks noChangeArrowheads="1"/>
          </p:cNvSpPr>
          <p:nvPr/>
        </p:nvSpPr>
        <p:spPr bwMode="auto">
          <a:xfrm>
            <a:off x="685800" y="3962400"/>
            <a:ext cx="80010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75000"/>
              <a:buFont typeface="Wingdings" charset="2"/>
              <a:buChar char="q"/>
            </a:pPr>
            <a:r>
              <a:rPr lang="en-US" sz="3200"/>
              <a:t>We can also multiply matrices, but this is not so obvious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75000"/>
              <a:buFont typeface="Wingdings" charset="2"/>
              <a:buChar char="q"/>
            </a:pPr>
            <a:r>
              <a:rPr lang="en-US" sz="3200"/>
              <a:t>We do </a:t>
            </a:r>
            <a:r>
              <a:rPr lang="en-US" sz="3200" b="1">
                <a:solidFill>
                  <a:schemeClr val="accent2"/>
                </a:solidFill>
              </a:rPr>
              <a:t>not</a:t>
            </a:r>
            <a:r>
              <a:rPr lang="en-US" sz="3200"/>
              <a:t> simply multiply the elements</a:t>
            </a:r>
          </a:p>
        </p:txBody>
      </p:sp>
      <p:pic>
        <p:nvPicPr>
          <p:cNvPr id="78854" name="Picture 5" descr="003.jpg                                                        0007DDCBMacintosh HD                   B7464D7A: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09800" y="2743200"/>
            <a:ext cx="40259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 Appendix                                                                                                                         </a:t>
            </a:r>
            <a:fld id="{7A9DB98E-0F37-A743-AE3E-FACA89D16390}" type="slidenum">
              <a:rPr lang="en-US" smtClean="0">
                <a:latin typeface="Times New Roman" charset="0"/>
              </a:rPr>
              <a:pPr/>
              <a:t>65</a:t>
            </a:fld>
            <a:endParaRPr lang="en-US" smtClean="0">
              <a:latin typeface="Times New Roman" charset="0"/>
            </a:endParaRPr>
          </a:p>
        </p:txBody>
      </p:sp>
      <p:sp>
        <p:nvSpPr>
          <p:cNvPr id="798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Matrix Multiplication</a:t>
            </a:r>
          </a:p>
        </p:txBody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Suppose </a:t>
            </a:r>
            <a:r>
              <a:rPr lang="en-US">
                <a:latin typeface="Times-Roman" charset="0"/>
              </a:rPr>
              <a:t>A</a:t>
            </a:r>
            <a:r>
              <a:rPr lang="en-US"/>
              <a:t> is </a:t>
            </a:r>
            <a:r>
              <a:rPr lang="en-US">
                <a:latin typeface="Times-Roman" charset="0"/>
              </a:rPr>
              <a:t>m x n</a:t>
            </a:r>
            <a:r>
              <a:rPr lang="en-US"/>
              <a:t> and </a:t>
            </a:r>
            <a:r>
              <a:rPr lang="en-US">
                <a:latin typeface="Times-Roman" charset="0"/>
              </a:rPr>
              <a:t>B</a:t>
            </a:r>
            <a:r>
              <a:rPr lang="en-US"/>
              <a:t> is </a:t>
            </a:r>
            <a:r>
              <a:rPr lang="en-US">
                <a:latin typeface="Times-Roman" charset="0"/>
              </a:rPr>
              <a:t>s x t</a:t>
            </a:r>
            <a:endParaRPr lang="en-US"/>
          </a:p>
          <a:p>
            <a:pPr eaLnBrk="1" hangingPunct="1"/>
            <a:r>
              <a:rPr lang="en-US"/>
              <a:t>Then </a:t>
            </a:r>
            <a:r>
              <a:rPr lang="en-US">
                <a:latin typeface="Times-Roman" charset="0"/>
              </a:rPr>
              <a:t>C=AB</a:t>
            </a:r>
            <a:r>
              <a:rPr lang="en-US"/>
              <a:t> is only defined if </a:t>
            </a:r>
            <a:r>
              <a:rPr lang="en-US">
                <a:latin typeface="Times-Roman" charset="0"/>
              </a:rPr>
              <a:t>n=s</a:t>
            </a:r>
            <a:r>
              <a:rPr lang="en-US"/>
              <a:t>, in which case </a:t>
            </a:r>
            <a:r>
              <a:rPr lang="en-US">
                <a:latin typeface="Times-Roman" charset="0"/>
              </a:rPr>
              <a:t>C</a:t>
            </a:r>
            <a:r>
              <a:rPr lang="en-US"/>
              <a:t> is </a:t>
            </a:r>
            <a:r>
              <a:rPr lang="en-US">
                <a:latin typeface="Times-Roman" charset="0"/>
              </a:rPr>
              <a:t>m x t</a:t>
            </a:r>
          </a:p>
          <a:p>
            <a:pPr eaLnBrk="1" hangingPunct="1"/>
            <a:r>
              <a:rPr lang="en-US"/>
              <a:t>Why? </a:t>
            </a:r>
          </a:p>
          <a:p>
            <a:pPr eaLnBrk="1" hangingPunct="1"/>
            <a:r>
              <a:rPr lang="en-US"/>
              <a:t>The element </a:t>
            </a:r>
            <a:r>
              <a:rPr lang="en-US">
                <a:latin typeface="Times-Roman" charset="0"/>
              </a:rPr>
              <a:t>c</a:t>
            </a:r>
            <a:r>
              <a:rPr lang="en-US" baseline="-25000">
                <a:latin typeface="Times-Roman" charset="0"/>
              </a:rPr>
              <a:t>ij</a:t>
            </a:r>
            <a:r>
              <a:rPr lang="en-US"/>
              <a:t> is the dot product of row i of </a:t>
            </a:r>
            <a:r>
              <a:rPr lang="en-US">
                <a:latin typeface="Times-Roman" charset="0"/>
              </a:rPr>
              <a:t>A</a:t>
            </a:r>
            <a:r>
              <a:rPr lang="en-US"/>
              <a:t> with column </a:t>
            </a:r>
            <a:r>
              <a:rPr lang="en-US">
                <a:latin typeface="Times-Roman" charset="0"/>
              </a:rPr>
              <a:t>j</a:t>
            </a:r>
            <a:r>
              <a:rPr lang="en-US"/>
              <a:t> of </a:t>
            </a:r>
            <a:r>
              <a:rPr lang="en-US">
                <a:latin typeface="Times-Roman" charset="0"/>
              </a:rPr>
              <a:t>B</a:t>
            </a:r>
            <a:endParaRPr lang="en-US"/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 Appendix                                                                                                                         </a:t>
            </a:r>
            <a:fld id="{69E74155-A7AB-CD46-9004-BD8973F34EBB}" type="slidenum">
              <a:rPr lang="en-US" smtClean="0">
                <a:latin typeface="Times New Roman" charset="0"/>
              </a:rPr>
              <a:pPr/>
              <a:t>66</a:t>
            </a:fld>
            <a:endParaRPr lang="en-US" smtClean="0">
              <a:latin typeface="Times New Roman" charset="0"/>
            </a:endParaRPr>
          </a:p>
        </p:txBody>
      </p:sp>
      <p:sp>
        <p:nvSpPr>
          <p:cNvPr id="8089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pPr eaLnBrk="1" hangingPunct="1"/>
            <a:r>
              <a:rPr lang="en-US"/>
              <a:t>Matrix Multiply Example</a:t>
            </a:r>
          </a:p>
        </p:txBody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838200"/>
          </a:xfrm>
        </p:spPr>
        <p:txBody>
          <a:bodyPr/>
          <a:lstStyle/>
          <a:p>
            <a:pPr eaLnBrk="1" hangingPunct="1"/>
            <a:r>
              <a:rPr lang="en-US"/>
              <a:t>Suppose</a:t>
            </a:r>
          </a:p>
        </p:txBody>
      </p:sp>
      <p:sp>
        <p:nvSpPr>
          <p:cNvPr id="80901" name="Rectangle 4"/>
          <p:cNvSpPr>
            <a:spLocks noChangeArrowheads="1"/>
          </p:cNvSpPr>
          <p:nvPr/>
        </p:nvSpPr>
        <p:spPr bwMode="auto">
          <a:xfrm>
            <a:off x="685800" y="3276600"/>
            <a:ext cx="7772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75000"/>
              <a:buFont typeface="Wingdings" charset="2"/>
              <a:buChar char="q"/>
            </a:pPr>
            <a:r>
              <a:rPr lang="en-US" sz="3200"/>
              <a:t>Then</a:t>
            </a:r>
          </a:p>
        </p:txBody>
      </p:sp>
      <p:pic>
        <p:nvPicPr>
          <p:cNvPr id="80902" name="Picture 5" descr="001.jpg                                                        0007DE4DMacintosh HD                   B7464D7A: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0" y="2209800"/>
            <a:ext cx="2159000" cy="977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0903" name="Picture 6" descr="004.jpg                                                        0007DDCBMacintosh HD                   B7464D7A: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14400" y="2286000"/>
            <a:ext cx="2336800" cy="96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0904" name="Picture 7" descr="005.jpg                                                        0007DDCBMacintosh HD                   B7464D7A: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65100" y="3962400"/>
            <a:ext cx="8902700" cy="1430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0905" name="Rectangle 8"/>
          <p:cNvSpPr>
            <a:spLocks noChangeArrowheads="1"/>
          </p:cNvSpPr>
          <p:nvPr/>
        </p:nvSpPr>
        <p:spPr bwMode="auto">
          <a:xfrm>
            <a:off x="685800" y="5334000"/>
            <a:ext cx="7772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75000"/>
              <a:buFont typeface="Wingdings" charset="2"/>
              <a:buChar char="q"/>
            </a:pPr>
            <a:r>
              <a:rPr lang="en-US" sz="3200"/>
              <a:t>And </a:t>
            </a:r>
            <a:r>
              <a:rPr lang="en-US" sz="3200">
                <a:latin typeface="Times-Roman" charset="0"/>
              </a:rPr>
              <a:t>AB</a:t>
            </a:r>
            <a:r>
              <a:rPr lang="en-US" sz="3200"/>
              <a:t> is undefined</a:t>
            </a:r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 Appendix                                                                                                                         </a:t>
            </a:r>
            <a:fld id="{6004E864-1CA5-D344-B36C-3A8298AED7CA}" type="slidenum">
              <a:rPr lang="en-US" smtClean="0">
                <a:latin typeface="Times New Roman" charset="0"/>
              </a:rPr>
              <a:pPr/>
              <a:t>67</a:t>
            </a:fld>
            <a:endParaRPr lang="en-US" smtClean="0">
              <a:latin typeface="Times New Roman" charset="0"/>
            </a:endParaRPr>
          </a:p>
        </p:txBody>
      </p:sp>
      <p:sp>
        <p:nvSpPr>
          <p:cNvPr id="81923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457200"/>
            <a:ext cx="7924800" cy="1066800"/>
          </a:xfrm>
        </p:spPr>
        <p:txBody>
          <a:bodyPr/>
          <a:lstStyle/>
          <a:p>
            <a:pPr eaLnBrk="1" hangingPunct="1"/>
            <a:r>
              <a:rPr lang="en-US"/>
              <a:t>Matrix Multiply Useful Fact</a:t>
            </a:r>
          </a:p>
        </p:txBody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620000" cy="2514600"/>
          </a:xfrm>
        </p:spPr>
        <p:txBody>
          <a:bodyPr/>
          <a:lstStyle/>
          <a:p>
            <a:pPr eaLnBrk="1" hangingPunct="1">
              <a:lnSpc>
                <a:spcPct val="85000"/>
              </a:lnSpc>
            </a:pPr>
            <a:r>
              <a:rPr lang="en-US" sz="2800"/>
              <a:t>Consider </a:t>
            </a:r>
            <a:r>
              <a:rPr lang="en-US" sz="2800">
                <a:latin typeface="Times-Roman" charset="0"/>
              </a:rPr>
              <a:t>AU = B</a:t>
            </a:r>
            <a:r>
              <a:rPr lang="en-US" sz="2800"/>
              <a:t> where </a:t>
            </a:r>
            <a:r>
              <a:rPr lang="en-US" sz="2800">
                <a:latin typeface="Times-Roman" charset="0"/>
              </a:rPr>
              <a:t>A</a:t>
            </a:r>
            <a:r>
              <a:rPr lang="en-US" sz="2800"/>
              <a:t> is a matrix and </a:t>
            </a:r>
            <a:r>
              <a:rPr lang="en-US" sz="2800">
                <a:latin typeface="Times-Roman" charset="0"/>
              </a:rPr>
              <a:t>U</a:t>
            </a:r>
            <a:r>
              <a:rPr lang="en-US" sz="2800"/>
              <a:t> and </a:t>
            </a:r>
            <a:r>
              <a:rPr lang="en-US" sz="2800">
                <a:latin typeface="Times-Roman" charset="0"/>
              </a:rPr>
              <a:t>B</a:t>
            </a:r>
            <a:r>
              <a:rPr lang="en-US" sz="2800"/>
              <a:t> are column vectors</a:t>
            </a:r>
          </a:p>
          <a:p>
            <a:pPr eaLnBrk="1" hangingPunct="1">
              <a:lnSpc>
                <a:spcPct val="85000"/>
              </a:lnSpc>
            </a:pPr>
            <a:r>
              <a:rPr lang="en-US" sz="2800"/>
              <a:t>Let </a:t>
            </a:r>
            <a:r>
              <a:rPr lang="en-US" sz="2800">
                <a:latin typeface="Times-Roman" charset="0"/>
              </a:rPr>
              <a:t>a</a:t>
            </a:r>
            <a:r>
              <a:rPr lang="en-US" sz="2800" baseline="-25000">
                <a:latin typeface="Times-Roman" charset="0"/>
              </a:rPr>
              <a:t>1</a:t>
            </a:r>
            <a:r>
              <a:rPr lang="en-US" sz="2800">
                <a:latin typeface="Times-Roman" charset="0"/>
              </a:rPr>
              <a:t>,a</a:t>
            </a:r>
            <a:r>
              <a:rPr lang="en-US" sz="2800" baseline="-25000">
                <a:latin typeface="Times-Roman" charset="0"/>
              </a:rPr>
              <a:t>2</a:t>
            </a:r>
            <a:r>
              <a:rPr lang="en-US" sz="2800">
                <a:latin typeface="Times-Roman" charset="0"/>
              </a:rPr>
              <a:t>,…,a</a:t>
            </a:r>
            <a:r>
              <a:rPr lang="en-US" sz="2800" baseline="-25000">
                <a:latin typeface="Times-Roman" charset="0"/>
              </a:rPr>
              <a:t>n</a:t>
            </a:r>
            <a:r>
              <a:rPr lang="en-US" sz="2800"/>
              <a:t> be columns of </a:t>
            </a:r>
            <a:r>
              <a:rPr lang="en-US" sz="2800">
                <a:latin typeface="Times-Roman" charset="0"/>
              </a:rPr>
              <a:t>A</a:t>
            </a:r>
            <a:r>
              <a:rPr lang="en-US" sz="2800"/>
              <a:t> and </a:t>
            </a:r>
            <a:r>
              <a:rPr lang="en-US" sz="2800">
                <a:latin typeface="Times-Roman" charset="0"/>
              </a:rPr>
              <a:t>u</a:t>
            </a:r>
            <a:r>
              <a:rPr lang="en-US" sz="2800" baseline="-25000">
                <a:latin typeface="Times-Roman" charset="0"/>
              </a:rPr>
              <a:t>1</a:t>
            </a:r>
            <a:r>
              <a:rPr lang="en-US" sz="2800">
                <a:latin typeface="Times-Roman" charset="0"/>
              </a:rPr>
              <a:t>,u</a:t>
            </a:r>
            <a:r>
              <a:rPr lang="en-US" sz="2800" baseline="-25000">
                <a:latin typeface="Times-Roman" charset="0"/>
              </a:rPr>
              <a:t>2</a:t>
            </a:r>
            <a:r>
              <a:rPr lang="en-US" sz="2800">
                <a:latin typeface="Times-Roman" charset="0"/>
              </a:rPr>
              <a:t>,…,u</a:t>
            </a:r>
            <a:r>
              <a:rPr lang="en-US" sz="2800" baseline="-25000">
                <a:latin typeface="Times-Roman" charset="0"/>
              </a:rPr>
              <a:t>n</a:t>
            </a:r>
            <a:r>
              <a:rPr lang="en-US" sz="2800"/>
              <a:t> the elements of </a:t>
            </a:r>
            <a:r>
              <a:rPr lang="en-US" sz="2800">
                <a:latin typeface="Times-Roman" charset="0"/>
              </a:rPr>
              <a:t>U</a:t>
            </a:r>
            <a:endParaRPr lang="en-US" sz="2800"/>
          </a:p>
          <a:p>
            <a:pPr eaLnBrk="1" hangingPunct="1">
              <a:lnSpc>
                <a:spcPct val="85000"/>
              </a:lnSpc>
            </a:pPr>
            <a:r>
              <a:rPr lang="en-US" sz="2800"/>
              <a:t>Then </a:t>
            </a:r>
            <a:r>
              <a:rPr lang="en-US" sz="2800">
                <a:latin typeface="Times-Roman" charset="0"/>
              </a:rPr>
              <a:t>B = u</a:t>
            </a:r>
            <a:r>
              <a:rPr lang="en-US" sz="2800" baseline="-25000">
                <a:latin typeface="Times-Roman" charset="0"/>
              </a:rPr>
              <a:t>1</a:t>
            </a:r>
            <a:r>
              <a:rPr lang="en-US" sz="2800">
                <a:latin typeface="Times-Roman" charset="0"/>
              </a:rPr>
              <a:t>a</a:t>
            </a:r>
            <a:r>
              <a:rPr lang="en-US" sz="2800" baseline="-25000">
                <a:latin typeface="Times-Roman" charset="0"/>
              </a:rPr>
              <a:t>1</a:t>
            </a:r>
            <a:r>
              <a:rPr lang="en-US" sz="2800">
                <a:latin typeface="Times-Roman" charset="0"/>
              </a:rPr>
              <a:t> + u</a:t>
            </a:r>
            <a:r>
              <a:rPr lang="en-US" sz="2800" baseline="-25000">
                <a:latin typeface="Times-Roman" charset="0"/>
              </a:rPr>
              <a:t>2</a:t>
            </a:r>
            <a:r>
              <a:rPr lang="en-US" sz="2800">
                <a:latin typeface="Times-Roman" charset="0"/>
              </a:rPr>
              <a:t>a</a:t>
            </a:r>
            <a:r>
              <a:rPr lang="en-US" sz="2800" baseline="-25000">
                <a:latin typeface="Times-Roman" charset="0"/>
              </a:rPr>
              <a:t>2</a:t>
            </a:r>
            <a:r>
              <a:rPr lang="en-US" sz="2800">
                <a:latin typeface="Times-Roman" charset="0"/>
              </a:rPr>
              <a:t> + … + u</a:t>
            </a:r>
            <a:r>
              <a:rPr lang="en-US" sz="2800" baseline="-25000">
                <a:latin typeface="Times-Roman" charset="0"/>
              </a:rPr>
              <a:t>n</a:t>
            </a:r>
            <a:r>
              <a:rPr lang="en-US" sz="2800">
                <a:latin typeface="Times-Roman" charset="0"/>
              </a:rPr>
              <a:t>a</a:t>
            </a:r>
            <a:r>
              <a:rPr lang="en-US" sz="2800" baseline="-25000">
                <a:latin typeface="Times-Roman" charset="0"/>
              </a:rPr>
              <a:t>n</a:t>
            </a:r>
          </a:p>
        </p:txBody>
      </p:sp>
      <p:sp>
        <p:nvSpPr>
          <p:cNvPr id="81925" name="Rectangle 4"/>
          <p:cNvSpPr>
            <a:spLocks noChangeArrowheads="1"/>
          </p:cNvSpPr>
          <p:nvPr/>
        </p:nvSpPr>
        <p:spPr bwMode="auto">
          <a:xfrm>
            <a:off x="1216025" y="4773613"/>
            <a:ext cx="7778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Times-Roman" charset="0"/>
              </a:rPr>
              <a:t>3   4</a:t>
            </a:r>
          </a:p>
          <a:p>
            <a:r>
              <a:rPr lang="en-US">
                <a:latin typeface="Times-Roman" charset="0"/>
              </a:rPr>
              <a:t>1   5</a:t>
            </a:r>
          </a:p>
        </p:txBody>
      </p:sp>
      <p:sp>
        <p:nvSpPr>
          <p:cNvPr id="81926" name="Rectangle 5"/>
          <p:cNvSpPr>
            <a:spLocks noChangeArrowheads="1"/>
          </p:cNvSpPr>
          <p:nvPr/>
        </p:nvSpPr>
        <p:spPr bwMode="auto">
          <a:xfrm>
            <a:off x="2446338" y="4816475"/>
            <a:ext cx="354012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Times-Roman" charset="0"/>
              </a:rPr>
              <a:t>2</a:t>
            </a:r>
          </a:p>
          <a:p>
            <a:r>
              <a:rPr lang="en-US">
                <a:latin typeface="Times-Roman" charset="0"/>
              </a:rPr>
              <a:t>6</a:t>
            </a:r>
            <a:endParaRPr lang="en-US"/>
          </a:p>
        </p:txBody>
      </p:sp>
      <p:sp>
        <p:nvSpPr>
          <p:cNvPr id="81927" name="Rectangle 6"/>
          <p:cNvSpPr>
            <a:spLocks noChangeArrowheads="1"/>
          </p:cNvSpPr>
          <p:nvPr/>
        </p:nvSpPr>
        <p:spPr bwMode="auto">
          <a:xfrm>
            <a:off x="3048000" y="4821238"/>
            <a:ext cx="392113" cy="65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200"/>
              <a:t>=</a:t>
            </a:r>
            <a:endParaRPr lang="en-US"/>
          </a:p>
        </p:txBody>
      </p:sp>
      <p:sp>
        <p:nvSpPr>
          <p:cNvPr id="81928" name="Rectangle 7"/>
          <p:cNvSpPr>
            <a:spLocks noChangeArrowheads="1"/>
          </p:cNvSpPr>
          <p:nvPr/>
        </p:nvSpPr>
        <p:spPr bwMode="auto">
          <a:xfrm>
            <a:off x="3505200" y="4995863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Times-Roman" charset="0"/>
              </a:rPr>
              <a:t>2</a:t>
            </a:r>
          </a:p>
        </p:txBody>
      </p:sp>
      <p:sp>
        <p:nvSpPr>
          <p:cNvPr id="81929" name="Rectangle 8"/>
          <p:cNvSpPr>
            <a:spLocks noChangeArrowheads="1"/>
          </p:cNvSpPr>
          <p:nvPr/>
        </p:nvSpPr>
        <p:spPr bwMode="auto">
          <a:xfrm>
            <a:off x="4094163" y="4833938"/>
            <a:ext cx="354012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Times-Roman" charset="0"/>
              </a:rPr>
              <a:t>3</a:t>
            </a:r>
          </a:p>
          <a:p>
            <a:r>
              <a:rPr lang="en-US">
                <a:latin typeface="Times-Roman" charset="0"/>
              </a:rPr>
              <a:t>1</a:t>
            </a:r>
          </a:p>
        </p:txBody>
      </p:sp>
      <p:sp>
        <p:nvSpPr>
          <p:cNvPr id="81930" name="Rectangle 9"/>
          <p:cNvSpPr>
            <a:spLocks noChangeArrowheads="1"/>
          </p:cNvSpPr>
          <p:nvPr/>
        </p:nvSpPr>
        <p:spPr bwMode="auto">
          <a:xfrm>
            <a:off x="4800600" y="4800600"/>
            <a:ext cx="403225" cy="728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600"/>
              <a:t>+</a:t>
            </a:r>
          </a:p>
        </p:txBody>
      </p:sp>
      <p:sp>
        <p:nvSpPr>
          <p:cNvPr id="81931" name="Rectangle 10"/>
          <p:cNvSpPr>
            <a:spLocks noChangeArrowheads="1"/>
          </p:cNvSpPr>
          <p:nvPr/>
        </p:nvSpPr>
        <p:spPr bwMode="auto">
          <a:xfrm>
            <a:off x="5181600" y="4986338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Times-Roman" charset="0"/>
              </a:rPr>
              <a:t>6</a:t>
            </a:r>
          </a:p>
        </p:txBody>
      </p:sp>
      <p:sp>
        <p:nvSpPr>
          <p:cNvPr id="81932" name="Rectangle 11"/>
          <p:cNvSpPr>
            <a:spLocks noChangeArrowheads="1"/>
          </p:cNvSpPr>
          <p:nvPr/>
        </p:nvSpPr>
        <p:spPr bwMode="auto">
          <a:xfrm>
            <a:off x="5846763" y="4773613"/>
            <a:ext cx="354012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Times-Roman" charset="0"/>
              </a:rPr>
              <a:t>4</a:t>
            </a:r>
          </a:p>
          <a:p>
            <a:r>
              <a:rPr lang="en-US">
                <a:latin typeface="Times-Roman" charset="0"/>
              </a:rPr>
              <a:t>5</a:t>
            </a:r>
          </a:p>
        </p:txBody>
      </p:sp>
      <p:sp>
        <p:nvSpPr>
          <p:cNvPr id="81933" name="Rectangle 12"/>
          <p:cNvSpPr>
            <a:spLocks noChangeArrowheads="1"/>
          </p:cNvSpPr>
          <p:nvPr/>
        </p:nvSpPr>
        <p:spPr bwMode="auto">
          <a:xfrm>
            <a:off x="895350" y="4691063"/>
            <a:ext cx="395288" cy="871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4400"/>
              <a:t>[</a:t>
            </a:r>
          </a:p>
        </p:txBody>
      </p:sp>
      <p:sp>
        <p:nvSpPr>
          <p:cNvPr id="81934" name="Rectangle 13"/>
          <p:cNvSpPr>
            <a:spLocks noChangeArrowheads="1"/>
          </p:cNvSpPr>
          <p:nvPr/>
        </p:nvSpPr>
        <p:spPr bwMode="auto">
          <a:xfrm>
            <a:off x="2100263" y="4691063"/>
            <a:ext cx="395287" cy="871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4400"/>
              <a:t>[</a:t>
            </a:r>
          </a:p>
        </p:txBody>
      </p:sp>
      <p:sp>
        <p:nvSpPr>
          <p:cNvPr id="81935" name="Rectangle 14"/>
          <p:cNvSpPr>
            <a:spLocks noChangeArrowheads="1"/>
          </p:cNvSpPr>
          <p:nvPr/>
        </p:nvSpPr>
        <p:spPr bwMode="auto">
          <a:xfrm>
            <a:off x="5562600" y="4724400"/>
            <a:ext cx="395288" cy="871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4400"/>
              <a:t>[</a:t>
            </a:r>
          </a:p>
        </p:txBody>
      </p:sp>
      <p:sp>
        <p:nvSpPr>
          <p:cNvPr id="81936" name="Rectangle 15"/>
          <p:cNvSpPr>
            <a:spLocks noChangeArrowheads="1"/>
          </p:cNvSpPr>
          <p:nvPr/>
        </p:nvSpPr>
        <p:spPr bwMode="auto">
          <a:xfrm>
            <a:off x="3795713" y="4724400"/>
            <a:ext cx="395287" cy="871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4400"/>
              <a:t>[</a:t>
            </a:r>
          </a:p>
        </p:txBody>
      </p:sp>
      <p:sp>
        <p:nvSpPr>
          <p:cNvPr id="81937" name="Rectangle 16"/>
          <p:cNvSpPr>
            <a:spLocks noChangeArrowheads="1"/>
          </p:cNvSpPr>
          <p:nvPr/>
        </p:nvSpPr>
        <p:spPr bwMode="auto">
          <a:xfrm>
            <a:off x="4329113" y="4724400"/>
            <a:ext cx="395287" cy="871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4400"/>
              <a:t>]</a:t>
            </a:r>
          </a:p>
        </p:txBody>
      </p:sp>
      <p:sp>
        <p:nvSpPr>
          <p:cNvPr id="81938" name="Rectangle 17"/>
          <p:cNvSpPr>
            <a:spLocks noChangeArrowheads="1"/>
          </p:cNvSpPr>
          <p:nvPr/>
        </p:nvSpPr>
        <p:spPr bwMode="auto">
          <a:xfrm>
            <a:off x="1809750" y="4691063"/>
            <a:ext cx="395288" cy="871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4400"/>
              <a:t>]</a:t>
            </a:r>
          </a:p>
        </p:txBody>
      </p:sp>
      <p:sp>
        <p:nvSpPr>
          <p:cNvPr id="81939" name="Rectangle 18"/>
          <p:cNvSpPr>
            <a:spLocks noChangeArrowheads="1"/>
          </p:cNvSpPr>
          <p:nvPr/>
        </p:nvSpPr>
        <p:spPr bwMode="auto">
          <a:xfrm>
            <a:off x="6081713" y="4724400"/>
            <a:ext cx="395287" cy="871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4400"/>
              <a:t>]</a:t>
            </a:r>
          </a:p>
        </p:txBody>
      </p:sp>
      <p:sp>
        <p:nvSpPr>
          <p:cNvPr id="81940" name="Rectangle 19"/>
          <p:cNvSpPr>
            <a:spLocks noChangeArrowheads="1"/>
          </p:cNvSpPr>
          <p:nvPr/>
        </p:nvSpPr>
        <p:spPr bwMode="auto">
          <a:xfrm>
            <a:off x="2633663" y="4691063"/>
            <a:ext cx="395287" cy="871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4400"/>
              <a:t>]</a:t>
            </a:r>
          </a:p>
        </p:txBody>
      </p:sp>
      <p:sp>
        <p:nvSpPr>
          <p:cNvPr id="81941" name="Rectangle 20"/>
          <p:cNvSpPr>
            <a:spLocks noChangeArrowheads="1"/>
          </p:cNvSpPr>
          <p:nvPr/>
        </p:nvSpPr>
        <p:spPr bwMode="auto">
          <a:xfrm>
            <a:off x="838200" y="4213225"/>
            <a:ext cx="1663700" cy="58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/>
              <a:t>Example:</a:t>
            </a:r>
            <a:endParaRPr lang="en-US" sz="2800" b="1"/>
          </a:p>
        </p:txBody>
      </p:sp>
      <p:sp>
        <p:nvSpPr>
          <p:cNvPr id="81942" name="Rectangle 21"/>
          <p:cNvSpPr>
            <a:spLocks noChangeArrowheads="1"/>
          </p:cNvSpPr>
          <p:nvPr/>
        </p:nvSpPr>
        <p:spPr bwMode="auto">
          <a:xfrm>
            <a:off x="7370763" y="4816475"/>
            <a:ext cx="5238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Times-Roman" charset="0"/>
              </a:rPr>
              <a:t>30</a:t>
            </a:r>
          </a:p>
          <a:p>
            <a:r>
              <a:rPr lang="en-US">
                <a:latin typeface="Times-Roman" charset="0"/>
              </a:rPr>
              <a:t>32</a:t>
            </a:r>
          </a:p>
        </p:txBody>
      </p:sp>
      <p:sp>
        <p:nvSpPr>
          <p:cNvPr id="81943" name="Rectangle 22"/>
          <p:cNvSpPr>
            <a:spLocks noChangeArrowheads="1"/>
          </p:cNvSpPr>
          <p:nvPr/>
        </p:nvSpPr>
        <p:spPr bwMode="auto">
          <a:xfrm>
            <a:off x="7086600" y="4724400"/>
            <a:ext cx="395288" cy="871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4400"/>
              <a:t>[</a:t>
            </a:r>
          </a:p>
        </p:txBody>
      </p:sp>
      <p:sp>
        <p:nvSpPr>
          <p:cNvPr id="81944" name="Rectangle 23"/>
          <p:cNvSpPr>
            <a:spLocks noChangeArrowheads="1"/>
          </p:cNvSpPr>
          <p:nvPr/>
        </p:nvSpPr>
        <p:spPr bwMode="auto">
          <a:xfrm>
            <a:off x="7696200" y="4724400"/>
            <a:ext cx="395288" cy="871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4400"/>
              <a:t>]</a:t>
            </a:r>
          </a:p>
        </p:txBody>
      </p:sp>
      <p:sp>
        <p:nvSpPr>
          <p:cNvPr id="81945" name="Rectangle 24"/>
          <p:cNvSpPr>
            <a:spLocks noChangeArrowheads="1"/>
          </p:cNvSpPr>
          <p:nvPr/>
        </p:nvSpPr>
        <p:spPr bwMode="auto">
          <a:xfrm>
            <a:off x="6629400" y="4821238"/>
            <a:ext cx="392113" cy="65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200"/>
              <a:t>=</a:t>
            </a:r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 Appendix                                                                                                                         </a:t>
            </a:r>
            <a:fld id="{C63EFBD5-B4C9-BF4E-8A49-A31AA8B6EC6D}" type="slidenum">
              <a:rPr lang="en-US" smtClean="0">
                <a:latin typeface="Times New Roman" charset="0"/>
              </a:rPr>
              <a:pPr/>
              <a:t>68</a:t>
            </a:fld>
            <a:endParaRPr lang="en-US" smtClean="0">
              <a:latin typeface="Times New Roman" charset="0"/>
            </a:endParaRPr>
          </a:p>
        </p:txBody>
      </p:sp>
      <p:sp>
        <p:nvSpPr>
          <p:cNvPr id="8294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/>
            <a:r>
              <a:rPr lang="en-US"/>
              <a:t>Identity Matrix</a:t>
            </a:r>
          </a:p>
        </p:txBody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848600" cy="3429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/>
              <a:t>A matrix is square if it has an equal number of rows and columns</a:t>
            </a:r>
          </a:p>
          <a:p>
            <a:pPr eaLnBrk="1" hangingPunct="1">
              <a:lnSpc>
                <a:spcPct val="90000"/>
              </a:lnSpc>
            </a:pPr>
            <a:r>
              <a:rPr lang="en-US"/>
              <a:t>For square matrices, the identity matrix I is the multiplicative identity</a:t>
            </a:r>
          </a:p>
          <a:p>
            <a:pPr lvl="1" eaLnBrk="1" hangingPunct="1">
              <a:lnSpc>
                <a:spcPct val="90000"/>
              </a:lnSpc>
            </a:pPr>
            <a:r>
              <a:rPr lang="en-US"/>
              <a:t>AI = IA = A</a:t>
            </a:r>
          </a:p>
          <a:p>
            <a:pPr eaLnBrk="1" hangingPunct="1">
              <a:lnSpc>
                <a:spcPct val="90000"/>
              </a:lnSpc>
            </a:pPr>
            <a:r>
              <a:rPr lang="en-US"/>
              <a:t>The </a:t>
            </a:r>
            <a:r>
              <a:rPr lang="en-US">
                <a:latin typeface="Times-Roman" charset="0"/>
              </a:rPr>
              <a:t>3 x 3</a:t>
            </a:r>
            <a:r>
              <a:rPr lang="en-US"/>
              <a:t> identity matrix is</a:t>
            </a:r>
          </a:p>
        </p:txBody>
      </p:sp>
      <p:pic>
        <p:nvPicPr>
          <p:cNvPr id="82949" name="Picture 4" descr="006.jpg                                                        0007DDCBMacintosh HD                   B7464D7A: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60700" y="4813300"/>
            <a:ext cx="2197100" cy="135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 Appendix                                                                                                                         </a:t>
            </a:r>
            <a:fld id="{ED284F26-F8E4-5540-886A-12CC662842CD}" type="slidenum">
              <a:rPr lang="en-US" smtClean="0">
                <a:latin typeface="Times New Roman" charset="0"/>
              </a:rPr>
              <a:pPr/>
              <a:t>69</a:t>
            </a:fld>
            <a:endParaRPr lang="en-US" smtClean="0">
              <a:latin typeface="Times New Roman" charset="0"/>
            </a:endParaRPr>
          </a:p>
        </p:txBody>
      </p:sp>
      <p:sp>
        <p:nvSpPr>
          <p:cNvPr id="839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Block Matricies</a:t>
            </a:r>
          </a:p>
        </p:txBody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1219200"/>
          </a:xfrm>
        </p:spPr>
        <p:txBody>
          <a:bodyPr/>
          <a:lstStyle/>
          <a:p>
            <a:pPr eaLnBrk="1" hangingPunct="1"/>
            <a:r>
              <a:rPr lang="en-US" sz="2800"/>
              <a:t>Block matrices are matrices of matrices</a:t>
            </a:r>
          </a:p>
          <a:p>
            <a:pPr eaLnBrk="1" hangingPunct="1"/>
            <a:r>
              <a:rPr lang="en-US" sz="2800"/>
              <a:t>For example</a:t>
            </a:r>
          </a:p>
        </p:txBody>
      </p:sp>
      <p:pic>
        <p:nvPicPr>
          <p:cNvPr id="83973" name="Picture 4" descr="007.jpg                                                        0007DDCBMacintosh HD                   B7464D7A: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36713" y="2984500"/>
            <a:ext cx="5297487" cy="105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3974" name="Rectangle 5"/>
          <p:cNvSpPr>
            <a:spLocks noChangeArrowheads="1"/>
          </p:cNvSpPr>
          <p:nvPr/>
        </p:nvSpPr>
        <p:spPr bwMode="auto">
          <a:xfrm>
            <a:off x="685800" y="3962400"/>
            <a:ext cx="78486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75000"/>
              <a:buFont typeface="Wingdings" charset="2"/>
              <a:buChar char="q"/>
            </a:pPr>
            <a:r>
              <a:rPr lang="en-US" sz="2800"/>
              <a:t>We can do arithmetic with block matrices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75000"/>
              <a:buFont typeface="Wingdings" charset="2"/>
              <a:buChar char="q"/>
            </a:pPr>
            <a:r>
              <a:rPr lang="en-US" sz="2800"/>
              <a:t>Block matrix multiplication works if individual matrix dimensions “match”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 Appendix                                                                                                                         </a:t>
            </a:r>
            <a:fld id="{5579B68B-6F4D-EF42-8A45-73080297512B}" type="slidenum">
              <a:rPr lang="en-US" smtClean="0">
                <a:latin typeface="Times New Roman" charset="0"/>
              </a:rPr>
              <a:pPr/>
              <a:t>7</a:t>
            </a:fld>
            <a:endParaRPr lang="en-US" smtClean="0">
              <a:latin typeface="Times New Roman" charset="0"/>
            </a:endParaRPr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/>
              <a:t>Packet Switched</a:t>
            </a:r>
            <a:r>
              <a:rPr lang="en-US" dirty="0" smtClean="0"/>
              <a:t> Network</a:t>
            </a:r>
            <a:endParaRPr lang="en-US" dirty="0"/>
          </a:p>
        </p:txBody>
      </p:sp>
      <p:sp>
        <p:nvSpPr>
          <p:cNvPr id="184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8001000" cy="4419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2800" dirty="0" smtClean="0"/>
              <a:t>Telephone network is/was </a:t>
            </a:r>
            <a:r>
              <a:rPr lang="en-US" sz="2800" b="1" dirty="0"/>
              <a:t>circuit switched</a:t>
            </a:r>
            <a:endParaRPr lang="en-US" sz="2800" dirty="0"/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2400" dirty="0"/>
              <a:t>For each call, a dedicated </a:t>
            </a:r>
            <a:r>
              <a:rPr lang="en-US" sz="2400" dirty="0" smtClean="0"/>
              <a:t>circuit </a:t>
            </a:r>
            <a:r>
              <a:rPr lang="en-US" sz="2400" dirty="0"/>
              <a:t>established</a:t>
            </a:r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2400" dirty="0"/>
              <a:t>Dedicated bandwidth</a:t>
            </a:r>
          </a:p>
          <a:p>
            <a:pPr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2800" dirty="0"/>
              <a:t>Modern data networks are </a:t>
            </a:r>
            <a:r>
              <a:rPr lang="en-US" sz="2800" b="1" dirty="0">
                <a:solidFill>
                  <a:schemeClr val="hlink"/>
                </a:solidFill>
              </a:rPr>
              <a:t>packet switched</a:t>
            </a:r>
            <a:endParaRPr lang="en-US" sz="2800" dirty="0"/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2400" dirty="0"/>
              <a:t>Data is chopped up into discrete packets</a:t>
            </a:r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2400" dirty="0"/>
              <a:t>Packets are transmitted independently</a:t>
            </a:r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2400" dirty="0"/>
              <a:t>No dedicated circuit is established</a:t>
            </a:r>
            <a:endParaRPr lang="en-US" sz="2400" dirty="0" smtClean="0"/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  <a:buFont typeface="Lucida Grande"/>
              <a:buChar char="+"/>
            </a:pPr>
            <a:r>
              <a:rPr lang="en-US" sz="2400" dirty="0" smtClean="0"/>
              <a:t>More </a:t>
            </a:r>
            <a:r>
              <a:rPr lang="en-US" sz="2400" dirty="0"/>
              <a:t>efficient bandwidth usage</a:t>
            </a:r>
            <a:endParaRPr lang="en-US" sz="2400" dirty="0" smtClean="0"/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  <a:buFont typeface="Lucida Grande"/>
              <a:buChar char="-"/>
            </a:pPr>
            <a:r>
              <a:rPr lang="en-US" sz="2400" dirty="0" smtClean="0"/>
              <a:t>But </a:t>
            </a:r>
            <a:r>
              <a:rPr lang="en-US" sz="2400" dirty="0"/>
              <a:t>more complex than circuit switched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23" grpId="0" build="p" bldLvl="2" autoUpdateAnimBg="0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 Appendix                                                                                                                         </a:t>
            </a:r>
            <a:fld id="{8E8ECD20-65DE-FF47-845E-0E78D05EC907}" type="slidenum">
              <a:rPr lang="en-US" smtClean="0">
                <a:latin typeface="Times New Roman" charset="0"/>
              </a:rPr>
              <a:pPr/>
              <a:t>70</a:t>
            </a:fld>
            <a:endParaRPr lang="en-US" smtClean="0">
              <a:latin typeface="Times New Roman" charset="0"/>
            </a:endParaRPr>
          </a:p>
        </p:txBody>
      </p:sp>
      <p:sp>
        <p:nvSpPr>
          <p:cNvPr id="849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Block Matrix Mutliplication</a:t>
            </a:r>
          </a:p>
        </p:txBody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05000"/>
            <a:ext cx="7772400" cy="1219200"/>
          </a:xfrm>
        </p:spPr>
        <p:txBody>
          <a:bodyPr/>
          <a:lstStyle/>
          <a:p>
            <a:pPr eaLnBrk="1" hangingPunct="1"/>
            <a:r>
              <a:rPr lang="en-US" sz="2800"/>
              <a:t>Block matrices multiplication example</a:t>
            </a:r>
          </a:p>
          <a:p>
            <a:pPr eaLnBrk="1" hangingPunct="1"/>
            <a:r>
              <a:rPr lang="en-US" sz="2800"/>
              <a:t>For matrices</a:t>
            </a:r>
          </a:p>
        </p:txBody>
      </p:sp>
      <p:pic>
        <p:nvPicPr>
          <p:cNvPr id="84997" name="Picture 4" descr="007.jpg                                                        0007DDCBMacintosh HD                   B7464D7A: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00200" y="3060700"/>
            <a:ext cx="5297488" cy="105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4998" name="Rectangle 5"/>
          <p:cNvSpPr>
            <a:spLocks noChangeArrowheads="1"/>
          </p:cNvSpPr>
          <p:nvPr/>
        </p:nvSpPr>
        <p:spPr bwMode="auto">
          <a:xfrm>
            <a:off x="685800" y="4038600"/>
            <a:ext cx="7848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75000"/>
              <a:buFont typeface="Wingdings" charset="2"/>
              <a:buChar char="q"/>
            </a:pPr>
            <a:r>
              <a:rPr lang="en-US" sz="2800"/>
              <a:t>We have </a:t>
            </a:r>
          </a:p>
        </p:txBody>
      </p:sp>
      <p:sp>
        <p:nvSpPr>
          <p:cNvPr id="84999" name="Rectangle 6"/>
          <p:cNvSpPr>
            <a:spLocks noChangeArrowheads="1"/>
          </p:cNvSpPr>
          <p:nvPr/>
        </p:nvSpPr>
        <p:spPr bwMode="auto">
          <a:xfrm>
            <a:off x="685800" y="5486400"/>
            <a:ext cx="7848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75000"/>
              <a:buFont typeface="Wingdings" charset="2"/>
              <a:buChar char="q"/>
            </a:pPr>
            <a:r>
              <a:rPr lang="en-US" sz="2800"/>
              <a:t>Where </a:t>
            </a:r>
            <a:r>
              <a:rPr lang="en-US" sz="2800">
                <a:latin typeface="Times-Roman" charset="0"/>
              </a:rPr>
              <a:t>X = U+CT</a:t>
            </a:r>
            <a:r>
              <a:rPr lang="en-US" sz="2800"/>
              <a:t> and </a:t>
            </a:r>
            <a:r>
              <a:rPr lang="en-US" sz="2800">
                <a:latin typeface="Times-Roman" charset="0"/>
              </a:rPr>
              <a:t>Y = AU+BT</a:t>
            </a:r>
            <a:r>
              <a:rPr lang="en-US" sz="2800"/>
              <a:t> </a:t>
            </a:r>
          </a:p>
        </p:txBody>
      </p:sp>
      <p:pic>
        <p:nvPicPr>
          <p:cNvPr id="85000" name="Picture 7" descr="008.jpg                                                        0007DDCBMacintosh HD                   B7464D7A: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6000" y="4533900"/>
            <a:ext cx="220980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 Appendix                                                                                                                         </a:t>
            </a:r>
            <a:fld id="{4566DF8B-A1B6-D442-AE23-9F3A8CCFDE73}" type="slidenum">
              <a:rPr lang="en-US" smtClean="0">
                <a:latin typeface="Times New Roman" charset="0"/>
              </a:rPr>
              <a:pPr/>
              <a:t>71</a:t>
            </a:fld>
            <a:endParaRPr lang="en-US" smtClean="0">
              <a:latin typeface="Times New Roman" charset="0"/>
            </a:endParaRPr>
          </a:p>
        </p:txBody>
      </p:sp>
      <p:sp>
        <p:nvSpPr>
          <p:cNvPr id="860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Linear Independence</a:t>
            </a:r>
          </a:p>
        </p:txBody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828800"/>
            <a:ext cx="7924800" cy="2057400"/>
          </a:xfrm>
        </p:spPr>
        <p:txBody>
          <a:bodyPr/>
          <a:lstStyle/>
          <a:p>
            <a:pPr eaLnBrk="1" hangingPunct="1"/>
            <a:r>
              <a:rPr lang="en-US"/>
              <a:t>Vectors </a:t>
            </a:r>
            <a:r>
              <a:rPr lang="en-US">
                <a:latin typeface="Times-Roman" charset="0"/>
              </a:rPr>
              <a:t>u,v</a:t>
            </a:r>
            <a:r>
              <a:rPr lang="en-US"/>
              <a:t> </a:t>
            </a:r>
            <a:r>
              <a:rPr lang="en-US">
                <a:latin typeface="Times-Roman" charset="0"/>
                <a:sym typeface="Symbol" charset="2"/>
              </a:rPr>
              <a:t> </a:t>
            </a:r>
            <a:r>
              <a:rPr lang="en-US">
                <a:sym typeface="Symbol" charset="2"/>
              </a:rPr>
              <a:t></a:t>
            </a:r>
            <a:r>
              <a:rPr lang="en-US" baseline="30000">
                <a:latin typeface="Times-Roman" charset="0"/>
              </a:rPr>
              <a:t>n</a:t>
            </a:r>
            <a:r>
              <a:rPr lang="en-US"/>
              <a:t> </a:t>
            </a:r>
            <a:r>
              <a:rPr lang="en-US" b="1">
                <a:solidFill>
                  <a:schemeClr val="accent2"/>
                </a:solidFill>
              </a:rPr>
              <a:t>linearly independent</a:t>
            </a:r>
            <a:r>
              <a:rPr lang="en-US"/>
              <a:t> if </a:t>
            </a:r>
            <a:r>
              <a:rPr lang="en-US">
                <a:latin typeface="Times-Roman" charset="0"/>
              </a:rPr>
              <a:t>au + bv = 0</a:t>
            </a:r>
            <a:r>
              <a:rPr lang="en-US"/>
              <a:t> implies </a:t>
            </a:r>
            <a:r>
              <a:rPr lang="en-US">
                <a:latin typeface="Times-Roman" charset="0"/>
              </a:rPr>
              <a:t>a=b=0</a:t>
            </a:r>
            <a:endParaRPr lang="en-US"/>
          </a:p>
          <a:p>
            <a:pPr eaLnBrk="1" hangingPunct="1"/>
            <a:r>
              <a:rPr lang="en-US"/>
              <a:t>For example,</a:t>
            </a:r>
          </a:p>
        </p:txBody>
      </p:sp>
      <p:sp>
        <p:nvSpPr>
          <p:cNvPr id="86021" name="Rectangle 4"/>
          <p:cNvSpPr>
            <a:spLocks noChangeArrowheads="1"/>
          </p:cNvSpPr>
          <p:nvPr/>
        </p:nvSpPr>
        <p:spPr bwMode="auto">
          <a:xfrm>
            <a:off x="685800" y="5181600"/>
            <a:ext cx="7772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75000"/>
              <a:buFont typeface="Wingdings" charset="2"/>
              <a:buChar char="q"/>
            </a:pPr>
            <a:r>
              <a:rPr lang="en-US" sz="3200"/>
              <a:t>Are linearly independent</a:t>
            </a:r>
          </a:p>
        </p:txBody>
      </p:sp>
      <p:pic>
        <p:nvPicPr>
          <p:cNvPr id="86022" name="Picture 5" descr="009.jpg                                                        0007DDCBMacintosh HD                   B7464D7A: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05000" y="3962400"/>
            <a:ext cx="259080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 Appendix                                                                                                                         </a:t>
            </a:r>
            <a:fld id="{3F57BF05-66E8-6F4C-9529-B01D60D62E70}" type="slidenum">
              <a:rPr lang="en-US" smtClean="0">
                <a:latin typeface="Times New Roman" charset="0"/>
              </a:rPr>
              <a:pPr/>
              <a:t>72</a:t>
            </a:fld>
            <a:endParaRPr lang="en-US" smtClean="0">
              <a:latin typeface="Times New Roman" charset="0"/>
            </a:endParaRPr>
          </a:p>
        </p:txBody>
      </p:sp>
      <p:sp>
        <p:nvSpPr>
          <p:cNvPr id="870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Linear Independence</a:t>
            </a:r>
          </a:p>
        </p:txBody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/>
              <a:t>Linear independence can be extended to more than </a:t>
            </a:r>
            <a:r>
              <a:rPr lang="en-US">
                <a:latin typeface="Times-Roman" charset="0"/>
              </a:rPr>
              <a:t>2</a:t>
            </a:r>
            <a:r>
              <a:rPr lang="en-US"/>
              <a:t> vectors</a:t>
            </a:r>
          </a:p>
          <a:p>
            <a:pPr eaLnBrk="1" hangingPunct="1">
              <a:lnSpc>
                <a:spcPct val="90000"/>
              </a:lnSpc>
            </a:pPr>
            <a:r>
              <a:rPr lang="en-US"/>
              <a:t>If vectors are linearly independent, then none of them can be written as a </a:t>
            </a:r>
            <a:r>
              <a:rPr lang="en-US" i="1"/>
              <a:t>linear combination</a:t>
            </a:r>
            <a:r>
              <a:rPr lang="en-US"/>
              <a:t> of the others</a:t>
            </a:r>
          </a:p>
          <a:p>
            <a:pPr lvl="1" eaLnBrk="1" hangingPunct="1">
              <a:lnSpc>
                <a:spcPct val="90000"/>
              </a:lnSpc>
            </a:pPr>
            <a:r>
              <a:rPr lang="en-US"/>
              <a:t>None of the independent vectors is a sum of multiples of the other vectors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 Appendix                                                                                                                         </a:t>
            </a:r>
            <a:fld id="{2B5B6ADA-B3C3-F343-A3B9-BF02A854B0E0}" type="slidenum">
              <a:rPr lang="en-US" smtClean="0">
                <a:latin typeface="Times New Roman" charset="0"/>
              </a:rPr>
              <a:pPr/>
              <a:t>8</a:t>
            </a:fld>
            <a:endParaRPr lang="en-US" smtClean="0">
              <a:latin typeface="Times New Roman" charset="0"/>
            </a:endParaRPr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/>
              <a:t>Network Protocols</a:t>
            </a:r>
          </a:p>
        </p:txBody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495800"/>
          </a:xfrm>
        </p:spPr>
        <p:txBody>
          <a:bodyPr/>
          <a:lstStyle/>
          <a:p>
            <a:pPr eaLnBrk="1" hangingPunct="1">
              <a:lnSpc>
                <a:spcPct val="85000"/>
              </a:lnSpc>
              <a:spcAft>
                <a:spcPts val="600"/>
              </a:spcAft>
            </a:pPr>
            <a:r>
              <a:rPr lang="en-US" sz="2800" dirty="0"/>
              <a:t>Study of networking focused on </a:t>
            </a:r>
            <a:r>
              <a:rPr lang="en-US" sz="2800" b="1" dirty="0"/>
              <a:t>protocols</a:t>
            </a:r>
            <a:endParaRPr lang="en-US" sz="2800" dirty="0"/>
          </a:p>
          <a:p>
            <a:pPr eaLnBrk="1" hangingPunct="1">
              <a:lnSpc>
                <a:spcPct val="85000"/>
              </a:lnSpc>
              <a:spcAft>
                <a:spcPts val="600"/>
              </a:spcAft>
            </a:pPr>
            <a:r>
              <a:rPr lang="en-US" sz="2800" dirty="0"/>
              <a:t>Networking protocols precisely </a:t>
            </a:r>
            <a:r>
              <a:rPr lang="en-US" sz="2800" dirty="0" smtClean="0"/>
              <a:t>specify “communication rules”</a:t>
            </a:r>
            <a:endParaRPr lang="en-US" sz="2400" dirty="0" smtClean="0"/>
          </a:p>
          <a:p>
            <a:pPr eaLnBrk="1" hangingPunct="1">
              <a:lnSpc>
                <a:spcPct val="85000"/>
              </a:lnSpc>
              <a:spcAft>
                <a:spcPts val="600"/>
              </a:spcAft>
            </a:pPr>
            <a:r>
              <a:rPr lang="en-US" sz="2800" dirty="0"/>
              <a:t>Details are given in </a:t>
            </a:r>
            <a:r>
              <a:rPr lang="en-US" sz="2800" b="1" dirty="0" err="1">
                <a:solidFill>
                  <a:schemeClr val="hlink"/>
                </a:solidFill>
              </a:rPr>
              <a:t>RFC</a:t>
            </a:r>
            <a:r>
              <a:rPr lang="en-US" sz="2800" dirty="0" err="1"/>
              <a:t>s</a:t>
            </a:r>
            <a:endParaRPr lang="en-US" sz="2800" dirty="0"/>
          </a:p>
          <a:p>
            <a:pPr lvl="1" eaLnBrk="1" hangingPunct="1">
              <a:lnSpc>
                <a:spcPct val="85000"/>
              </a:lnSpc>
              <a:spcAft>
                <a:spcPts val="600"/>
              </a:spcAft>
            </a:pPr>
            <a:r>
              <a:rPr lang="en-US" sz="2400" dirty="0"/>
              <a:t>RFC is essentially an Internet standard</a:t>
            </a:r>
          </a:p>
          <a:p>
            <a:pPr eaLnBrk="1" hangingPunct="1">
              <a:lnSpc>
                <a:spcPct val="85000"/>
              </a:lnSpc>
              <a:spcAft>
                <a:spcPts val="600"/>
              </a:spcAft>
            </a:pPr>
            <a:r>
              <a:rPr lang="en-US" sz="2800" b="1" dirty="0">
                <a:solidFill>
                  <a:schemeClr val="hlink"/>
                </a:solidFill>
              </a:rPr>
              <a:t>Stateless</a:t>
            </a:r>
            <a:r>
              <a:rPr lang="en-US" sz="2800" dirty="0"/>
              <a:t> protocols </a:t>
            </a:r>
            <a:r>
              <a:rPr lang="en-US" sz="2800" dirty="0" smtClean="0"/>
              <a:t>do not “remember”</a:t>
            </a:r>
          </a:p>
          <a:p>
            <a:pPr eaLnBrk="1" hangingPunct="1">
              <a:lnSpc>
                <a:spcPct val="85000"/>
              </a:lnSpc>
              <a:spcAft>
                <a:spcPts val="600"/>
              </a:spcAft>
            </a:pPr>
            <a:r>
              <a:rPr lang="en-US" sz="2800" b="1" dirty="0" err="1">
                <a:solidFill>
                  <a:schemeClr val="hlink"/>
                </a:solidFill>
              </a:rPr>
              <a:t>Stateful</a:t>
            </a:r>
            <a:r>
              <a:rPr lang="en-US" sz="2800" dirty="0"/>
              <a:t> protocols do</a:t>
            </a:r>
            <a:r>
              <a:rPr lang="en-US" sz="2800" dirty="0" smtClean="0"/>
              <a:t> “remember”</a:t>
            </a:r>
          </a:p>
          <a:p>
            <a:pPr eaLnBrk="1" hangingPunct="1">
              <a:lnSpc>
                <a:spcPct val="85000"/>
              </a:lnSpc>
              <a:spcAft>
                <a:spcPts val="600"/>
              </a:spcAft>
            </a:pPr>
            <a:r>
              <a:rPr lang="en-US" sz="2800" dirty="0"/>
              <a:t>Many security problems related to</a:t>
            </a:r>
            <a:r>
              <a:rPr lang="en-US" sz="2800" dirty="0" smtClean="0"/>
              <a:t> state</a:t>
            </a:r>
          </a:p>
          <a:p>
            <a:pPr lvl="1" eaLnBrk="1" hangingPunct="1">
              <a:lnSpc>
                <a:spcPct val="85000"/>
              </a:lnSpc>
              <a:spcAft>
                <a:spcPts val="600"/>
              </a:spcAft>
            </a:pPr>
            <a:r>
              <a:rPr lang="en-US" sz="2400" dirty="0"/>
              <a:t>E.g., </a:t>
            </a:r>
            <a:r>
              <a:rPr lang="en-US" sz="2400" dirty="0" err="1"/>
              <a:t>DoS</a:t>
            </a:r>
            <a:r>
              <a:rPr lang="en-US" sz="2400" dirty="0"/>
              <a:t> is a problem with </a:t>
            </a:r>
            <a:r>
              <a:rPr lang="en-US" sz="2400" dirty="0" err="1"/>
              <a:t>stateful</a:t>
            </a:r>
            <a:r>
              <a:rPr lang="en-US" sz="2400" dirty="0"/>
              <a:t> protocols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 Appendix                                                                                                                         </a:t>
            </a:r>
            <a:fld id="{6EA8A38C-092D-9243-B44F-97A1AD3F89C0}" type="slidenum">
              <a:rPr lang="en-US" smtClean="0">
                <a:latin typeface="Times New Roman" charset="0"/>
              </a:rPr>
              <a:pPr/>
              <a:t>9</a:t>
            </a:fld>
            <a:endParaRPr lang="en-US" smtClean="0">
              <a:latin typeface="Times New Roman" charset="0"/>
            </a:endParaRPr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533400"/>
            <a:ext cx="8610600" cy="1219200"/>
          </a:xfrm>
        </p:spPr>
        <p:txBody>
          <a:bodyPr/>
          <a:lstStyle/>
          <a:p>
            <a:pPr eaLnBrk="1" hangingPunct="1"/>
            <a:r>
              <a:rPr lang="en-US"/>
              <a:t>Protocol Stack</a:t>
            </a:r>
          </a:p>
        </p:txBody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828800"/>
            <a:ext cx="5029200" cy="41910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spcAft>
                <a:spcPts val="600"/>
              </a:spcAft>
            </a:pPr>
            <a:r>
              <a:rPr lang="en-US" sz="2800" dirty="0"/>
              <a:t>Application layer protocols</a:t>
            </a:r>
            <a:endParaRPr lang="en-US" sz="2800" dirty="0" smtClean="0"/>
          </a:p>
          <a:p>
            <a:pPr lvl="1" eaLnBrk="1" hangingPunct="1">
              <a:lnSpc>
                <a:spcPct val="80000"/>
              </a:lnSpc>
              <a:spcAft>
                <a:spcPts val="600"/>
              </a:spcAft>
            </a:pPr>
            <a:r>
              <a:rPr lang="en-US" sz="2400" dirty="0" smtClean="0"/>
              <a:t>HTTP</a:t>
            </a:r>
            <a:r>
              <a:rPr lang="en-US" sz="2400" dirty="0"/>
              <a:t>, FTP, SMTP, etc.</a:t>
            </a:r>
          </a:p>
          <a:p>
            <a:pPr eaLnBrk="1" hangingPunct="1">
              <a:lnSpc>
                <a:spcPct val="80000"/>
              </a:lnSpc>
              <a:spcAft>
                <a:spcPts val="600"/>
              </a:spcAft>
            </a:pPr>
            <a:r>
              <a:rPr lang="en-US" sz="2800" dirty="0"/>
              <a:t>Transport layer protocols</a:t>
            </a:r>
            <a:endParaRPr lang="en-US" sz="2800" dirty="0" smtClean="0"/>
          </a:p>
          <a:p>
            <a:pPr lvl="1" eaLnBrk="1" hangingPunct="1">
              <a:lnSpc>
                <a:spcPct val="80000"/>
              </a:lnSpc>
              <a:spcAft>
                <a:spcPts val="600"/>
              </a:spcAft>
            </a:pPr>
            <a:r>
              <a:rPr lang="en-US" sz="2400" dirty="0" smtClean="0"/>
              <a:t>TCP</a:t>
            </a:r>
            <a:r>
              <a:rPr lang="en-US" sz="2400" dirty="0"/>
              <a:t>, UDP</a:t>
            </a:r>
          </a:p>
          <a:p>
            <a:pPr eaLnBrk="1" hangingPunct="1">
              <a:lnSpc>
                <a:spcPct val="80000"/>
              </a:lnSpc>
              <a:spcAft>
                <a:spcPts val="600"/>
              </a:spcAft>
            </a:pPr>
            <a:r>
              <a:rPr lang="en-US" sz="2800" dirty="0"/>
              <a:t>Network layer protocols</a:t>
            </a:r>
          </a:p>
          <a:p>
            <a:pPr lvl="1" eaLnBrk="1" hangingPunct="1">
              <a:lnSpc>
                <a:spcPct val="80000"/>
              </a:lnSpc>
              <a:spcAft>
                <a:spcPts val="600"/>
              </a:spcAft>
            </a:pPr>
            <a:r>
              <a:rPr lang="en-US" sz="2400" dirty="0"/>
              <a:t>IP, routing protocols</a:t>
            </a:r>
          </a:p>
          <a:p>
            <a:pPr eaLnBrk="1" hangingPunct="1">
              <a:lnSpc>
                <a:spcPct val="80000"/>
              </a:lnSpc>
              <a:spcAft>
                <a:spcPts val="600"/>
              </a:spcAft>
            </a:pPr>
            <a:r>
              <a:rPr lang="en-US" sz="2800" dirty="0"/>
              <a:t>Link layer protocols</a:t>
            </a:r>
          </a:p>
          <a:p>
            <a:pPr lvl="1" eaLnBrk="1" hangingPunct="1">
              <a:lnSpc>
                <a:spcPct val="80000"/>
              </a:lnSpc>
              <a:spcAft>
                <a:spcPts val="600"/>
              </a:spcAft>
            </a:pPr>
            <a:r>
              <a:rPr lang="en-US" sz="2400" dirty="0"/>
              <a:t>Ethernet, PPP</a:t>
            </a:r>
          </a:p>
          <a:p>
            <a:pPr eaLnBrk="1" hangingPunct="1">
              <a:lnSpc>
                <a:spcPct val="80000"/>
              </a:lnSpc>
              <a:spcAft>
                <a:spcPts val="600"/>
              </a:spcAft>
            </a:pPr>
            <a:r>
              <a:rPr lang="en-US" sz="2800" dirty="0"/>
              <a:t>Physical layer</a:t>
            </a:r>
          </a:p>
        </p:txBody>
      </p:sp>
      <p:grpSp>
        <p:nvGrpSpPr>
          <p:cNvPr id="22533" name="Group 5"/>
          <p:cNvGrpSpPr>
            <a:grpSpLocks/>
          </p:cNvGrpSpPr>
          <p:nvPr/>
        </p:nvGrpSpPr>
        <p:grpSpPr bwMode="auto">
          <a:xfrm>
            <a:off x="6019800" y="2057400"/>
            <a:ext cx="1898650" cy="3530600"/>
            <a:chOff x="3076" y="888"/>
            <a:chExt cx="1196" cy="2224"/>
          </a:xfrm>
        </p:grpSpPr>
        <p:sp>
          <p:nvSpPr>
            <p:cNvPr id="22543" name="Rectangle 6"/>
            <p:cNvSpPr>
              <a:spLocks noChangeArrowheads="1"/>
            </p:cNvSpPr>
            <p:nvPr/>
          </p:nvSpPr>
          <p:spPr bwMode="auto">
            <a:xfrm>
              <a:off x="3080" y="888"/>
              <a:ext cx="1192" cy="2224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544" name="Text Box 7"/>
            <p:cNvSpPr txBox="1">
              <a:spLocks noChangeArrowheads="1"/>
            </p:cNvSpPr>
            <p:nvPr/>
          </p:nvSpPr>
          <p:spPr bwMode="auto">
            <a:xfrm>
              <a:off x="3168" y="949"/>
              <a:ext cx="1034" cy="21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>
                  <a:latin typeface="Arial" charset="0"/>
                </a:rPr>
                <a:t>application</a:t>
              </a:r>
            </a:p>
            <a:p>
              <a:pPr algn="ctr" eaLnBrk="0" hangingPunct="0"/>
              <a:endParaRPr lang="en-US">
                <a:latin typeface="Arial" charset="0"/>
              </a:endParaRPr>
            </a:p>
            <a:p>
              <a:pPr algn="ctr" eaLnBrk="0" hangingPunct="0"/>
              <a:r>
                <a:rPr lang="en-US">
                  <a:latin typeface="Arial" charset="0"/>
                </a:rPr>
                <a:t>transport</a:t>
              </a:r>
            </a:p>
            <a:p>
              <a:pPr algn="ctr" eaLnBrk="0" hangingPunct="0"/>
              <a:endParaRPr lang="en-US">
                <a:latin typeface="Arial" charset="0"/>
              </a:endParaRPr>
            </a:p>
            <a:p>
              <a:pPr algn="ctr" eaLnBrk="0" hangingPunct="0"/>
              <a:r>
                <a:rPr lang="en-US">
                  <a:latin typeface="Arial" charset="0"/>
                </a:rPr>
                <a:t>network</a:t>
              </a:r>
            </a:p>
            <a:p>
              <a:pPr algn="ctr" eaLnBrk="0" hangingPunct="0"/>
              <a:endParaRPr lang="en-US">
                <a:latin typeface="Arial" charset="0"/>
              </a:endParaRPr>
            </a:p>
            <a:p>
              <a:pPr algn="ctr" eaLnBrk="0" hangingPunct="0"/>
              <a:r>
                <a:rPr lang="en-US">
                  <a:latin typeface="Arial" charset="0"/>
                </a:rPr>
                <a:t>link</a:t>
              </a:r>
            </a:p>
            <a:p>
              <a:pPr algn="ctr" eaLnBrk="0" hangingPunct="0"/>
              <a:endParaRPr lang="en-US">
                <a:latin typeface="Arial" charset="0"/>
              </a:endParaRPr>
            </a:p>
            <a:p>
              <a:pPr algn="ctr" eaLnBrk="0" hangingPunct="0"/>
              <a:r>
                <a:rPr lang="en-US">
                  <a:latin typeface="Arial" charset="0"/>
                </a:rPr>
                <a:t>physical</a:t>
              </a:r>
            </a:p>
          </p:txBody>
        </p:sp>
        <p:sp>
          <p:nvSpPr>
            <p:cNvPr id="22545" name="Line 8"/>
            <p:cNvSpPr>
              <a:spLocks noChangeShapeType="1"/>
            </p:cNvSpPr>
            <p:nvPr/>
          </p:nvSpPr>
          <p:spPr bwMode="auto">
            <a:xfrm>
              <a:off x="3076" y="1324"/>
              <a:ext cx="1188" cy="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546" name="Line 9"/>
            <p:cNvSpPr>
              <a:spLocks noChangeShapeType="1"/>
            </p:cNvSpPr>
            <p:nvPr/>
          </p:nvSpPr>
          <p:spPr bwMode="auto">
            <a:xfrm>
              <a:off x="3076" y="1768"/>
              <a:ext cx="1188" cy="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547" name="Line 10"/>
            <p:cNvSpPr>
              <a:spLocks noChangeShapeType="1"/>
            </p:cNvSpPr>
            <p:nvPr/>
          </p:nvSpPr>
          <p:spPr bwMode="auto">
            <a:xfrm>
              <a:off x="3076" y="2216"/>
              <a:ext cx="1188" cy="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548" name="Line 11"/>
            <p:cNvSpPr>
              <a:spLocks noChangeShapeType="1"/>
            </p:cNvSpPr>
            <p:nvPr/>
          </p:nvSpPr>
          <p:spPr bwMode="auto">
            <a:xfrm>
              <a:off x="3076" y="2664"/>
              <a:ext cx="1188" cy="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534" name="Line 12"/>
          <p:cNvSpPr>
            <a:spLocks noChangeShapeType="1"/>
          </p:cNvSpPr>
          <p:nvPr/>
        </p:nvSpPr>
        <p:spPr bwMode="auto">
          <a:xfrm>
            <a:off x="7924800" y="2057400"/>
            <a:ext cx="152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535" name="Line 13"/>
          <p:cNvSpPr>
            <a:spLocks noChangeShapeType="1"/>
          </p:cNvSpPr>
          <p:nvPr/>
        </p:nvSpPr>
        <p:spPr bwMode="auto">
          <a:xfrm flipH="1">
            <a:off x="7924800" y="2438400"/>
            <a:ext cx="152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536" name="Line 15"/>
          <p:cNvSpPr>
            <a:spLocks noChangeShapeType="1"/>
          </p:cNvSpPr>
          <p:nvPr/>
        </p:nvSpPr>
        <p:spPr bwMode="auto">
          <a:xfrm>
            <a:off x="7924800" y="2743200"/>
            <a:ext cx="1524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537" name="Line 16"/>
          <p:cNvSpPr>
            <a:spLocks noChangeShapeType="1"/>
          </p:cNvSpPr>
          <p:nvPr/>
        </p:nvSpPr>
        <p:spPr bwMode="auto">
          <a:xfrm flipH="1">
            <a:off x="7924800" y="3505200"/>
            <a:ext cx="1524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538" name="Line 17"/>
          <p:cNvSpPr>
            <a:spLocks noChangeShapeType="1"/>
          </p:cNvSpPr>
          <p:nvPr/>
        </p:nvSpPr>
        <p:spPr bwMode="auto">
          <a:xfrm>
            <a:off x="7924800" y="4191000"/>
            <a:ext cx="1524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539" name="Line 18"/>
          <p:cNvSpPr>
            <a:spLocks noChangeShapeType="1"/>
          </p:cNvSpPr>
          <p:nvPr/>
        </p:nvSpPr>
        <p:spPr bwMode="auto">
          <a:xfrm flipH="1">
            <a:off x="7924800" y="4876800"/>
            <a:ext cx="1524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540" name="Rectangle 19"/>
          <p:cNvSpPr>
            <a:spLocks noChangeArrowheads="1"/>
          </p:cNvSpPr>
          <p:nvPr/>
        </p:nvSpPr>
        <p:spPr bwMode="auto">
          <a:xfrm>
            <a:off x="8077200" y="2012950"/>
            <a:ext cx="842963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2000"/>
              <a:t>user</a:t>
            </a:r>
          </a:p>
          <a:p>
            <a:pPr algn="ctr">
              <a:lnSpc>
                <a:spcPct val="90000"/>
              </a:lnSpc>
            </a:pPr>
            <a:r>
              <a:rPr lang="en-US" sz="2000"/>
              <a:t>space</a:t>
            </a:r>
          </a:p>
        </p:txBody>
      </p:sp>
      <p:sp>
        <p:nvSpPr>
          <p:cNvPr id="22541" name="Rectangle 20"/>
          <p:cNvSpPr>
            <a:spLocks noChangeArrowheads="1"/>
          </p:cNvSpPr>
          <p:nvPr/>
        </p:nvSpPr>
        <p:spPr bwMode="auto">
          <a:xfrm>
            <a:off x="8215313" y="3276600"/>
            <a:ext cx="563562" cy="411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2000"/>
              <a:t>OS</a:t>
            </a:r>
          </a:p>
        </p:txBody>
      </p:sp>
      <p:sp>
        <p:nvSpPr>
          <p:cNvPr id="22542" name="Rectangle 21"/>
          <p:cNvSpPr>
            <a:spLocks noChangeArrowheads="1"/>
          </p:cNvSpPr>
          <p:nvPr/>
        </p:nvSpPr>
        <p:spPr bwMode="auto">
          <a:xfrm>
            <a:off x="8134350" y="4603750"/>
            <a:ext cx="715963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2000"/>
              <a:t>NIC</a:t>
            </a:r>
          </a:p>
          <a:p>
            <a:pPr algn="ctr">
              <a:lnSpc>
                <a:spcPct val="90000"/>
              </a:lnSpc>
            </a:pPr>
            <a:r>
              <a:rPr lang="en-US" sz="2000"/>
              <a:t>card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5437FF"/>
      </a:hlink>
      <a:folHlink>
        <a:srgbClr val="B2B2B2"/>
      </a:folHlink>
    </a:clrScheme>
    <a:fontScheme name="Default Design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3420</TotalTime>
  <Words>3913</Words>
  <Application>Microsoft Macintosh PowerPoint</Application>
  <PresentationFormat>On-screen Show (4:3)</PresentationFormat>
  <Paragraphs>724</Paragraphs>
  <Slides>72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72</vt:i4>
      </vt:variant>
    </vt:vector>
  </HeadingPairs>
  <TitlesOfParts>
    <vt:vector size="73" baseType="lpstr">
      <vt:lpstr>Default Design</vt:lpstr>
      <vt:lpstr>Appendix</vt:lpstr>
      <vt:lpstr>Appendix</vt:lpstr>
      <vt:lpstr>Networking Basics</vt:lpstr>
      <vt:lpstr>Network</vt:lpstr>
      <vt:lpstr>Network Edge</vt:lpstr>
      <vt:lpstr>Network Core</vt:lpstr>
      <vt:lpstr>Packet Switched Network</vt:lpstr>
      <vt:lpstr>Network Protocols</vt:lpstr>
      <vt:lpstr>Protocol Stack</vt:lpstr>
      <vt:lpstr>Layering in Action</vt:lpstr>
      <vt:lpstr>Encapsulation</vt:lpstr>
      <vt:lpstr>Application Layer</vt:lpstr>
      <vt:lpstr>Client-Server Model</vt:lpstr>
      <vt:lpstr>Peer-to-Peer Paradigm</vt:lpstr>
      <vt:lpstr>HTTP Example</vt:lpstr>
      <vt:lpstr>Web Cookies</vt:lpstr>
      <vt:lpstr>Web Cookies</vt:lpstr>
      <vt:lpstr>SMTP</vt:lpstr>
      <vt:lpstr>Spoofed email with SMTP</vt:lpstr>
      <vt:lpstr>Application Layer</vt:lpstr>
      <vt:lpstr>Transport Layer</vt:lpstr>
      <vt:lpstr>TCP</vt:lpstr>
      <vt:lpstr>TCP Header</vt:lpstr>
      <vt:lpstr>TCP Three-Way Handshake</vt:lpstr>
      <vt:lpstr>Denial of Service Attack</vt:lpstr>
      <vt:lpstr>UDP</vt:lpstr>
      <vt:lpstr>Network Layer</vt:lpstr>
      <vt:lpstr>IP Addresses</vt:lpstr>
      <vt:lpstr>Socket</vt:lpstr>
      <vt:lpstr>Network Address Translation</vt:lpstr>
      <vt:lpstr>NAT-less Example</vt:lpstr>
      <vt:lpstr>NAT Example</vt:lpstr>
      <vt:lpstr>NAT: The Last Word</vt:lpstr>
      <vt:lpstr>IP Header</vt:lpstr>
      <vt:lpstr>IP Fragmentation</vt:lpstr>
      <vt:lpstr>IP Fragmentation</vt:lpstr>
      <vt:lpstr>IPv6</vt:lpstr>
      <vt:lpstr>Link Layer</vt:lpstr>
      <vt:lpstr>Link Layer</vt:lpstr>
      <vt:lpstr>Ethernet</vt:lpstr>
      <vt:lpstr>Link Layer Addressing</vt:lpstr>
      <vt:lpstr>ARP</vt:lpstr>
      <vt:lpstr>ARP</vt:lpstr>
      <vt:lpstr>ARP Cache Poisoning</vt:lpstr>
      <vt:lpstr>Math Basics</vt:lpstr>
      <vt:lpstr>Modular Arithmetic</vt:lpstr>
      <vt:lpstr>Clock Arithmetic</vt:lpstr>
      <vt:lpstr>Modular Addition</vt:lpstr>
      <vt:lpstr>Modular Multiplication</vt:lpstr>
      <vt:lpstr>Modular Inverses</vt:lpstr>
      <vt:lpstr>Modular Arithmetic Quiz</vt:lpstr>
      <vt:lpstr>Relative Primality</vt:lpstr>
      <vt:lpstr>Totient Function</vt:lpstr>
      <vt:lpstr>Permutations</vt:lpstr>
      <vt:lpstr>Permutation Definition</vt:lpstr>
      <vt:lpstr>Permutation Example</vt:lpstr>
      <vt:lpstr>Probability Basics</vt:lpstr>
      <vt:lpstr>Discrete Probability</vt:lpstr>
      <vt:lpstr>Probability Example</vt:lpstr>
      <vt:lpstr>Complement</vt:lpstr>
      <vt:lpstr>Linear Algebra Basics</vt:lpstr>
      <vt:lpstr>Vectors and Dot Product</vt:lpstr>
      <vt:lpstr>Matrix</vt:lpstr>
      <vt:lpstr>Matrix Addition</vt:lpstr>
      <vt:lpstr>Matrix Multiplication</vt:lpstr>
      <vt:lpstr>Matrix Multiply Example</vt:lpstr>
      <vt:lpstr>Matrix Multiply Useful Fact</vt:lpstr>
      <vt:lpstr>Identity Matrix</vt:lpstr>
      <vt:lpstr>Block Matricies</vt:lpstr>
      <vt:lpstr>Block Matrix Mutliplication</vt:lpstr>
      <vt:lpstr>Linear Independence</vt:lpstr>
      <vt:lpstr>Linear Independence</vt:lpstr>
    </vt:vector>
  </TitlesOfParts>
  <Manager/>
  <Company/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Appendix</dc:title>
  <dc:subject/>
  <dc:creator>Mark Stamp</dc:creator>
  <cp:keywords/>
  <dc:description/>
  <cp:lastModifiedBy>Mark Stamp</cp:lastModifiedBy>
  <cp:revision>438</cp:revision>
  <cp:lastPrinted>2011-03-17T15:37:12Z</cp:lastPrinted>
  <dcterms:created xsi:type="dcterms:W3CDTF">2015-10-20T15:48:15Z</dcterms:created>
  <dcterms:modified xsi:type="dcterms:W3CDTF">2015-10-20T15:51:27Z</dcterms:modified>
  <cp:category/>
</cp:coreProperties>
</file>