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media/audio2.bin" ContentType="audio/unknown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media/audio1.bin" ContentType="audio/unknown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4"/>
  </p:notesMasterIdLst>
  <p:sldIdLst>
    <p:sldId id="256" r:id="rId2"/>
    <p:sldId id="308" r:id="rId3"/>
    <p:sldId id="307" r:id="rId4"/>
    <p:sldId id="287" r:id="rId5"/>
    <p:sldId id="288" r:id="rId6"/>
    <p:sldId id="289" r:id="rId7"/>
    <p:sldId id="298" r:id="rId8"/>
    <p:sldId id="297" r:id="rId9"/>
    <p:sldId id="290" r:id="rId10"/>
    <p:sldId id="291" r:id="rId11"/>
    <p:sldId id="296" r:id="rId12"/>
    <p:sldId id="292" r:id="rId13"/>
    <p:sldId id="299" r:id="rId14"/>
    <p:sldId id="324" r:id="rId15"/>
    <p:sldId id="301" r:id="rId16"/>
    <p:sldId id="302" r:id="rId17"/>
    <p:sldId id="303" r:id="rId18"/>
    <p:sldId id="304" r:id="rId19"/>
    <p:sldId id="305" r:id="rId20"/>
    <p:sldId id="309" r:id="rId21"/>
    <p:sldId id="293" r:id="rId22"/>
    <p:sldId id="310" r:id="rId23"/>
    <p:sldId id="327" r:id="rId24"/>
    <p:sldId id="312" r:id="rId25"/>
    <p:sldId id="325" r:id="rId26"/>
    <p:sldId id="311" r:id="rId27"/>
    <p:sldId id="294" r:id="rId28"/>
    <p:sldId id="306" r:id="rId29"/>
    <p:sldId id="323" r:id="rId30"/>
    <p:sldId id="329" r:id="rId31"/>
    <p:sldId id="330" r:id="rId32"/>
    <p:sldId id="331" r:id="rId33"/>
    <p:sldId id="332" r:id="rId34"/>
    <p:sldId id="313" r:id="rId35"/>
    <p:sldId id="314" r:id="rId36"/>
    <p:sldId id="315" r:id="rId37"/>
    <p:sldId id="326" r:id="rId38"/>
    <p:sldId id="295" r:id="rId39"/>
    <p:sldId id="316" r:id="rId40"/>
    <p:sldId id="317" r:id="rId41"/>
    <p:sldId id="318" r:id="rId42"/>
    <p:sldId id="319" r:id="rId43"/>
    <p:sldId id="320" r:id="rId44"/>
    <p:sldId id="322" r:id="rId45"/>
    <p:sldId id="268" r:id="rId46"/>
    <p:sldId id="258" r:id="rId47"/>
    <p:sldId id="261" r:id="rId48"/>
    <p:sldId id="262" r:id="rId49"/>
    <p:sldId id="263" r:id="rId50"/>
    <p:sldId id="264" r:id="rId51"/>
    <p:sldId id="265" r:id="rId52"/>
    <p:sldId id="266" r:id="rId53"/>
    <p:sldId id="267" r:id="rId54"/>
    <p:sldId id="271" r:id="rId55"/>
    <p:sldId id="272" r:id="rId56"/>
    <p:sldId id="273" r:id="rId57"/>
    <p:sldId id="270" r:id="rId58"/>
    <p:sldId id="274" r:id="rId59"/>
    <p:sldId id="275" r:id="rId60"/>
    <p:sldId id="276" r:id="rId61"/>
    <p:sldId id="269" r:id="rId62"/>
    <p:sldId id="277" r:id="rId63"/>
    <p:sldId id="278" r:id="rId64"/>
    <p:sldId id="279" r:id="rId65"/>
    <p:sldId id="280" r:id="rId66"/>
    <p:sldId id="281" r:id="rId67"/>
    <p:sldId id="328" r:id="rId68"/>
    <p:sldId id="282" r:id="rId69"/>
    <p:sldId id="283" r:id="rId70"/>
    <p:sldId id="284" r:id="rId71"/>
    <p:sldId id="285" r:id="rId72"/>
    <p:sldId id="286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B732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479DEB-4B5F-1F49-9640-63179FF8F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7A4DCC3C-DCB7-E44D-BDA5-F10D51038A3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3ACB6A4C-510C-3A4F-BA85-B5DEC08A86E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1579CFCD-63DD-034D-9510-81965782AF6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F5997F7B-C64D-7640-9908-BD6BFCFD39D7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AEAF11DE-75D7-8C43-A091-B021F856F3D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2A54F3B8-408E-3A44-8870-19AA4C2A53F5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0B011C74-581F-CF4B-9897-F45EE4DA701B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C893CF15-CB36-6E47-AEDE-4263AB8FC30F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149F3D51-C0A2-4C47-8FDB-DDE515FA59D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7C52CEBA-4B46-F34A-9FDA-842AAF699B6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DA2469C1-9DEC-5949-B8B9-5560EE970E33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FCAB49DE-3E11-1F42-8C41-26E14893EB6F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E528A54-BC4A-0440-8EAB-D8802012D994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Appendix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4C83AF7-F213-644A-A8C5-4EC67C54C353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Layering in Action</a:t>
            </a:r>
          </a:p>
        </p:txBody>
      </p:sp>
      <p:sp>
        <p:nvSpPr>
          <p:cNvPr id="23556" name="Rectangle 19"/>
          <p:cNvSpPr>
            <a:spLocks noChangeArrowheads="1"/>
          </p:cNvSpPr>
          <p:nvPr/>
        </p:nvSpPr>
        <p:spPr bwMode="auto">
          <a:xfrm>
            <a:off x="1306513" y="1774825"/>
            <a:ext cx="1208087" cy="1701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Text Box 20"/>
          <p:cNvSpPr txBox="1">
            <a:spLocks noChangeArrowheads="1"/>
          </p:cNvSpPr>
          <p:nvPr/>
        </p:nvSpPr>
        <p:spPr bwMode="auto">
          <a:xfrm>
            <a:off x="1341438" y="1698625"/>
            <a:ext cx="11557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application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transport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network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link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physical</a:t>
            </a:r>
          </a:p>
        </p:txBody>
      </p:sp>
      <p:sp>
        <p:nvSpPr>
          <p:cNvPr id="23558" name="Line 21"/>
          <p:cNvSpPr>
            <a:spLocks noChangeShapeType="1"/>
          </p:cNvSpPr>
          <p:nvPr/>
        </p:nvSpPr>
        <p:spPr bwMode="auto">
          <a:xfrm>
            <a:off x="1301750" y="2108200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22"/>
          <p:cNvSpPr>
            <a:spLocks noChangeShapeType="1"/>
          </p:cNvSpPr>
          <p:nvPr/>
        </p:nvSpPr>
        <p:spPr bwMode="auto">
          <a:xfrm>
            <a:off x="1301750" y="2447925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1301750" y="2790825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24"/>
          <p:cNvSpPr>
            <a:spLocks noChangeShapeType="1"/>
          </p:cNvSpPr>
          <p:nvPr/>
        </p:nvSpPr>
        <p:spPr bwMode="auto">
          <a:xfrm>
            <a:off x="1301750" y="3133725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Rectangle 25"/>
          <p:cNvSpPr>
            <a:spLocks noChangeArrowheads="1"/>
          </p:cNvSpPr>
          <p:nvPr/>
        </p:nvSpPr>
        <p:spPr bwMode="auto">
          <a:xfrm>
            <a:off x="6786563" y="1763713"/>
            <a:ext cx="1208087" cy="1701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Text Box 26"/>
          <p:cNvSpPr txBox="1">
            <a:spLocks noChangeArrowheads="1"/>
          </p:cNvSpPr>
          <p:nvPr/>
        </p:nvSpPr>
        <p:spPr bwMode="auto">
          <a:xfrm>
            <a:off x="6821488" y="1687513"/>
            <a:ext cx="11557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application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transport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network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link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physical</a:t>
            </a:r>
          </a:p>
        </p:txBody>
      </p:sp>
      <p:sp>
        <p:nvSpPr>
          <p:cNvPr id="23564" name="Line 27"/>
          <p:cNvSpPr>
            <a:spLocks noChangeShapeType="1"/>
          </p:cNvSpPr>
          <p:nvPr/>
        </p:nvSpPr>
        <p:spPr bwMode="auto">
          <a:xfrm>
            <a:off x="6781800" y="20970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Line 28"/>
          <p:cNvSpPr>
            <a:spLocks noChangeShapeType="1"/>
          </p:cNvSpPr>
          <p:nvPr/>
        </p:nvSpPr>
        <p:spPr bwMode="auto">
          <a:xfrm>
            <a:off x="6781800" y="2436813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Line 29"/>
          <p:cNvSpPr>
            <a:spLocks noChangeShapeType="1"/>
          </p:cNvSpPr>
          <p:nvPr/>
        </p:nvSpPr>
        <p:spPr bwMode="auto">
          <a:xfrm>
            <a:off x="6781800" y="2779713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Line 30"/>
          <p:cNvSpPr>
            <a:spLocks noChangeShapeType="1"/>
          </p:cNvSpPr>
          <p:nvPr/>
        </p:nvSpPr>
        <p:spPr bwMode="auto">
          <a:xfrm>
            <a:off x="6781800" y="3122613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Rectangle 31"/>
          <p:cNvSpPr>
            <a:spLocks noChangeArrowheads="1"/>
          </p:cNvSpPr>
          <p:nvPr/>
        </p:nvSpPr>
        <p:spPr bwMode="auto">
          <a:xfrm>
            <a:off x="4191000" y="2366963"/>
            <a:ext cx="1219200" cy="10382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Text Box 32"/>
          <p:cNvSpPr txBox="1">
            <a:spLocks noChangeArrowheads="1"/>
          </p:cNvSpPr>
          <p:nvPr/>
        </p:nvSpPr>
        <p:spPr bwMode="auto">
          <a:xfrm>
            <a:off x="4356100" y="2290763"/>
            <a:ext cx="9175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network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link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physical</a:t>
            </a:r>
          </a:p>
        </p:txBody>
      </p:sp>
      <p:sp>
        <p:nvSpPr>
          <p:cNvPr id="23570" name="Line 34"/>
          <p:cNvSpPr>
            <a:spLocks noChangeShapeType="1"/>
          </p:cNvSpPr>
          <p:nvPr/>
        </p:nvSpPr>
        <p:spPr bwMode="auto">
          <a:xfrm>
            <a:off x="4197350" y="23764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35"/>
          <p:cNvSpPr>
            <a:spLocks noChangeShapeType="1"/>
          </p:cNvSpPr>
          <p:nvPr/>
        </p:nvSpPr>
        <p:spPr bwMode="auto">
          <a:xfrm>
            <a:off x="4197350" y="27193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36"/>
          <p:cNvSpPr>
            <a:spLocks noChangeShapeType="1"/>
          </p:cNvSpPr>
          <p:nvPr/>
        </p:nvSpPr>
        <p:spPr bwMode="auto">
          <a:xfrm>
            <a:off x="4197350" y="30622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0" name="Rectangle 38"/>
          <p:cNvSpPr>
            <a:spLocks noChangeArrowheads="1"/>
          </p:cNvSpPr>
          <p:nvPr/>
        </p:nvSpPr>
        <p:spPr bwMode="auto">
          <a:xfrm>
            <a:off x="228600" y="1676400"/>
            <a:ext cx="7127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data</a:t>
            </a:r>
          </a:p>
        </p:txBody>
      </p:sp>
      <p:sp>
        <p:nvSpPr>
          <p:cNvPr id="177214" name="Rectangle 62"/>
          <p:cNvSpPr>
            <a:spLocks noChangeArrowheads="1"/>
          </p:cNvSpPr>
          <p:nvPr/>
        </p:nvSpPr>
        <p:spPr bwMode="auto">
          <a:xfrm>
            <a:off x="8305800" y="1676400"/>
            <a:ext cx="7127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data</a:t>
            </a:r>
          </a:p>
        </p:txBody>
      </p:sp>
      <p:sp>
        <p:nvSpPr>
          <p:cNvPr id="177215" name="Line 63"/>
          <p:cNvSpPr>
            <a:spLocks noChangeShapeType="1"/>
          </p:cNvSpPr>
          <p:nvPr/>
        </p:nvSpPr>
        <p:spPr bwMode="auto">
          <a:xfrm>
            <a:off x="990600" y="1905000"/>
            <a:ext cx="990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6" name="Line 64"/>
          <p:cNvSpPr>
            <a:spLocks noChangeShapeType="1"/>
          </p:cNvSpPr>
          <p:nvPr/>
        </p:nvSpPr>
        <p:spPr bwMode="auto">
          <a:xfrm>
            <a:off x="1981200" y="1905000"/>
            <a:ext cx="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7" name="Line 65"/>
          <p:cNvSpPr>
            <a:spLocks noChangeShapeType="1"/>
          </p:cNvSpPr>
          <p:nvPr/>
        </p:nvSpPr>
        <p:spPr bwMode="auto">
          <a:xfrm>
            <a:off x="1981200" y="3276600"/>
            <a:ext cx="2514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8" name="Line 66"/>
          <p:cNvSpPr>
            <a:spLocks noChangeShapeType="1"/>
          </p:cNvSpPr>
          <p:nvPr/>
        </p:nvSpPr>
        <p:spPr bwMode="auto">
          <a:xfrm flipV="1">
            <a:off x="4495800" y="2519363"/>
            <a:ext cx="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9" name="Line 67"/>
          <p:cNvSpPr>
            <a:spLocks noChangeShapeType="1"/>
          </p:cNvSpPr>
          <p:nvPr/>
        </p:nvSpPr>
        <p:spPr bwMode="auto">
          <a:xfrm>
            <a:off x="4495800" y="2519363"/>
            <a:ext cx="533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0" name="Line 68"/>
          <p:cNvSpPr>
            <a:spLocks noChangeShapeType="1"/>
          </p:cNvSpPr>
          <p:nvPr/>
        </p:nvSpPr>
        <p:spPr bwMode="auto">
          <a:xfrm>
            <a:off x="5029200" y="2519363"/>
            <a:ext cx="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1" name="Line 69"/>
          <p:cNvSpPr>
            <a:spLocks noChangeShapeType="1"/>
          </p:cNvSpPr>
          <p:nvPr/>
        </p:nvSpPr>
        <p:spPr bwMode="auto">
          <a:xfrm>
            <a:off x="5029200" y="3276600"/>
            <a:ext cx="236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4" name="Line 72"/>
          <p:cNvSpPr>
            <a:spLocks noChangeShapeType="1"/>
          </p:cNvSpPr>
          <p:nvPr/>
        </p:nvSpPr>
        <p:spPr bwMode="auto">
          <a:xfrm flipV="1">
            <a:off x="7391400" y="1893888"/>
            <a:ext cx="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6" name="Line 74"/>
          <p:cNvSpPr>
            <a:spLocks noChangeShapeType="1"/>
          </p:cNvSpPr>
          <p:nvPr/>
        </p:nvSpPr>
        <p:spPr bwMode="auto">
          <a:xfrm>
            <a:off x="7391400" y="1893888"/>
            <a:ext cx="914400" cy="111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4" name="Rectangle 78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001000" cy="2438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At source, data goes</a:t>
            </a:r>
            <a:r>
              <a:rPr lang="en-US" sz="2400" dirty="0" smtClean="0"/>
              <a:t> “down” </a:t>
            </a:r>
            <a:r>
              <a:rPr lang="en-US" sz="2400" dirty="0"/>
              <a:t>the protocol stack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Each router processes packet</a:t>
            </a:r>
            <a:r>
              <a:rPr lang="en-US" sz="2400" dirty="0" smtClean="0"/>
              <a:t> “up” </a:t>
            </a:r>
            <a:r>
              <a:rPr lang="en-US" sz="2400" dirty="0"/>
              <a:t>to network layer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That’s where routing info lives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Router then passes packet</a:t>
            </a:r>
            <a:r>
              <a:rPr lang="en-US" sz="2400" dirty="0" smtClean="0"/>
              <a:t> down </a:t>
            </a:r>
            <a:r>
              <a:rPr lang="en-US" sz="2400" dirty="0"/>
              <a:t>the protocol stack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Destination processes</a:t>
            </a:r>
            <a:r>
              <a:rPr lang="en-US" sz="2400" dirty="0" smtClean="0"/>
              <a:t> packet up </a:t>
            </a:r>
            <a:r>
              <a:rPr lang="en-US" sz="2400" dirty="0"/>
              <a:t>to application layer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That’s where the</a:t>
            </a:r>
            <a:r>
              <a:rPr lang="en-US" sz="2000" dirty="0" smtClean="0"/>
              <a:t> application data </a:t>
            </a:r>
            <a:r>
              <a:rPr lang="en-US" sz="2000" dirty="0"/>
              <a:t>lives</a:t>
            </a:r>
          </a:p>
        </p:txBody>
      </p:sp>
      <p:sp>
        <p:nvSpPr>
          <p:cNvPr id="23585" name="Rectangle 81"/>
          <p:cNvSpPr>
            <a:spLocks noChangeArrowheads="1"/>
          </p:cNvSpPr>
          <p:nvPr/>
        </p:nvSpPr>
        <p:spPr bwMode="auto">
          <a:xfrm>
            <a:off x="282575" y="3059113"/>
            <a:ext cx="7080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host</a:t>
            </a:r>
          </a:p>
        </p:txBody>
      </p:sp>
      <p:sp>
        <p:nvSpPr>
          <p:cNvPr id="23586" name="Rectangle 82"/>
          <p:cNvSpPr>
            <a:spLocks noChangeArrowheads="1"/>
          </p:cNvSpPr>
          <p:nvPr/>
        </p:nvSpPr>
        <p:spPr bwMode="auto">
          <a:xfrm>
            <a:off x="8305800" y="3200400"/>
            <a:ext cx="708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host</a:t>
            </a:r>
          </a:p>
        </p:txBody>
      </p:sp>
      <p:sp>
        <p:nvSpPr>
          <p:cNvPr id="23587" name="Rectangle 83"/>
          <p:cNvSpPr>
            <a:spLocks noChangeArrowheads="1"/>
          </p:cNvSpPr>
          <p:nvPr/>
        </p:nvSpPr>
        <p:spPr bwMode="auto">
          <a:xfrm>
            <a:off x="4305300" y="1524000"/>
            <a:ext cx="9525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router</a:t>
            </a:r>
          </a:p>
        </p:txBody>
      </p:sp>
      <p:pic>
        <p:nvPicPr>
          <p:cNvPr id="23588" name="Picture 90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9613" y="21336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9" name="Picture 9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098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90" name="Group 92"/>
          <p:cNvGrpSpPr>
            <a:grpSpLocks/>
          </p:cNvGrpSpPr>
          <p:nvPr/>
        </p:nvGrpSpPr>
        <p:grpSpPr bwMode="auto">
          <a:xfrm>
            <a:off x="4495800" y="1981200"/>
            <a:ext cx="533400" cy="304800"/>
            <a:chOff x="1152" y="1056"/>
            <a:chExt cx="432" cy="240"/>
          </a:xfrm>
        </p:grpSpPr>
        <p:sp>
          <p:nvSpPr>
            <p:cNvPr id="23591" name="Rectangle 93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2" name="Oval 94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3" name="Oval 95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4" name="Line 96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5" name="Line 97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0" grpId="0" autoUpdateAnimBg="0"/>
      <p:bldP spid="177214" grpId="0" autoUpdateAnimBg="0"/>
      <p:bldP spid="177215" grpId="0" animBg="1"/>
      <p:bldP spid="177216" grpId="0" animBg="1"/>
      <p:bldP spid="177217" grpId="0" animBg="1"/>
      <p:bldP spid="177218" grpId="0" animBg="1"/>
      <p:bldP spid="177219" grpId="0" animBg="1"/>
      <p:bldP spid="177220" grpId="0" animBg="1"/>
      <p:bldP spid="177221" grpId="0" animBg="1"/>
      <p:bldP spid="177224" grpId="0" animBg="1"/>
      <p:bldP spid="1772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0DDE3369-E256-F34D-A6E2-51928A35C053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219200"/>
          </a:xfrm>
        </p:spPr>
        <p:txBody>
          <a:bodyPr/>
          <a:lstStyle/>
          <a:p>
            <a:pPr eaLnBrk="1" hangingPunct="1"/>
            <a:r>
              <a:rPr lang="en-US"/>
              <a:t>Encapsulation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6096000" cy="4267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dirty="0">
                <a:latin typeface="Times-Roman"/>
                <a:cs typeface="Times-Roman"/>
              </a:rPr>
              <a:t>X</a:t>
            </a:r>
            <a:r>
              <a:rPr lang="en-US" sz="2400" dirty="0"/>
              <a:t> = application </a:t>
            </a:r>
            <a:r>
              <a:rPr lang="en-US" sz="2400" dirty="0" smtClean="0"/>
              <a:t>data at source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As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-Roman"/>
                <a:cs typeface="Times-Roman"/>
              </a:rPr>
              <a:t>X</a:t>
            </a:r>
            <a:r>
              <a:rPr lang="en-US" sz="2400" dirty="0" smtClean="0"/>
              <a:t> </a:t>
            </a:r>
            <a:r>
              <a:rPr lang="en-US" sz="2400" dirty="0"/>
              <a:t>goes down protocol stack, each layer adds header information: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Application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Transport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Network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X)))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Link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chemeClr val="bg2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rgbClr val="FF0000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X))))</a:t>
            </a:r>
            <a:endParaRPr lang="en-US" sz="2000" dirty="0"/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Header has info required by layer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Note that app data is on the</a:t>
            </a:r>
            <a:r>
              <a:rPr lang="en-US" sz="2400" dirty="0" smtClean="0"/>
              <a:t> “inside”</a:t>
            </a:r>
            <a:endParaRPr lang="en-US" sz="2400" dirty="0"/>
          </a:p>
        </p:txBody>
      </p:sp>
      <p:grpSp>
        <p:nvGrpSpPr>
          <p:cNvPr id="24581" name="Group 17"/>
          <p:cNvGrpSpPr>
            <a:grpSpLocks/>
          </p:cNvGrpSpPr>
          <p:nvPr/>
        </p:nvGrpSpPr>
        <p:grpSpPr bwMode="auto">
          <a:xfrm>
            <a:off x="6711950" y="1687513"/>
            <a:ext cx="1898650" cy="3530600"/>
            <a:chOff x="3076" y="888"/>
            <a:chExt cx="1196" cy="2224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Text Box 19"/>
            <p:cNvSpPr txBox="1">
              <a:spLocks noChangeArrowheads="1"/>
            </p:cNvSpPr>
            <p:nvPr/>
          </p:nvSpPr>
          <p:spPr bwMode="auto">
            <a:xfrm>
              <a:off x="3121" y="949"/>
              <a:ext cx="1129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accent1"/>
                  </a:solidFill>
                  <a:latin typeface="Arial" charset="0"/>
                </a:rPr>
                <a:t>application</a:t>
              </a:r>
              <a:endParaRPr lang="en-US">
                <a:latin typeface="Arial" charset="0"/>
              </a:endParaRP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b="1">
                  <a:solidFill>
                    <a:schemeClr val="hlink"/>
                  </a:solidFill>
                  <a:latin typeface="Arial" charset="0"/>
                </a:rPr>
                <a:t>transport</a:t>
              </a:r>
              <a:endParaRPr lang="en-US">
                <a:latin typeface="Arial" charset="0"/>
              </a:endParaRP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network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b="1">
                  <a:solidFill>
                    <a:schemeClr val="bg2"/>
                  </a:solidFill>
                  <a:latin typeface="Arial" charset="0"/>
                </a:rPr>
                <a:t>link</a:t>
              </a:r>
              <a:endParaRPr lang="en-US">
                <a:latin typeface="Arial" charset="0"/>
              </a:endParaRP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physical</a:t>
              </a:r>
            </a:p>
          </p:txBody>
        </p:sp>
        <p:sp>
          <p:nvSpPr>
            <p:cNvPr id="24589" name="Line 20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Line 21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22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Line 23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297" name="Rectangle 25"/>
          <p:cNvSpPr>
            <a:spLocks noChangeArrowheads="1"/>
          </p:cNvSpPr>
          <p:nvPr/>
        </p:nvSpPr>
        <p:spPr bwMode="auto">
          <a:xfrm>
            <a:off x="7162800" y="990600"/>
            <a:ext cx="11064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  <a:r>
              <a:rPr lang="en-US">
                <a:latin typeface="Times-Roman" charset="0"/>
              </a:rPr>
              <a:t> X</a:t>
            </a:r>
          </a:p>
        </p:txBody>
      </p:sp>
      <p:sp>
        <p:nvSpPr>
          <p:cNvPr id="182298" name="Line 26"/>
          <p:cNvSpPr>
            <a:spLocks noChangeShapeType="1"/>
          </p:cNvSpPr>
          <p:nvPr/>
        </p:nvSpPr>
        <p:spPr bwMode="auto">
          <a:xfrm>
            <a:off x="7696200" y="1484313"/>
            <a:ext cx="0" cy="411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299" name="Rectangle 27"/>
          <p:cNvSpPr>
            <a:spLocks noChangeArrowheads="1"/>
          </p:cNvSpPr>
          <p:nvPr/>
        </p:nvSpPr>
        <p:spPr bwMode="auto">
          <a:xfrm>
            <a:off x="6477000" y="5546725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-Roman" charset="0"/>
              </a:rPr>
              <a:t>packet </a:t>
            </a:r>
          </a:p>
          <a:p>
            <a:pPr algn="ctr"/>
            <a:r>
              <a:rPr lang="en-US" sz="2000">
                <a:latin typeface="Times-Roman" charset="0"/>
              </a:rPr>
              <a:t>(</a:t>
            </a:r>
            <a:r>
              <a:rPr lang="en-US" sz="2000" b="1">
                <a:solidFill>
                  <a:schemeClr val="bg2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,(</a:t>
            </a:r>
            <a:r>
              <a:rPr lang="en-US" sz="2000" b="1">
                <a:solidFill>
                  <a:srgbClr val="FF0000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,(</a:t>
            </a:r>
            <a:r>
              <a:rPr lang="en-US" sz="2000" b="1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,(</a:t>
            </a:r>
            <a:r>
              <a:rPr lang="en-US" sz="2000" b="1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,X))))</a:t>
            </a:r>
          </a:p>
        </p:txBody>
      </p:sp>
      <p:sp>
        <p:nvSpPr>
          <p:cNvPr id="182300" name="Rectangle 28"/>
          <p:cNvSpPr>
            <a:spLocks noChangeArrowheads="1"/>
          </p:cNvSpPr>
          <p:nvPr/>
        </p:nvSpPr>
        <p:spPr bwMode="auto">
          <a:xfrm>
            <a:off x="7162800" y="1027113"/>
            <a:ext cx="10668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6629400" y="5638800"/>
            <a:ext cx="21336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7" grpId="0" autoUpdateAnimBg="0"/>
      <p:bldP spid="182298" grpId="0" animBg="1"/>
      <p:bldP spid="182299" grpId="0" autoUpdateAnimBg="0"/>
      <p:bldP spid="182300" grpId="0" animBg="1"/>
      <p:bldP spid="182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963CDC6-9C42-364C-B78C-F57FCDDBFA8C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 Layer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Applications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For example, Web </a:t>
            </a:r>
            <a:r>
              <a:rPr lang="en-US" sz="2400" dirty="0"/>
              <a:t>browsing, email, P2P, etc.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Applications run </a:t>
            </a:r>
            <a:r>
              <a:rPr lang="en-US" sz="2400" dirty="0"/>
              <a:t>on hosts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To hosts, network details should </a:t>
            </a:r>
            <a:r>
              <a:rPr lang="en-US" sz="2400" dirty="0"/>
              <a:t>be transparent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Application layer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HTTP, SMTP, IMAP, Gnutella, etc</a:t>
            </a:r>
            <a:r>
              <a:rPr lang="en-US" sz="2400" dirty="0" smtClean="0"/>
              <a:t>., etc.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Protocol is only one part of an application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For example, HTTP only a part of web browsing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17225B2-8A11-7A41-B36E-DD330719F37D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Client-Server Model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chemeClr val="hlink"/>
                </a:solidFill>
              </a:rPr>
              <a:t>Client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“speaks first”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chemeClr val="hlink"/>
                </a:solidFill>
              </a:rPr>
              <a:t>Server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responds </a:t>
            </a:r>
            <a:r>
              <a:rPr lang="en-US" sz="2400" dirty="0"/>
              <a:t>to</a:t>
            </a:r>
            <a:r>
              <a:rPr lang="en-US" sz="2400" dirty="0" smtClean="0"/>
              <a:t> client’s request</a:t>
            </a: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Hosts are clients</a:t>
            </a:r>
            <a:r>
              <a:rPr lang="en-US" sz="2800" dirty="0" smtClean="0"/>
              <a:t> or </a:t>
            </a:r>
            <a:r>
              <a:rPr lang="en-US" sz="2800" dirty="0"/>
              <a:t>servers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Example: Web browsing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You are the client (request web page)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Web server is the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C01C0B1-1E60-974F-9460-2B9D563A0D93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Peer-to-Peer</a:t>
            </a:r>
            <a:r>
              <a:rPr lang="en-US" dirty="0" smtClean="0"/>
              <a:t> Paradigm</a:t>
            </a:r>
            <a:endParaRPr lang="en-US" dirty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Hosts act as clients </a:t>
            </a:r>
            <a:r>
              <a:rPr lang="en-US" dirty="0" smtClean="0"/>
              <a:t>and </a:t>
            </a:r>
            <a:r>
              <a:rPr lang="en-US" dirty="0"/>
              <a:t>servers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For example, when sharing music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You are client when requesting a file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You are a server when someone downloads a file from you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P2P, how does client find server?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Many different P2P </a:t>
            </a:r>
            <a:r>
              <a:rPr lang="en-US" dirty="0" smtClean="0"/>
              <a:t>models for this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FFD9CF8D-B781-E94D-A794-97353D8ED696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HTTP Example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543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HTTP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/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H</a:t>
            </a:r>
            <a:r>
              <a:rPr lang="en-US" sz="2800" dirty="0" err="1"/>
              <a:t>yper</a:t>
            </a:r>
            <a:r>
              <a:rPr lang="en-US" sz="2800" b="1" dirty="0" err="1">
                <a:solidFill>
                  <a:schemeClr val="accent2"/>
                </a:solidFill>
              </a:rPr>
              <a:t>T</a:t>
            </a:r>
            <a:r>
              <a:rPr lang="en-US" sz="2800" dirty="0" err="1"/>
              <a:t>ext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/>
              <a:t>ransfer </a:t>
            </a:r>
            <a:r>
              <a:rPr lang="en-US" sz="2800" b="1" dirty="0">
                <a:solidFill>
                  <a:schemeClr val="accent2"/>
                </a:solidFill>
              </a:rPr>
              <a:t>P</a:t>
            </a:r>
            <a:r>
              <a:rPr lang="en-US" sz="2800" dirty="0"/>
              <a:t>rotocol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Client (you) </a:t>
            </a:r>
            <a:r>
              <a:rPr lang="en-US" sz="2800" dirty="0" smtClean="0"/>
              <a:t>requests </a:t>
            </a:r>
            <a:r>
              <a:rPr lang="en-US" sz="2800" dirty="0"/>
              <a:t>a web page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Server responds to your request</a:t>
            </a:r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2590800" y="25908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3494088" y="2130425"/>
            <a:ext cx="18399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request</a:t>
            </a:r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 flipH="1">
            <a:off x="2590800" y="31242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3503613" y="2678113"/>
            <a:ext cx="19827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response</a:t>
            </a:r>
          </a:p>
        </p:txBody>
      </p:sp>
      <p:pic>
        <p:nvPicPr>
          <p:cNvPr id="28681" name="Picture 18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9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0"/>
            <a:ext cx="735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6" grpId="0" animBg="1"/>
      <p:bldP spid="187407" grpId="0" autoUpdateAnimBg="0"/>
      <p:bldP spid="187408" grpId="0" animBg="1"/>
      <p:bldP spid="18740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8732547-D59D-684E-802E-9CAC91838F31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/>
              <a:t>Web Cookies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848600" cy="1752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HTTP is stateless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/>
              <a:t> cookies</a:t>
            </a:r>
            <a:r>
              <a:rPr lang="en-US" sz="2400" dirty="0" smtClean="0"/>
              <a:t> used </a:t>
            </a:r>
            <a:r>
              <a:rPr lang="en-US" sz="2400" dirty="0"/>
              <a:t>to add state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Initially, cookie sent from server to browser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Browser manages cookie, sends it to server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Server</a:t>
            </a:r>
            <a:r>
              <a:rPr lang="en-US" sz="2400" dirty="0" smtClean="0"/>
              <a:t> uses </a:t>
            </a:r>
            <a:r>
              <a:rPr lang="en-US" sz="2400" dirty="0"/>
              <a:t>cookie database to “remember” you</a:t>
            </a:r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>
            <a:off x="2819400" y="1512888"/>
            <a:ext cx="396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 rot="592261">
            <a:off x="3951288" y="1447800"/>
            <a:ext cx="18399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request</a:t>
            </a:r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 flipH="1" flipV="1">
            <a:off x="2819400" y="1970088"/>
            <a:ext cx="3886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 rot="618799">
            <a:off x="3429000" y="1908175"/>
            <a:ext cx="28733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response, cookie</a:t>
            </a: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404813" y="1295400"/>
            <a:ext cx="1031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initial</a:t>
            </a:r>
          </a:p>
          <a:p>
            <a:pPr algn="ctr">
              <a:lnSpc>
                <a:spcPct val="80000"/>
              </a:lnSpc>
            </a:pPr>
            <a:r>
              <a:rPr lang="en-US" sz="2000"/>
              <a:t>session</a:t>
            </a:r>
            <a:endParaRPr lang="en-US"/>
          </a:p>
        </p:txBody>
      </p:sp>
      <p:sp>
        <p:nvSpPr>
          <p:cNvPr id="188436" name="Rectangle 20"/>
          <p:cNvSpPr>
            <a:spLocks noChangeArrowheads="1"/>
          </p:cNvSpPr>
          <p:nvPr/>
        </p:nvSpPr>
        <p:spPr bwMode="auto">
          <a:xfrm>
            <a:off x="492125" y="3429000"/>
            <a:ext cx="1031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/>
              <a:t>later</a:t>
            </a:r>
          </a:p>
          <a:p>
            <a:pPr algn="ctr">
              <a:lnSpc>
                <a:spcPct val="80000"/>
              </a:lnSpc>
            </a:pPr>
            <a:r>
              <a:rPr lang="en-US" sz="2000" dirty="0"/>
              <a:t>session</a:t>
            </a:r>
            <a:endParaRPr lang="en-US" dirty="0"/>
          </a:p>
        </p:txBody>
      </p:sp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1524000" y="914400"/>
            <a:ext cx="9286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cookie</a:t>
            </a: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1524000" y="2895600"/>
            <a:ext cx="9286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cookie</a:t>
            </a:r>
          </a:p>
        </p:txBody>
      </p:sp>
      <p:sp>
        <p:nvSpPr>
          <p:cNvPr id="188439" name="Line 23"/>
          <p:cNvSpPr>
            <a:spLocks noChangeShapeType="1"/>
          </p:cNvSpPr>
          <p:nvPr/>
        </p:nvSpPr>
        <p:spPr bwMode="auto">
          <a:xfrm flipV="1">
            <a:off x="2895600" y="2895600"/>
            <a:ext cx="388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40" name="Line 24"/>
          <p:cNvSpPr>
            <a:spLocks noChangeShapeType="1"/>
          </p:cNvSpPr>
          <p:nvPr/>
        </p:nvSpPr>
        <p:spPr bwMode="auto">
          <a:xfrm flipH="1">
            <a:off x="2971800" y="3352800"/>
            <a:ext cx="3733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41" name="Rectangle 25"/>
          <p:cNvSpPr>
            <a:spLocks noChangeArrowheads="1"/>
          </p:cNvSpPr>
          <p:nvPr/>
        </p:nvSpPr>
        <p:spPr bwMode="auto">
          <a:xfrm rot="-483928">
            <a:off x="3352800" y="2754313"/>
            <a:ext cx="273208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request, cookie</a:t>
            </a:r>
          </a:p>
        </p:txBody>
      </p:sp>
      <p:sp>
        <p:nvSpPr>
          <p:cNvPr id="188442" name="Rectangle 26"/>
          <p:cNvSpPr>
            <a:spLocks noChangeArrowheads="1"/>
          </p:cNvSpPr>
          <p:nvPr/>
        </p:nvSpPr>
        <p:spPr bwMode="auto">
          <a:xfrm rot="-555409">
            <a:off x="3810000" y="3211513"/>
            <a:ext cx="198278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response</a:t>
            </a:r>
          </a:p>
        </p:txBody>
      </p:sp>
      <p:sp>
        <p:nvSpPr>
          <p:cNvPr id="188443" name="Rectangle 27"/>
          <p:cNvSpPr>
            <a:spLocks noChangeArrowheads="1"/>
          </p:cNvSpPr>
          <p:nvPr/>
        </p:nvSpPr>
        <p:spPr bwMode="auto">
          <a:xfrm>
            <a:off x="7620000" y="2317750"/>
            <a:ext cx="12557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Cookie</a:t>
            </a:r>
          </a:p>
          <a:p>
            <a:pPr algn="ctr">
              <a:lnSpc>
                <a:spcPct val="90000"/>
              </a:lnSpc>
            </a:pPr>
            <a:r>
              <a:rPr lang="en-US" sz="2000"/>
              <a:t>database</a:t>
            </a:r>
          </a:p>
        </p:txBody>
      </p:sp>
      <p:sp>
        <p:nvSpPr>
          <p:cNvPr id="188444" name="Rectangle 28"/>
          <p:cNvSpPr>
            <a:spLocks noChangeArrowheads="1"/>
          </p:cNvSpPr>
          <p:nvPr/>
        </p:nvSpPr>
        <p:spPr bwMode="auto">
          <a:xfrm>
            <a:off x="7620000" y="2286000"/>
            <a:ext cx="12192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15" name="Picture 29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4988" y="2209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6" name="Picture 30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7825" y="32766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7" name="Picture 3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7825" y="12954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  <p:bldP spid="188430" grpId="0" animBg="1"/>
      <p:bldP spid="188430" grpId="1" animBg="1"/>
      <p:bldP spid="188431" grpId="0" autoUpdateAnimBg="0"/>
      <p:bldP spid="188431" grpId="1" autoUpdateAnimBg="0"/>
      <p:bldP spid="188432" grpId="0" animBg="1"/>
      <p:bldP spid="188432" grpId="1" animBg="1"/>
      <p:bldP spid="188433" grpId="0" autoUpdateAnimBg="0"/>
      <p:bldP spid="188433" grpId="1" autoUpdateAnimBg="0"/>
      <p:bldP spid="188435" grpId="0" autoUpdateAnimBg="0"/>
      <p:bldP spid="188436" grpId="0" autoUpdateAnimBg="0"/>
      <p:bldP spid="188437" grpId="0" autoUpdateAnimBg="0"/>
      <p:bldP spid="188437" grpId="1" autoUpdateAnimBg="0"/>
      <p:bldP spid="188438" grpId="0" autoUpdateAnimBg="0"/>
      <p:bldP spid="188439" grpId="0" animBg="1"/>
      <p:bldP spid="188440" grpId="0" animBg="1"/>
      <p:bldP spid="188441" grpId="0" autoUpdateAnimBg="0"/>
      <p:bldP spid="188442" grpId="0" autoUpdateAnimBg="0"/>
      <p:bldP spid="188443" grpId="0" autoUpdateAnimBg="0"/>
      <p:bldP spid="1884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F8FE396-A6D2-3D40-95B7-AB3A50ACF1FC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Web Cookies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Web </a:t>
            </a:r>
            <a:r>
              <a:rPr lang="en-US" dirty="0" smtClean="0"/>
              <a:t>cookies </a:t>
            </a:r>
            <a:r>
              <a:rPr lang="en-US" dirty="0"/>
              <a:t>used for…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Shopping </a:t>
            </a:r>
            <a:r>
              <a:rPr lang="en-US" dirty="0" smtClean="0"/>
              <a:t>carts, recommendations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 </a:t>
            </a:r>
            <a:r>
              <a:rPr lang="en-US" dirty="0" smtClean="0"/>
              <a:t>very (very) weak </a:t>
            </a:r>
            <a:r>
              <a:rPr lang="en-US" dirty="0"/>
              <a:t>form of authentication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Privacy concerns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Web site can learn a lot about you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Multiple web sites could learn even more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21FFF82-7BA7-3141-B0DD-55B89409FAAD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31747" name="Picture 37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9188" y="4876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988" y="4876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SMTP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SMTP</a:t>
            </a:r>
            <a:r>
              <a:rPr lang="en-US" sz="2800" dirty="0" smtClean="0"/>
              <a:t> used to deliver </a:t>
            </a:r>
            <a:r>
              <a:rPr lang="en-US" sz="2800" dirty="0"/>
              <a:t>email from sender to recipient’s mail server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Then </a:t>
            </a:r>
            <a:r>
              <a:rPr lang="en-US" sz="2800" dirty="0"/>
              <a:t>POP3, IMAP or HTTP (Web mail</a:t>
            </a:r>
            <a:r>
              <a:rPr lang="en-US" sz="2800" dirty="0" smtClean="0"/>
              <a:t>) used to </a:t>
            </a:r>
            <a:r>
              <a:rPr lang="en-US" sz="2800" dirty="0"/>
              <a:t>get messages from server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As with many application protocols, SMTP commands are human readable </a:t>
            </a:r>
          </a:p>
        </p:txBody>
      </p:sp>
      <p:sp>
        <p:nvSpPr>
          <p:cNvPr id="190478" name="Line 14"/>
          <p:cNvSpPr>
            <a:spLocks noChangeShapeType="1"/>
          </p:cNvSpPr>
          <p:nvPr/>
        </p:nvSpPr>
        <p:spPr bwMode="auto">
          <a:xfrm>
            <a:off x="3048000" y="54102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4140200" y="4964113"/>
            <a:ext cx="8890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SMTP</a:t>
            </a:r>
          </a:p>
        </p:txBody>
      </p:sp>
      <p:sp>
        <p:nvSpPr>
          <p:cNvPr id="190481" name="Rectangle 17"/>
          <p:cNvSpPr>
            <a:spLocks noChangeArrowheads="1"/>
          </p:cNvSpPr>
          <p:nvPr/>
        </p:nvSpPr>
        <p:spPr bwMode="auto">
          <a:xfrm>
            <a:off x="6934200" y="5181600"/>
            <a:ext cx="8064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POP3</a:t>
            </a:r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>
            <a:off x="6858000" y="5638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493" name="Line 29"/>
          <p:cNvSpPr>
            <a:spLocks noChangeShapeType="1"/>
          </p:cNvSpPr>
          <p:nvPr/>
        </p:nvSpPr>
        <p:spPr bwMode="auto">
          <a:xfrm>
            <a:off x="1371600" y="5410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494" name="Line 30"/>
          <p:cNvSpPr>
            <a:spLocks noChangeShapeType="1"/>
          </p:cNvSpPr>
          <p:nvPr/>
        </p:nvSpPr>
        <p:spPr bwMode="auto">
          <a:xfrm flipH="1">
            <a:off x="67818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Rectangle 31"/>
          <p:cNvSpPr>
            <a:spLocks noChangeArrowheads="1"/>
          </p:cNvSpPr>
          <p:nvPr/>
        </p:nvSpPr>
        <p:spPr bwMode="auto">
          <a:xfrm>
            <a:off x="252413" y="4506913"/>
            <a:ext cx="10429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Sender</a:t>
            </a:r>
          </a:p>
        </p:txBody>
      </p:sp>
      <p:sp>
        <p:nvSpPr>
          <p:cNvPr id="31758" name="Rectangle 32"/>
          <p:cNvSpPr>
            <a:spLocks noChangeArrowheads="1"/>
          </p:cNvSpPr>
          <p:nvPr/>
        </p:nvSpPr>
        <p:spPr bwMode="auto">
          <a:xfrm>
            <a:off x="7696200" y="4495800"/>
            <a:ext cx="12827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Recipient</a:t>
            </a:r>
          </a:p>
        </p:txBody>
      </p:sp>
      <p:sp>
        <p:nvSpPr>
          <p:cNvPr id="190497" name="Rectangle 33"/>
          <p:cNvSpPr>
            <a:spLocks noChangeArrowheads="1"/>
          </p:cNvSpPr>
          <p:nvPr/>
        </p:nvSpPr>
        <p:spPr bwMode="auto">
          <a:xfrm>
            <a:off x="1371600" y="4953000"/>
            <a:ext cx="889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SMTP</a:t>
            </a:r>
          </a:p>
        </p:txBody>
      </p:sp>
      <p:pic>
        <p:nvPicPr>
          <p:cNvPr id="31760" name="Picture 34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2425" y="49530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35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9530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570603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8" grpId="0" animBg="1"/>
      <p:bldP spid="190479" grpId="0" autoUpdateAnimBg="0"/>
      <p:bldP spid="190481" grpId="0" autoUpdateAnimBg="0"/>
      <p:bldP spid="190492" grpId="0" animBg="1"/>
      <p:bldP spid="190493" grpId="0" animBg="1"/>
      <p:bldP spid="190494" grpId="0" animBg="1"/>
      <p:bldP spid="19049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C8AC901-F612-6440-B516-797A98A782B4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/>
              <a:t>Spoofed email with SMTP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652463" y="1314450"/>
            <a:ext cx="7653337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/>
              <a:t>User types the </a:t>
            </a:r>
            <a:r>
              <a:rPr lang="en-US" sz="2800">
                <a:solidFill>
                  <a:srgbClr val="FF0000"/>
                </a:solidFill>
              </a:rPr>
              <a:t>red</a:t>
            </a:r>
            <a:r>
              <a:rPr lang="en-US" sz="2800"/>
              <a:t> lines:</a:t>
            </a:r>
            <a:endParaRPr lang="en-US" sz="2000"/>
          </a:p>
          <a:p>
            <a:pPr eaLnBrk="0" hangingPunct="0">
              <a:lnSpc>
                <a:spcPct val="85000"/>
              </a:lnSpc>
            </a:pPr>
            <a:endParaRPr lang="en-US" sz="800" b="1">
              <a:latin typeface="Courier New" charset="0"/>
            </a:endParaRP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&gt; </a:t>
            </a: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telnet eniac.cs.sjsu.edu 25</a:t>
            </a:r>
            <a:endParaRPr lang="en-US" sz="2000" b="1">
              <a:latin typeface="Courier New" charset="0"/>
            </a:endParaRP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220 eniac.sjsu.edu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HELO ca.gov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 Hello ca.gov, pleased to meet you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MAIL FROM: &lt;arnold@ca.gov&gt;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arnold@ca.gov... Sender ok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RCPT TO: &lt;stamp@cs.sjsu.edu&gt;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stamp@cs.sjsu.edu ... Recipient ok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DATA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354 Enter mail, end with "." on a line by itself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It is my pleasure to inform you that you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are terminated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 .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Message accepted for delivery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QUIT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221 eniac.sjsu.edu closing connection</a:t>
            </a:r>
            <a:endParaRPr lang="en-US" sz="20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87B8090-8A1A-3C42-8FE4-35D295F0CA88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Appendix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Networking basics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Protocol stack, layers, etc.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 Math basics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Modular arithmetic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Permutations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Probability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Linear algebra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3198C88-748E-3647-A057-DCF226B49037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 Layer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91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DNS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/>
              <a:t> </a:t>
            </a:r>
            <a:r>
              <a:rPr lang="en-US" sz="2800" dirty="0"/>
              <a:t>Domain Name Service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Convert human-friendly names such as </a:t>
            </a:r>
            <a:r>
              <a:rPr lang="en-US" sz="2400" dirty="0">
                <a:hlinkClick r:id="rId2"/>
              </a:rPr>
              <a:t>www.google.com</a:t>
            </a:r>
            <a:r>
              <a:rPr lang="en-US" sz="2400" dirty="0"/>
              <a:t> into 32-bit IP address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 distributed hierarchical database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Only 13 “root” DNS </a:t>
            </a:r>
            <a:r>
              <a:rPr lang="en-US" sz="2800" dirty="0" smtClean="0"/>
              <a:t>server clusters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 smtClean="0"/>
              <a:t>Essentially, </a:t>
            </a:r>
            <a:r>
              <a:rPr lang="en-US" sz="2400" dirty="0"/>
              <a:t>a single point of failure for Internet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Attacks on root servers have </a:t>
            </a:r>
            <a:r>
              <a:rPr lang="en-US" sz="2400" dirty="0" smtClean="0"/>
              <a:t>succeeded…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 smtClean="0"/>
              <a:t>…but, </a:t>
            </a:r>
            <a:r>
              <a:rPr lang="en-US" sz="2400" dirty="0"/>
              <a:t>attacks</a:t>
            </a:r>
            <a:r>
              <a:rPr lang="en-US" sz="2400" dirty="0" smtClean="0"/>
              <a:t> did </a:t>
            </a:r>
            <a:r>
              <a:rPr lang="en-US" sz="2400" dirty="0"/>
              <a:t>not </a:t>
            </a:r>
            <a:r>
              <a:rPr lang="en-US" sz="2400" dirty="0" smtClean="0"/>
              <a:t>last </a:t>
            </a:r>
            <a:r>
              <a:rPr lang="en-US" sz="2400" dirty="0"/>
              <a:t>long </a:t>
            </a:r>
            <a:r>
              <a:rPr lang="en-US" sz="2400" dirty="0" smtClean="0"/>
              <a:t>enough (yet)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4529AC5-D953-CB49-819D-0F3D40907177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Transport Layer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network layer offers unreliable, “best effort” delivery of packets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Any improved service must be provided by the </a:t>
            </a:r>
            <a:r>
              <a:rPr lang="en-US" sz="2800" dirty="0" smtClean="0"/>
              <a:t>hosts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Transport layer:</a:t>
            </a:r>
            <a:r>
              <a:rPr lang="en-US" sz="2800" dirty="0" smtClean="0"/>
              <a:t> 2 </a:t>
            </a:r>
            <a:r>
              <a:rPr lang="en-US" sz="2800" dirty="0"/>
              <a:t>protocols of interest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TCP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 smtClean="0"/>
              <a:t> </a:t>
            </a:r>
            <a:r>
              <a:rPr lang="en-US" sz="2400" b="1" dirty="0" smtClean="0"/>
              <a:t>more</a:t>
            </a:r>
            <a:r>
              <a:rPr lang="en-US" sz="2400" dirty="0" smtClean="0"/>
              <a:t> </a:t>
            </a:r>
            <a:r>
              <a:rPr lang="en-US" sz="2400" dirty="0"/>
              <a:t>service, </a:t>
            </a:r>
            <a:r>
              <a:rPr lang="en-US" sz="2400" b="1" dirty="0"/>
              <a:t>more</a:t>
            </a:r>
            <a:r>
              <a:rPr lang="en-US" sz="2400" dirty="0"/>
              <a:t> overhead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UDP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 smtClean="0"/>
              <a:t> </a:t>
            </a:r>
            <a:r>
              <a:rPr lang="en-US" sz="2400" b="1" dirty="0" smtClean="0"/>
              <a:t>less</a:t>
            </a:r>
            <a:r>
              <a:rPr lang="en-US" sz="2400" dirty="0" smtClean="0"/>
              <a:t> </a:t>
            </a:r>
            <a:r>
              <a:rPr lang="en-US" sz="2400" dirty="0"/>
              <a:t>service,</a:t>
            </a:r>
            <a:r>
              <a:rPr lang="en-US" sz="2400" dirty="0" smtClean="0"/>
              <a:t> </a:t>
            </a:r>
            <a:r>
              <a:rPr lang="en-US" sz="2400" b="1" dirty="0" smtClean="0"/>
              <a:t>less</a:t>
            </a:r>
            <a:r>
              <a:rPr lang="en-US" sz="2400" dirty="0" smtClean="0"/>
              <a:t> </a:t>
            </a:r>
            <a:r>
              <a:rPr lang="en-US" sz="2400" dirty="0"/>
              <a:t>overhead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TCP and UDP</a:t>
            </a:r>
            <a:r>
              <a:rPr lang="en-US" sz="2800" dirty="0" smtClean="0"/>
              <a:t> run on </a:t>
            </a:r>
            <a:r>
              <a:rPr lang="en-US" sz="2800" dirty="0"/>
              <a:t>hosts, not routers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9EFFBAE-FD39-1545-9EDF-999AFEA4983A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TCP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TCP assures that packets…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Arrive at destination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Are processed in order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Are not sent too fast for receiver: </a:t>
            </a:r>
            <a:r>
              <a:rPr lang="en-US" sz="2400" b="1" dirty="0">
                <a:solidFill>
                  <a:schemeClr val="hlink"/>
                </a:solidFill>
              </a:rPr>
              <a:t>flow control</a:t>
            </a:r>
            <a:endParaRPr lang="en-US" sz="24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TCP also</a:t>
            </a:r>
            <a:r>
              <a:rPr lang="en-US" sz="2800" dirty="0" smtClean="0"/>
              <a:t> attempts to provide…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Network-wide </a:t>
            </a:r>
            <a:r>
              <a:rPr lang="en-US" sz="2400" b="1" dirty="0">
                <a:solidFill>
                  <a:schemeClr val="hlink"/>
                </a:solidFill>
              </a:rPr>
              <a:t>congestion control</a:t>
            </a:r>
            <a:endParaRPr lang="en-US" sz="24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TCP </a:t>
            </a:r>
            <a:r>
              <a:rPr lang="en-US" sz="2800" dirty="0" smtClean="0"/>
              <a:t>is </a:t>
            </a:r>
            <a:r>
              <a:rPr lang="en-US" sz="2800" b="1" dirty="0">
                <a:solidFill>
                  <a:schemeClr val="hlink"/>
                </a:solidFill>
              </a:rPr>
              <a:t>connection-oriented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TCP contacts server before sending data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Orderly setup and take down of “connection”</a:t>
            </a:r>
            <a:endParaRPr lang="en-US" sz="2400" dirty="0" smtClean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 smtClean="0"/>
              <a:t>But no true </a:t>
            </a:r>
            <a:r>
              <a:rPr lang="en-US" sz="2400" dirty="0"/>
              <a:t>connection, only</a:t>
            </a:r>
            <a:r>
              <a:rPr lang="en-US" sz="2400" dirty="0" smtClean="0"/>
              <a:t> logical “connection”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BBD7726-321A-B045-8710-67C2840EF334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TCP Header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848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2800" dirty="0"/>
              <a:t>Source and destination port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2800" dirty="0"/>
              <a:t>Sequence number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2800" dirty="0"/>
              <a:t>Flags (ACK, SYN, RST, etc.)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2800" dirty="0" smtClean="0"/>
              <a:t>Header usually </a:t>
            </a:r>
            <a:r>
              <a:rPr lang="en-US" sz="2800" dirty="0"/>
              <a:t>20 bytes (if no options)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13525" y="914400"/>
            <a:ext cx="7516075" cy="3418126"/>
            <a:chOff x="609600" y="1078468"/>
            <a:chExt cx="7516075" cy="341812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85800" y="1828800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85800" y="2208212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800" y="2970212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5800" y="3351212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85800" y="3732212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85800" y="4113212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5800" y="4494212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-646906" y="3162300"/>
              <a:ext cx="2666206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666706" y="3162300"/>
              <a:ext cx="2667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610394" y="17526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437606" y="1751806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7925594" y="1751806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4267994" y="1751806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6096794" y="1751806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09600" y="1371600"/>
              <a:ext cx="325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38400" y="1371600"/>
              <a:ext cx="325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8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1371600"/>
              <a:ext cx="429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16</a:t>
              </a:r>
              <a:endParaRPr lang="en-US" sz="1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0" y="1371600"/>
              <a:ext cx="4664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24</a:t>
              </a:r>
              <a:endParaRPr lang="en-US" sz="1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96200" y="1371600"/>
              <a:ext cx="429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31</a:t>
              </a:r>
              <a:endParaRPr lang="en-US" sz="18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4152900" y="2019300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152106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925094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3694905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466306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237706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010694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780506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410494" y="3161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4152106" y="3542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5982494" y="3923506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85800" y="2589212"/>
              <a:ext cx="7315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048000" y="4095690"/>
              <a:ext cx="2636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Data (variable length)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19400" y="3714690"/>
              <a:ext cx="10685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Options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53200" y="3714690"/>
              <a:ext cx="1125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Padding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04214" y="3352800"/>
              <a:ext cx="13961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Checksum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257800" y="3352800"/>
              <a:ext cx="18389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Urgent Pointer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60980" y="2952690"/>
              <a:ext cx="1120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Window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666842" y="2571690"/>
              <a:ext cx="32767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Acknowledgement Number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24200" y="2209800"/>
              <a:ext cx="2326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Sequence Number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13065" y="2952690"/>
              <a:ext cx="11825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reserved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000" y="2952690"/>
              <a:ext cx="86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Offset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81600" y="1828800"/>
              <a:ext cx="20094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Destination Port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52600" y="1828800"/>
              <a:ext cx="15389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Source Port</a:t>
              </a:r>
              <a:endParaRPr lang="en-US" sz="2000" dirty="0">
                <a:latin typeface="Arial"/>
                <a:cs typeface="Arial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10800000">
              <a:off x="682752" y="1293811"/>
              <a:ext cx="335584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0800000">
              <a:off x="4648200" y="1293812"/>
              <a:ext cx="3355848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995928" y="1078468"/>
              <a:ext cx="607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bits</a:t>
              </a:r>
              <a:endParaRPr lang="en-US" sz="1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907792" y="2971800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U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53834" y="2971800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A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83280" y="2971800"/>
              <a:ext cx="334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P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93592" y="297180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R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831336" y="297180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S</a:t>
              </a:r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78224" y="2971800"/>
              <a:ext cx="325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F</a:t>
              </a:r>
              <a:endParaRPr lang="en-US" sz="18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84F4522-2ED0-E947-821D-18A3631C8F51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TCP </a:t>
            </a:r>
            <a:r>
              <a:rPr lang="en-US" dirty="0" smtClean="0"/>
              <a:t>Three-Way </a:t>
            </a:r>
            <a:r>
              <a:rPr lang="en-US" dirty="0"/>
              <a:t>Handshake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80772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chemeClr val="hlink"/>
                </a:solidFill>
              </a:rPr>
              <a:t>SYN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smtClean="0"/>
              <a:t>synchronization </a:t>
            </a:r>
            <a:r>
              <a:rPr lang="en-US" sz="2800" dirty="0"/>
              <a:t>requested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SYN-</a:t>
            </a:r>
            <a:r>
              <a:rPr lang="en-US" sz="2800" b="1" dirty="0" smtClean="0">
                <a:solidFill>
                  <a:schemeClr val="hlink"/>
                </a:solidFill>
              </a:rPr>
              <a:t>ACK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/>
              <a:t> </a:t>
            </a:r>
            <a:r>
              <a:rPr lang="en-US" sz="2800" dirty="0"/>
              <a:t>acknowledge SYN request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chemeClr val="hlink"/>
                </a:solidFill>
              </a:rPr>
              <a:t>ACK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smtClean="0"/>
              <a:t>acknowledge SYN-ACK (send data)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Then TCP “connection” established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Connection terminated by FIN or </a:t>
            </a:r>
            <a:r>
              <a:rPr lang="en-US" sz="2400" dirty="0" smtClean="0"/>
              <a:t>RST</a:t>
            </a:r>
            <a:endParaRPr lang="en-US" sz="2400" dirty="0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2667000" y="2136775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3570288" y="1676400"/>
            <a:ext cx="17081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SYN request</a:t>
            </a:r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 flipH="1">
            <a:off x="2667000" y="2670175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705225" y="2224088"/>
            <a:ext cx="13239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SYN-ACK</a:t>
            </a: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2667000" y="3203575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3452813" y="2743200"/>
            <a:ext cx="195738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ACK (and data)</a:t>
            </a:r>
          </a:p>
        </p:txBody>
      </p:sp>
      <p:pic>
        <p:nvPicPr>
          <p:cNvPr id="37899" name="Picture 20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1336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2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7825" y="21336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85446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  <p:bldP spid="202766" grpId="0" animBg="1"/>
      <p:bldP spid="202767" grpId="0" autoUpdateAnimBg="0"/>
      <p:bldP spid="202768" grpId="0" animBg="1"/>
      <p:bldP spid="202769" grpId="0" autoUpdateAnimBg="0"/>
      <p:bldP spid="202770" grpId="0" animBg="1"/>
      <p:bldP spid="20277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C6F3326-653F-924C-942E-967873EC436C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Denial of </a:t>
            </a:r>
            <a:r>
              <a:rPr lang="en-US" dirty="0" smtClean="0"/>
              <a:t>Service </a:t>
            </a:r>
            <a:r>
              <a:rPr lang="en-US" dirty="0"/>
              <a:t>Attack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The TCP 3-way handshake makes denial of service (</a:t>
            </a:r>
            <a:r>
              <a:rPr lang="en-US" sz="2800" dirty="0" err="1"/>
              <a:t>DoS</a:t>
            </a:r>
            <a:r>
              <a:rPr lang="en-US" sz="2800" dirty="0"/>
              <a:t>) attacks possible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Whenever SYN packet is received, server</a:t>
            </a:r>
            <a:r>
              <a:rPr lang="en-US" sz="2800" dirty="0" smtClean="0"/>
              <a:t> remembers this </a:t>
            </a:r>
            <a:r>
              <a:rPr lang="en-US" sz="2800" dirty="0"/>
              <a:t>“half-open” connection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Remembering consumes resources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Too many half-open connections and server’s resources will be </a:t>
            </a:r>
            <a:r>
              <a:rPr lang="en-US" sz="2400" dirty="0" smtClean="0"/>
              <a:t>exhausted, and then…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 smtClean="0"/>
              <a:t>…server can’t respond </a:t>
            </a:r>
            <a:r>
              <a:rPr lang="en-US" sz="2400" dirty="0"/>
              <a:t>to</a:t>
            </a:r>
            <a:r>
              <a:rPr lang="en-US" sz="2400" dirty="0" smtClean="0"/>
              <a:t> legitimate connections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 smtClean="0"/>
              <a:t>This occurs because TCP is </a:t>
            </a:r>
            <a:r>
              <a:rPr lang="en-US" sz="2800" b="1" i="1" dirty="0" err="1" smtClean="0"/>
              <a:t>stateful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ECFBB19-E295-E641-9C09-6DF7EFFA0772}" type="slidenum">
              <a:rPr lang="en-US" smtClean="0">
                <a:latin typeface="Times New Roman" charset="0"/>
              </a:rPr>
              <a:pPr/>
              <a:t>26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/>
              <a:t>UDP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800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UDP is minimalist, “no frills” service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assurance that packets arrive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assurance packets are in order, etc., etc.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Why does UDP exist?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More efficient </a:t>
            </a:r>
            <a:r>
              <a:rPr lang="en-US" sz="2400" dirty="0" smtClean="0"/>
              <a:t>(header only 8 bytes)</a:t>
            </a:r>
            <a:endParaRPr lang="en-US" sz="2400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flow control to slow down sender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congestion control to slow down sender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If packets </a:t>
            </a:r>
            <a:r>
              <a:rPr lang="en-US" sz="2800" dirty="0"/>
              <a:t>sent too </a:t>
            </a:r>
            <a:r>
              <a:rPr lang="en-US" sz="2800" dirty="0" smtClean="0"/>
              <a:t>fast, </a:t>
            </a:r>
            <a:r>
              <a:rPr lang="en-US" sz="2800" dirty="0"/>
              <a:t>will be dropped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Either at intermediate router or at destination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But in some apps this</a:t>
            </a:r>
            <a:r>
              <a:rPr lang="en-US" sz="2400" dirty="0" smtClean="0"/>
              <a:t> may be </a:t>
            </a:r>
            <a:r>
              <a:rPr lang="en-US" sz="2400" dirty="0"/>
              <a:t>OK (audio/video)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8F6E990-9155-7647-ADFE-B148CD68F2BA}" type="slidenum">
              <a:rPr lang="en-US" smtClean="0">
                <a:latin typeface="Times New Roman" charset="0"/>
              </a:rPr>
              <a:pPr/>
              <a:t>27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Network Layer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Core of network/Internet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Interconnected mesh of routers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Purpose of network layer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Route packets through this mesh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Network </a:t>
            </a:r>
            <a:r>
              <a:rPr lang="en-US" sz="2800" dirty="0"/>
              <a:t>layer protocol</a:t>
            </a:r>
            <a:r>
              <a:rPr lang="en-US" sz="2800" dirty="0" smtClean="0"/>
              <a:t> of interest is </a:t>
            </a:r>
            <a:r>
              <a:rPr lang="en-US" sz="2800" b="1" dirty="0" smtClean="0"/>
              <a:t>IP</a:t>
            </a:r>
            <a:endParaRPr lang="en-US" sz="2800" b="1" dirty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Follows a </a:t>
            </a:r>
            <a:r>
              <a:rPr lang="en-US" sz="2400" b="1" dirty="0">
                <a:solidFill>
                  <a:schemeClr val="hlink"/>
                </a:solidFill>
              </a:rPr>
              <a:t>best effort</a:t>
            </a:r>
            <a:r>
              <a:rPr lang="en-US" sz="2400" dirty="0"/>
              <a:t> approach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IP runs in every host and every router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Routers also run routing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Used to determine the path to send packets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Routing protocols: RIP, OSPF, BGP, 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B65D049-94DF-0840-B403-4DB855A0C4BC}" type="slidenum">
              <a:rPr lang="en-US" smtClean="0">
                <a:latin typeface="Times New Roman" charset="0"/>
              </a:rPr>
              <a:pPr/>
              <a:t>28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IP Addresses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41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IP address</a:t>
            </a:r>
            <a:r>
              <a:rPr lang="en-US" sz="2800" dirty="0"/>
              <a:t> is 32 bits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/>
              <a:t>Every host has an IP address</a:t>
            </a:r>
            <a:endParaRPr lang="en-US" sz="2800" dirty="0" smtClean="0"/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 smtClean="0"/>
              <a:t>Big problem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/>
              <a:t> Not </a:t>
            </a:r>
            <a:r>
              <a:rPr lang="en-US" sz="2800" dirty="0"/>
              <a:t>enough IP </a:t>
            </a:r>
            <a:r>
              <a:rPr lang="en-US" sz="2800" dirty="0" smtClean="0"/>
              <a:t>addresses!</a:t>
            </a:r>
            <a:endParaRPr lang="en-US" sz="2800" dirty="0"/>
          </a:p>
          <a:p>
            <a:pPr lvl="1"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400" dirty="0"/>
              <a:t>Lots of tricks used to extend address space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/>
              <a:t>IP addresses given in dotted decimal notation</a:t>
            </a:r>
          </a:p>
          <a:p>
            <a:pPr lvl="1"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400" dirty="0"/>
              <a:t>For example: 195.72.180.27</a:t>
            </a:r>
          </a:p>
          <a:p>
            <a:pPr lvl="1"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400" dirty="0"/>
              <a:t>Each number is between 0 and 255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/>
              <a:t>Usually,</a:t>
            </a:r>
            <a:r>
              <a:rPr lang="en-US" sz="2800" dirty="0" smtClean="0"/>
              <a:t> a host’s </a:t>
            </a:r>
            <a:r>
              <a:rPr lang="en-US" sz="2800" dirty="0"/>
              <a:t>IP address can change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23EC15A-D814-ED49-B09F-ABC667BFDD53}" type="slidenum">
              <a:rPr lang="en-US" smtClean="0">
                <a:latin typeface="Times New Roman" charset="0"/>
              </a:rPr>
              <a:pPr/>
              <a:t>29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Socket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724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Each host has a 32 bit IP address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But, </a:t>
            </a:r>
            <a:r>
              <a:rPr lang="en-US" sz="2800" dirty="0"/>
              <a:t>many processes</a:t>
            </a:r>
            <a:r>
              <a:rPr lang="en-US" sz="2800" dirty="0" smtClean="0"/>
              <a:t> can run on </a:t>
            </a:r>
            <a:r>
              <a:rPr lang="en-US" sz="2800" dirty="0"/>
              <a:t>one host</a:t>
            </a:r>
            <a:endParaRPr lang="en-US" sz="2800" dirty="0" smtClean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 smtClean="0"/>
              <a:t>E.g., you </a:t>
            </a:r>
            <a:r>
              <a:rPr lang="en-US" sz="2400" dirty="0"/>
              <a:t>can browse web, send email at same time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How to distinguish processes on a host?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Each process has a 16 bit </a:t>
            </a:r>
            <a:r>
              <a:rPr lang="en-US" sz="2800" b="1" dirty="0">
                <a:solidFill>
                  <a:schemeClr val="hlink"/>
                </a:solidFill>
              </a:rPr>
              <a:t>port number</a:t>
            </a:r>
            <a:endParaRPr lang="en-US" sz="2800" b="1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 smtClean="0"/>
              <a:t>Numbers below </a:t>
            </a:r>
            <a:r>
              <a:rPr lang="en-US" sz="2400" dirty="0"/>
              <a:t>1024 are “well-known” ports (HTTP</a:t>
            </a:r>
            <a:r>
              <a:rPr lang="en-US" sz="2400" dirty="0" smtClean="0"/>
              <a:t> is port </a:t>
            </a:r>
            <a:r>
              <a:rPr lang="en-US" sz="2400" dirty="0"/>
              <a:t>80, POP3</a:t>
            </a:r>
            <a:r>
              <a:rPr lang="en-US" sz="2400" dirty="0" smtClean="0"/>
              <a:t> is port </a:t>
            </a:r>
            <a:r>
              <a:rPr lang="en-US" sz="2400" dirty="0"/>
              <a:t>110, etc.)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Port numbers above 1024 are dynamic (as needed)</a:t>
            </a:r>
            <a:endParaRPr lang="en-US" sz="24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IP address</a:t>
            </a:r>
            <a:r>
              <a:rPr lang="en-US" sz="2800" dirty="0" smtClean="0"/>
              <a:t> + </a:t>
            </a:r>
            <a:r>
              <a:rPr lang="en-US" sz="2800" dirty="0"/>
              <a:t>port number</a:t>
            </a:r>
            <a:r>
              <a:rPr lang="en-US" sz="2800" dirty="0" smtClean="0"/>
              <a:t> = </a:t>
            </a:r>
            <a:r>
              <a:rPr lang="en-US" sz="2800" b="1" dirty="0">
                <a:solidFill>
                  <a:schemeClr val="hlink"/>
                </a:solidFill>
              </a:rPr>
              <a:t>socket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Socket uniquely identifies </a:t>
            </a:r>
            <a:r>
              <a:rPr lang="en-US" sz="2400" b="1" i="1" dirty="0"/>
              <a:t>process</a:t>
            </a:r>
            <a:r>
              <a:rPr lang="en-US" sz="2400" dirty="0"/>
              <a:t>, Internet-wide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B4A9D6DF-B195-9141-9C91-02BFF2B0465B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Networking Basics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002341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Times New Roman"/>
                <a:cs typeface="Times New Roman"/>
              </a:rPr>
              <a:t>There are three kinds of death in this world.</a:t>
            </a:r>
          </a:p>
          <a:p>
            <a:pPr algn="r"/>
            <a:r>
              <a:rPr lang="en-US" sz="2000" dirty="0" smtClean="0">
                <a:latin typeface="Times New Roman"/>
                <a:cs typeface="Times New Roman"/>
              </a:rPr>
              <a:t>There's heart death, there's brain death, and there's being off the network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algn="r"/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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Guy </a:t>
            </a:r>
            <a:r>
              <a:rPr lang="en-US" sz="2000" dirty="0" err="1" smtClean="0">
                <a:latin typeface="Times New Roman"/>
                <a:cs typeface="Times New Roman"/>
              </a:rPr>
              <a:t>Almes</a:t>
            </a:r>
            <a:endParaRPr lang="en-US" sz="2000" dirty="0" smtClean="0">
              <a:latin typeface="Times New Roman"/>
              <a:ea typeface="Times New Roman" charset="0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1F0B261-C6E5-8244-B1E7-EEC2E6EAC7D1}" type="slidenum">
              <a:rPr lang="en-US" smtClean="0">
                <a:latin typeface="Times New Roman" charset="0"/>
              </a:rPr>
              <a:pPr/>
              <a:t>30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/>
              <a:t>Network Address Translation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Network Address Translation (</a:t>
            </a:r>
            <a:r>
              <a:rPr lang="en-US" b="1" dirty="0">
                <a:solidFill>
                  <a:schemeClr val="hlink"/>
                </a:solidFill>
              </a:rPr>
              <a:t>NAT</a:t>
            </a:r>
            <a:r>
              <a:rPr lang="en-US" dirty="0"/>
              <a:t>)</a:t>
            </a:r>
            <a:endParaRPr lang="en-US" dirty="0" smtClean="0"/>
          </a:p>
          <a:p>
            <a:pPr lvl="1" eaLnBrk="1" hangingPunct="1"/>
            <a:r>
              <a:rPr lang="en-US" dirty="0" smtClean="0"/>
              <a:t>Trick </a:t>
            </a:r>
            <a:r>
              <a:rPr lang="en-US" dirty="0"/>
              <a:t>to extend IP address </a:t>
            </a:r>
            <a:r>
              <a:rPr lang="en-US" dirty="0" smtClean="0"/>
              <a:t>space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dirty="0"/>
              <a:t>one</a:t>
            </a:r>
            <a:r>
              <a:rPr lang="en-US" dirty="0" smtClean="0"/>
              <a:t> IP address (different </a:t>
            </a:r>
            <a:r>
              <a:rPr lang="en-US" dirty="0"/>
              <a:t>port </a:t>
            </a:r>
            <a:r>
              <a:rPr lang="en-US" dirty="0" smtClean="0"/>
              <a:t>numbers) for multiple hosts</a:t>
            </a:r>
          </a:p>
          <a:p>
            <a:pPr lvl="1" eaLnBrk="1" hangingPunct="1"/>
            <a:r>
              <a:rPr lang="en-US" dirty="0"/>
              <a:t>“Translates” outside</a:t>
            </a:r>
            <a:r>
              <a:rPr lang="en-US" dirty="0" smtClean="0"/>
              <a:t> IP address (</a:t>
            </a:r>
            <a:r>
              <a:rPr lang="en-US" dirty="0"/>
              <a:t>based on port number) to</a:t>
            </a:r>
            <a:r>
              <a:rPr lang="en-US" dirty="0" smtClean="0"/>
              <a:t> inside IP address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975130D-BCFF-3649-8C3C-E7B17D3C523C}" type="slidenum">
              <a:rPr lang="en-US" smtClean="0">
                <a:latin typeface="Times New Roman" charset="0"/>
              </a:rPr>
              <a:pPr/>
              <a:t>31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762000"/>
          </a:xfrm>
        </p:spPr>
        <p:txBody>
          <a:bodyPr/>
          <a:lstStyle/>
          <a:p>
            <a:pPr eaLnBrk="1" hangingPunct="1"/>
            <a:r>
              <a:rPr lang="en-US"/>
              <a:t>NAT-less Example</a:t>
            </a:r>
          </a:p>
        </p:txBody>
      </p:sp>
      <p:pic>
        <p:nvPicPr>
          <p:cNvPr id="45060" name="Picture 4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1513" y="2454275"/>
            <a:ext cx="9461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977063" y="4054475"/>
            <a:ext cx="900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990600" y="3914775"/>
            <a:ext cx="95408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Web </a:t>
            </a:r>
          </a:p>
          <a:p>
            <a:pPr algn="ctr">
              <a:lnSpc>
                <a:spcPct val="80000"/>
              </a:lnSpc>
            </a:pPr>
            <a:r>
              <a:rPr lang="en-US" sz="2000"/>
              <a:t>server</a:t>
            </a:r>
          </a:p>
        </p:txBody>
      </p:sp>
      <p:pic>
        <p:nvPicPr>
          <p:cNvPr id="45063" name="Picture 9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743200"/>
            <a:ext cx="7397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795337" y="4506913"/>
            <a:ext cx="14906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IP: 12.0.0.1</a:t>
            </a:r>
          </a:p>
          <a:p>
            <a:r>
              <a:rPr lang="en-US" sz="2000" dirty="0"/>
              <a:t>Port: 80</a:t>
            </a:r>
          </a:p>
        </p:txBody>
      </p:sp>
      <p:sp>
        <p:nvSpPr>
          <p:cNvPr id="45065" name="Rectangle 11"/>
          <p:cNvSpPr>
            <a:spLocks noChangeArrowheads="1"/>
          </p:cNvSpPr>
          <p:nvPr/>
        </p:nvSpPr>
        <p:spPr bwMode="auto">
          <a:xfrm>
            <a:off x="6780213" y="4506913"/>
            <a:ext cx="14493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11.0.0.1</a:t>
            </a:r>
          </a:p>
          <a:p>
            <a:r>
              <a:rPr lang="en-US" sz="2000"/>
              <a:t>Port: 1025</a:t>
            </a: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 flipH="1">
            <a:off x="2362200" y="3048000"/>
            <a:ext cx="3962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2667000" y="2276475"/>
            <a:ext cx="34178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source 11.0.0.1:1025</a:t>
            </a:r>
          </a:p>
          <a:p>
            <a:pPr>
              <a:lnSpc>
                <a:spcPct val="80000"/>
              </a:lnSpc>
            </a:pPr>
            <a:r>
              <a:rPr lang="en-US" dirty="0"/>
              <a:t>destination 12.0.0.1:80</a:t>
            </a:r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 flipH="1">
            <a:off x="2514600" y="4114800"/>
            <a:ext cx="38862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2587625" y="3352800"/>
            <a:ext cx="3660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/>
              <a:t>source 12.0.0.1:80</a:t>
            </a:r>
          </a:p>
          <a:p>
            <a:pPr>
              <a:lnSpc>
                <a:spcPct val="80000"/>
              </a:lnSpc>
            </a:pPr>
            <a:r>
              <a:rPr lang="en-US"/>
              <a:t>destination 11.0.0.1:1025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8520336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2852033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852033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2852033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1" grpId="0" animBg="1"/>
      <p:bldP spid="222223" grpId="0" autoUpdateAnimBg="0"/>
      <p:bldP spid="222230" grpId="0" animBg="1"/>
      <p:bldP spid="22223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Appendix                                                                                                                         </a:t>
            </a:r>
            <a:fld id="{90DA8593-B568-984B-AF7F-FA7799625233}" type="slidenum">
              <a:rPr lang="en-US" smtClean="0">
                <a:latin typeface="Times New Roman" charset="0"/>
              </a:rPr>
              <a:pPr/>
              <a:t>32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762000"/>
          </a:xfrm>
        </p:spPr>
        <p:txBody>
          <a:bodyPr/>
          <a:lstStyle/>
          <a:p>
            <a:pPr eaLnBrk="1" hangingPunct="1"/>
            <a:r>
              <a:rPr lang="en-US"/>
              <a:t>NAT Example</a:t>
            </a:r>
          </a:p>
        </p:txBody>
      </p:sp>
      <p:pic>
        <p:nvPicPr>
          <p:cNvPr id="46084" name="Picture 3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1650" y="2454275"/>
            <a:ext cx="9461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8077200" y="4054475"/>
            <a:ext cx="9001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3903663" y="3978275"/>
            <a:ext cx="1300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Firewall</a:t>
            </a:r>
          </a:p>
        </p:txBody>
      </p:sp>
      <p:pic>
        <p:nvPicPr>
          <p:cNvPr id="46087" name="Picture 6" descr="Firewall 12.tiff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530475"/>
            <a:ext cx="12017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76200" y="3914775"/>
            <a:ext cx="95408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Web </a:t>
            </a:r>
          </a:p>
          <a:p>
            <a:pPr algn="ctr">
              <a:lnSpc>
                <a:spcPct val="80000"/>
              </a:lnSpc>
            </a:pPr>
            <a:r>
              <a:rPr lang="en-US" sz="2000"/>
              <a:t>server</a:t>
            </a:r>
          </a:p>
        </p:txBody>
      </p:sp>
      <p:pic>
        <p:nvPicPr>
          <p:cNvPr id="46089" name="Picture 8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743200"/>
            <a:ext cx="7397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33338" y="4506913"/>
            <a:ext cx="149066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12.0.0.1</a:t>
            </a:r>
          </a:p>
        </p:txBody>
      </p:sp>
      <p:sp>
        <p:nvSpPr>
          <p:cNvPr id="46091" name="Rectangle 10"/>
          <p:cNvSpPr>
            <a:spLocks noChangeArrowheads="1"/>
          </p:cNvSpPr>
          <p:nvPr/>
        </p:nvSpPr>
        <p:spPr bwMode="auto">
          <a:xfrm>
            <a:off x="7577138" y="4506913"/>
            <a:ext cx="149066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10.0.0.1</a:t>
            </a:r>
          </a:p>
        </p:txBody>
      </p:sp>
      <p:sp>
        <p:nvSpPr>
          <p:cNvPr id="46092" name="Rectangle 11"/>
          <p:cNvSpPr>
            <a:spLocks noChangeArrowheads="1"/>
          </p:cNvSpPr>
          <p:nvPr/>
        </p:nvSpPr>
        <p:spPr bwMode="auto">
          <a:xfrm>
            <a:off x="3808413" y="4430713"/>
            <a:ext cx="14493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11.0.0.1</a:t>
            </a:r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H="1">
            <a:off x="5486400" y="30480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45" name="Line 13"/>
          <p:cNvSpPr>
            <a:spLocks noChangeShapeType="1"/>
          </p:cNvSpPr>
          <p:nvPr/>
        </p:nvSpPr>
        <p:spPr bwMode="auto">
          <a:xfrm flipH="1">
            <a:off x="1219200" y="30480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5673725" y="2368550"/>
            <a:ext cx="2174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10.0.0.1:1025</a:t>
            </a:r>
          </a:p>
          <a:p>
            <a:pPr>
              <a:lnSpc>
                <a:spcPct val="80000"/>
              </a:lnSpc>
            </a:pPr>
            <a:r>
              <a:rPr lang="en-US" sz="2000"/>
              <a:t>dest 12.0.0.1:80</a:t>
            </a:r>
          </a:p>
        </p:txBody>
      </p:sp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1447800" y="2362200"/>
            <a:ext cx="2174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11.0.0.1:4000</a:t>
            </a:r>
          </a:p>
          <a:p>
            <a:pPr>
              <a:lnSpc>
                <a:spcPct val="80000"/>
              </a:lnSpc>
            </a:pPr>
            <a:r>
              <a:rPr lang="en-US" sz="2000"/>
              <a:t>dest 12.0.0.1:80</a:t>
            </a:r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 flipH="1">
            <a:off x="1371600" y="39624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49" name="Rectangle 17"/>
          <p:cNvSpPr>
            <a:spLocks noChangeArrowheads="1"/>
          </p:cNvSpPr>
          <p:nvPr/>
        </p:nvSpPr>
        <p:spPr bwMode="auto">
          <a:xfrm>
            <a:off x="1219200" y="3305175"/>
            <a:ext cx="2330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12.0.0.1:80</a:t>
            </a:r>
          </a:p>
          <a:p>
            <a:pPr>
              <a:lnSpc>
                <a:spcPct val="80000"/>
              </a:lnSpc>
            </a:pPr>
            <a:r>
              <a:rPr lang="en-US" sz="2000"/>
              <a:t>dest 11.0.0.1:4000</a:t>
            </a:r>
            <a:endParaRPr lang="en-US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 flipH="1">
            <a:off x="5638800" y="39624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5486400" y="3305175"/>
            <a:ext cx="2330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12.0.0.1:80</a:t>
            </a:r>
          </a:p>
          <a:p>
            <a:pPr>
              <a:lnSpc>
                <a:spcPct val="80000"/>
              </a:lnSpc>
            </a:pPr>
            <a:r>
              <a:rPr lang="en-US" sz="2000"/>
              <a:t>dest 10.0.0.1:1025</a:t>
            </a:r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581400" y="4800600"/>
            <a:ext cx="2495550" cy="838200"/>
            <a:chOff x="2256" y="3024"/>
            <a:chExt cx="1572" cy="528"/>
          </a:xfrm>
        </p:grpSpPr>
        <p:sp>
          <p:nvSpPr>
            <p:cNvPr id="46104" name="Rectangle 20"/>
            <p:cNvSpPr>
              <a:spLocks noChangeArrowheads="1"/>
            </p:cNvSpPr>
            <p:nvPr/>
          </p:nvSpPr>
          <p:spPr bwMode="auto">
            <a:xfrm>
              <a:off x="2256" y="3024"/>
              <a:ext cx="157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hlink"/>
                  </a:solidFill>
                </a:rPr>
                <a:t>NAT Table</a:t>
              </a:r>
              <a:endParaRPr lang="en-US" sz="2000" dirty="0"/>
            </a:p>
            <a:p>
              <a:pPr algn="ctr"/>
              <a:r>
                <a:rPr lang="en-US" sz="2000" dirty="0"/>
                <a:t>4000  10.0.0.1:1025</a:t>
              </a:r>
            </a:p>
          </p:txBody>
        </p:sp>
        <p:sp>
          <p:nvSpPr>
            <p:cNvPr id="46105" name="Line 21"/>
            <p:cNvSpPr>
              <a:spLocks noChangeShapeType="1"/>
            </p:cNvSpPr>
            <p:nvPr/>
          </p:nvSpPr>
          <p:spPr bwMode="auto">
            <a:xfrm>
              <a:off x="2256" y="3264"/>
              <a:ext cx="15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6" name="Line 22"/>
            <p:cNvSpPr>
              <a:spLocks noChangeShapeType="1"/>
            </p:cNvSpPr>
            <p:nvPr/>
          </p:nvSpPr>
          <p:spPr bwMode="auto">
            <a:xfrm>
              <a:off x="2784" y="3264"/>
              <a:ext cx="0" cy="2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7" name="Line 23"/>
            <p:cNvSpPr>
              <a:spLocks noChangeShapeType="1"/>
            </p:cNvSpPr>
            <p:nvPr/>
          </p:nvSpPr>
          <p:spPr bwMode="auto">
            <a:xfrm>
              <a:off x="2256" y="3552"/>
              <a:ext cx="15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8" name="Line 24"/>
            <p:cNvSpPr>
              <a:spLocks noChangeShapeType="1"/>
            </p:cNvSpPr>
            <p:nvPr/>
          </p:nvSpPr>
          <p:spPr bwMode="auto">
            <a:xfrm>
              <a:off x="2256" y="3072"/>
              <a:ext cx="15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9" name="Line 25"/>
            <p:cNvSpPr>
              <a:spLocks noChangeShapeType="1"/>
            </p:cNvSpPr>
            <p:nvPr/>
          </p:nvSpPr>
          <p:spPr bwMode="auto">
            <a:xfrm>
              <a:off x="2256" y="3072"/>
              <a:ext cx="0" cy="48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0" name="Line 26"/>
            <p:cNvSpPr>
              <a:spLocks noChangeShapeType="1"/>
            </p:cNvSpPr>
            <p:nvPr/>
          </p:nvSpPr>
          <p:spPr bwMode="auto">
            <a:xfrm>
              <a:off x="3792" y="3072"/>
              <a:ext cx="0" cy="48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3261" name="Rectangle 29"/>
          <p:cNvSpPr>
            <a:spLocks noChangeArrowheads="1"/>
          </p:cNvSpPr>
          <p:nvPr/>
        </p:nvSpPr>
        <p:spPr bwMode="auto">
          <a:xfrm>
            <a:off x="3581400" y="5181600"/>
            <a:ext cx="8382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62" name="Rectangle 30"/>
          <p:cNvSpPr>
            <a:spLocks noChangeArrowheads="1"/>
          </p:cNvSpPr>
          <p:nvPr/>
        </p:nvSpPr>
        <p:spPr bwMode="auto">
          <a:xfrm>
            <a:off x="4419600" y="5181600"/>
            <a:ext cx="16002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4" grpId="0" animBg="1"/>
      <p:bldP spid="223245" grpId="0" animBg="1"/>
      <p:bldP spid="223246" grpId="0" autoUpdateAnimBg="0"/>
      <p:bldP spid="223247" grpId="0" autoUpdateAnimBg="0"/>
      <p:bldP spid="223248" grpId="0" animBg="1"/>
      <p:bldP spid="223249" grpId="0" autoUpdateAnimBg="0"/>
      <p:bldP spid="223250" grpId="0" animBg="1"/>
      <p:bldP spid="223251" grpId="0" autoUpdateAnimBg="0"/>
      <p:bldP spid="223261" grpId="0" animBg="1"/>
      <p:bldP spid="223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0F82A8E-96F5-8A45-BC6A-DA2945426DDC}" type="slidenum">
              <a:rPr lang="en-US" smtClean="0">
                <a:latin typeface="Times New Roman" charset="0"/>
              </a:rPr>
              <a:pPr/>
              <a:t>33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NAT: The Last Word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Advantage(s</a:t>
            </a:r>
            <a:r>
              <a:rPr lang="en-US" dirty="0"/>
              <a:t>)?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Extends IP address space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One (or a few) IP </a:t>
            </a:r>
            <a:r>
              <a:rPr lang="en-US" dirty="0" err="1"/>
              <a:t>address(es</a:t>
            </a:r>
            <a:r>
              <a:rPr lang="en-US" dirty="0"/>
              <a:t>) can be shared by many users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Disadvantage(s</a:t>
            </a:r>
            <a:r>
              <a:rPr lang="en-US" dirty="0"/>
              <a:t>)?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E</a:t>
            </a:r>
            <a:r>
              <a:rPr lang="en-US" dirty="0" smtClean="0"/>
              <a:t>nd</a:t>
            </a:r>
            <a:r>
              <a:rPr lang="en-US" dirty="0"/>
              <a:t>-to-end </a:t>
            </a:r>
            <a:r>
              <a:rPr lang="en-US"/>
              <a:t>security</a:t>
            </a:r>
            <a:r>
              <a:rPr lang="en-US" smtClean="0"/>
              <a:t> is more </a:t>
            </a:r>
            <a:r>
              <a:rPr lang="en-US" dirty="0" smtClean="0"/>
              <a:t>difficult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Might make IPSec less </a:t>
            </a:r>
            <a:r>
              <a:rPr lang="en-US" dirty="0" smtClean="0"/>
              <a:t>effective (IPSec discussed in Chapter 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5C8BF8C-9FA5-D743-86C1-699A27428819}" type="slidenum">
              <a:rPr lang="en-US" smtClean="0">
                <a:latin typeface="Times New Roman" charset="0"/>
              </a:rPr>
              <a:pPr/>
              <a:t>34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/>
              <a:t>IP Header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8486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IP header</a:t>
            </a:r>
            <a:r>
              <a:rPr lang="en-US" sz="2800" dirty="0" smtClean="0"/>
              <a:t> has necessary info for </a:t>
            </a:r>
            <a:r>
              <a:rPr lang="en-US" sz="2800" dirty="0"/>
              <a:t>routers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E.g., </a:t>
            </a:r>
            <a:r>
              <a:rPr lang="en-US" sz="2400" dirty="0"/>
              <a:t>source and destination IP addresses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Time to live (TTL) limits number of “hops”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So packets can’t circulate forever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Fragmentation information (see next slide)</a:t>
            </a:r>
          </a:p>
        </p:txBody>
      </p:sp>
      <p:pic>
        <p:nvPicPr>
          <p:cNvPr id="48133" name="Picture 5" descr="IP.tif                                                         000675D6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143000"/>
            <a:ext cx="510540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78EC724-6C4C-3C40-833D-A5820B998960}" type="slidenum">
              <a:rPr lang="en-US" smtClean="0">
                <a:latin typeface="Times New Roman" charset="0"/>
              </a:rPr>
              <a:pPr/>
              <a:t>35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49155" name="Picture 75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0480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7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788" y="1828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IP Fragmentation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91000"/>
            <a:ext cx="7848600" cy="1981200"/>
          </a:xfrm>
        </p:spPr>
        <p:txBody>
          <a:bodyPr/>
          <a:lstStyle/>
          <a:p>
            <a:pPr eaLnBrk="1" hangingPunct="1"/>
            <a:r>
              <a:rPr lang="en-US" sz="2800" dirty="0"/>
              <a:t>Each link limits maximum size of packets</a:t>
            </a:r>
          </a:p>
          <a:p>
            <a:pPr eaLnBrk="1" hangingPunct="1"/>
            <a:r>
              <a:rPr lang="en-US" sz="2800" dirty="0"/>
              <a:t>If packet is too big, router fragments it</a:t>
            </a:r>
          </a:p>
          <a:p>
            <a:pPr eaLnBrk="1" hangingPunct="1"/>
            <a:r>
              <a:rPr lang="en-US" sz="2800" dirty="0"/>
              <a:t>Re-assembly occurs at destination</a:t>
            </a:r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4114800" y="23622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Line 22"/>
          <p:cNvSpPr>
            <a:spLocks noChangeShapeType="1"/>
          </p:cNvSpPr>
          <p:nvPr/>
        </p:nvSpPr>
        <p:spPr bwMode="auto">
          <a:xfrm>
            <a:off x="9906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71600" y="2133600"/>
            <a:ext cx="1905000" cy="152400"/>
            <a:chOff x="864" y="1344"/>
            <a:chExt cx="1200" cy="96"/>
          </a:xfrm>
        </p:grpSpPr>
        <p:sp>
          <p:nvSpPr>
            <p:cNvPr id="49198" name="Rectangle 23"/>
            <p:cNvSpPr>
              <a:spLocks noChangeArrowheads="1"/>
            </p:cNvSpPr>
            <p:nvPr/>
          </p:nvSpPr>
          <p:spPr bwMode="auto">
            <a:xfrm>
              <a:off x="864" y="1344"/>
              <a:ext cx="105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9" name="Rectangle 24"/>
            <p:cNvSpPr>
              <a:spLocks noChangeArrowheads="1"/>
            </p:cNvSpPr>
            <p:nvPr/>
          </p:nvSpPr>
          <p:spPr bwMode="auto">
            <a:xfrm>
              <a:off x="1920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4267200" y="2133600"/>
            <a:ext cx="762000" cy="152400"/>
            <a:chOff x="2688" y="1344"/>
            <a:chExt cx="480" cy="96"/>
          </a:xfrm>
        </p:grpSpPr>
        <p:sp>
          <p:nvSpPr>
            <p:cNvPr id="49196" name="Rectangle 27"/>
            <p:cNvSpPr>
              <a:spLocks noChangeArrowheads="1"/>
            </p:cNvSpPr>
            <p:nvPr/>
          </p:nvSpPr>
          <p:spPr bwMode="auto">
            <a:xfrm>
              <a:off x="3024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7" name="Rectangle 28"/>
            <p:cNvSpPr>
              <a:spLocks noChangeArrowheads="1"/>
            </p:cNvSpPr>
            <p:nvPr/>
          </p:nvSpPr>
          <p:spPr bwMode="auto">
            <a:xfrm>
              <a:off x="2688" y="1344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5181600" y="2133600"/>
            <a:ext cx="762000" cy="152400"/>
            <a:chOff x="3264" y="1344"/>
            <a:chExt cx="480" cy="96"/>
          </a:xfrm>
        </p:grpSpPr>
        <p:sp>
          <p:nvSpPr>
            <p:cNvPr id="49194" name="Rectangle 25"/>
            <p:cNvSpPr>
              <a:spLocks noChangeArrowheads="1"/>
            </p:cNvSpPr>
            <p:nvPr/>
          </p:nvSpPr>
          <p:spPr bwMode="auto">
            <a:xfrm>
              <a:off x="3600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5" name="Rectangle 29"/>
            <p:cNvSpPr>
              <a:spLocks noChangeArrowheads="1"/>
            </p:cNvSpPr>
            <p:nvPr/>
          </p:nvSpPr>
          <p:spPr bwMode="auto">
            <a:xfrm>
              <a:off x="3264" y="1344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6096000" y="2133600"/>
            <a:ext cx="762000" cy="152400"/>
            <a:chOff x="3840" y="1344"/>
            <a:chExt cx="480" cy="96"/>
          </a:xfrm>
        </p:grpSpPr>
        <p:sp>
          <p:nvSpPr>
            <p:cNvPr id="49192" name="Rectangle 26"/>
            <p:cNvSpPr>
              <a:spLocks noChangeArrowheads="1"/>
            </p:cNvSpPr>
            <p:nvPr/>
          </p:nvSpPr>
          <p:spPr bwMode="auto">
            <a:xfrm>
              <a:off x="4176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3" name="Rectangle 30"/>
            <p:cNvSpPr>
              <a:spLocks noChangeArrowheads="1"/>
            </p:cNvSpPr>
            <p:nvPr/>
          </p:nvSpPr>
          <p:spPr bwMode="auto">
            <a:xfrm>
              <a:off x="3840" y="1344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5" name="Line 46"/>
          <p:cNvSpPr>
            <a:spLocks noChangeShapeType="1"/>
          </p:cNvSpPr>
          <p:nvPr/>
        </p:nvSpPr>
        <p:spPr bwMode="auto">
          <a:xfrm flipH="1">
            <a:off x="6172200" y="2438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7239000" y="2590800"/>
            <a:ext cx="762000" cy="152400"/>
            <a:chOff x="4560" y="1632"/>
            <a:chExt cx="480" cy="96"/>
          </a:xfrm>
        </p:grpSpPr>
        <p:sp>
          <p:nvSpPr>
            <p:cNvPr id="49190" name="Rectangle 47"/>
            <p:cNvSpPr>
              <a:spLocks noChangeArrowheads="1"/>
            </p:cNvSpPr>
            <p:nvPr/>
          </p:nvSpPr>
          <p:spPr bwMode="auto">
            <a:xfrm>
              <a:off x="4896" y="1632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1" name="Rectangle 48"/>
            <p:cNvSpPr>
              <a:spLocks noChangeArrowheads="1"/>
            </p:cNvSpPr>
            <p:nvPr/>
          </p:nvSpPr>
          <p:spPr bwMode="auto">
            <a:xfrm>
              <a:off x="4560" y="1632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6858000" y="2819400"/>
            <a:ext cx="762000" cy="152400"/>
            <a:chOff x="4320" y="1776"/>
            <a:chExt cx="480" cy="96"/>
          </a:xfrm>
        </p:grpSpPr>
        <p:sp>
          <p:nvSpPr>
            <p:cNvPr id="49188" name="Rectangle 49"/>
            <p:cNvSpPr>
              <a:spLocks noChangeArrowheads="1"/>
            </p:cNvSpPr>
            <p:nvPr/>
          </p:nvSpPr>
          <p:spPr bwMode="auto">
            <a:xfrm>
              <a:off x="4656" y="1776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9" name="Rectangle 50"/>
            <p:cNvSpPr>
              <a:spLocks noChangeArrowheads="1"/>
            </p:cNvSpPr>
            <p:nvPr/>
          </p:nvSpPr>
          <p:spPr bwMode="auto">
            <a:xfrm>
              <a:off x="4320" y="1776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6553200" y="3048000"/>
            <a:ext cx="762000" cy="152400"/>
            <a:chOff x="4128" y="1920"/>
            <a:chExt cx="480" cy="96"/>
          </a:xfrm>
        </p:grpSpPr>
        <p:sp>
          <p:nvSpPr>
            <p:cNvPr id="49186" name="Rectangle 51"/>
            <p:cNvSpPr>
              <a:spLocks noChangeArrowheads="1"/>
            </p:cNvSpPr>
            <p:nvPr/>
          </p:nvSpPr>
          <p:spPr bwMode="auto">
            <a:xfrm>
              <a:off x="4464" y="1920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7" name="Rectangle 52"/>
            <p:cNvSpPr>
              <a:spLocks noChangeArrowheads="1"/>
            </p:cNvSpPr>
            <p:nvPr/>
          </p:nvSpPr>
          <p:spPr bwMode="auto">
            <a:xfrm>
              <a:off x="4128" y="1920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854" name="Rectangle 54"/>
          <p:cNvSpPr>
            <a:spLocks noChangeArrowheads="1"/>
          </p:cNvSpPr>
          <p:nvPr/>
        </p:nvSpPr>
        <p:spPr bwMode="auto">
          <a:xfrm>
            <a:off x="3733800" y="3059113"/>
            <a:ext cx="177323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re-assembled</a:t>
            </a:r>
          </a:p>
        </p:txBody>
      </p:sp>
      <p:sp>
        <p:nvSpPr>
          <p:cNvPr id="204855" name="Rectangle 55"/>
          <p:cNvSpPr>
            <a:spLocks noChangeArrowheads="1"/>
          </p:cNvSpPr>
          <p:nvPr/>
        </p:nvSpPr>
        <p:spPr bwMode="auto">
          <a:xfrm>
            <a:off x="3048000" y="1600200"/>
            <a:ext cx="15779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fragmented</a:t>
            </a:r>
          </a:p>
        </p:txBody>
      </p: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3657600" y="3505200"/>
            <a:ext cx="1905000" cy="152400"/>
            <a:chOff x="2304" y="2208"/>
            <a:chExt cx="1200" cy="96"/>
          </a:xfrm>
        </p:grpSpPr>
        <p:sp>
          <p:nvSpPr>
            <p:cNvPr id="49184" name="Rectangle 56"/>
            <p:cNvSpPr>
              <a:spLocks noChangeArrowheads="1"/>
            </p:cNvSpPr>
            <p:nvPr/>
          </p:nvSpPr>
          <p:spPr bwMode="auto">
            <a:xfrm>
              <a:off x="2304" y="2208"/>
              <a:ext cx="105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5" name="Rectangle 57"/>
            <p:cNvSpPr>
              <a:spLocks noChangeArrowheads="1"/>
            </p:cNvSpPr>
            <p:nvPr/>
          </p:nvSpPr>
          <p:spPr bwMode="auto">
            <a:xfrm>
              <a:off x="3360" y="2208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2" name="Group 77"/>
          <p:cNvGrpSpPr>
            <a:grpSpLocks/>
          </p:cNvGrpSpPr>
          <p:nvPr/>
        </p:nvGrpSpPr>
        <p:grpSpPr bwMode="auto">
          <a:xfrm>
            <a:off x="3581400" y="2209800"/>
            <a:ext cx="533400" cy="304800"/>
            <a:chOff x="4608" y="2016"/>
            <a:chExt cx="432" cy="240"/>
          </a:xfrm>
        </p:grpSpPr>
        <p:sp>
          <p:nvSpPr>
            <p:cNvPr id="49179" name="Oval 78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0" name="Rectangle 79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Oval 80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Line 81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Line 82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3" name="Group 83"/>
          <p:cNvGrpSpPr>
            <a:grpSpLocks/>
          </p:cNvGrpSpPr>
          <p:nvPr/>
        </p:nvGrpSpPr>
        <p:grpSpPr bwMode="auto">
          <a:xfrm>
            <a:off x="7010400" y="2209800"/>
            <a:ext cx="533400" cy="304800"/>
            <a:chOff x="4608" y="2016"/>
            <a:chExt cx="432" cy="240"/>
          </a:xfrm>
        </p:grpSpPr>
        <p:sp>
          <p:nvSpPr>
            <p:cNvPr id="49174" name="Oval 84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5" name="Rectangle 85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6" name="Oval 86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7" name="Line 87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8" name="Line 88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4" grpId="0" autoUpdateAnimBg="0"/>
      <p:bldP spid="20485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99602A3F-B5EC-E04E-9014-334095DDB53A}" type="slidenum">
              <a:rPr lang="en-US" smtClean="0">
                <a:latin typeface="Times New Roman" charset="0"/>
              </a:rPr>
              <a:pPr/>
              <a:t>36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IP Fragmentation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One packet becomes multiple packets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Packets reassembled at </a:t>
            </a:r>
            <a:r>
              <a:rPr lang="en-US" sz="2800" b="1" dirty="0">
                <a:solidFill>
                  <a:schemeClr val="accent2"/>
                </a:solidFill>
              </a:rPr>
              <a:t>destination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Prevents multiple fragmentation/</a:t>
            </a:r>
            <a:r>
              <a:rPr lang="en-US" sz="2400" dirty="0" smtClean="0"/>
              <a:t>reassemble</a:t>
            </a: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Fragmentation is a security </a:t>
            </a:r>
            <a:r>
              <a:rPr lang="en-US" sz="2800" dirty="0" smtClean="0"/>
              <a:t>issue…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Fragments may obscure real purpose of packet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Fragments can overlap when </a:t>
            </a:r>
            <a:r>
              <a:rPr lang="en-US" sz="2400" dirty="0" smtClean="0"/>
              <a:t>reassembled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Must </a:t>
            </a:r>
            <a:r>
              <a:rPr lang="en-US" sz="2400" dirty="0" smtClean="0"/>
              <a:t>reassemble </a:t>
            </a:r>
            <a:r>
              <a:rPr lang="en-US" sz="2400" dirty="0"/>
              <a:t>packet to fully understand it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work for firewalls, for example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6664C55-1B96-7644-BB6E-A0F0B6B376DC}" type="slidenum">
              <a:rPr lang="en-US" smtClean="0">
                <a:latin typeface="Times New Roman" charset="0"/>
              </a:rPr>
              <a:pPr/>
              <a:t>37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IPv6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Current version of IP is IPv4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IPv6 is a “new-and-improved” </a:t>
            </a:r>
            <a:r>
              <a:rPr lang="en-US" sz="2800" dirty="0" smtClean="0"/>
              <a:t>version of IP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IPv6 is “bigger and better” than IPv4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/>
              <a:t>Bigger</a:t>
            </a:r>
            <a:r>
              <a:rPr lang="en-US" sz="2400" dirty="0"/>
              <a:t> addresses: 128 bits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/>
              <a:t>Better</a:t>
            </a:r>
            <a:r>
              <a:rPr lang="en-US" sz="2400" dirty="0"/>
              <a:t> security: IPSec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How </a:t>
            </a:r>
            <a:r>
              <a:rPr lang="en-US" sz="2800" dirty="0"/>
              <a:t>to migrate from IPv4 to </a:t>
            </a:r>
            <a:r>
              <a:rPr lang="en-US" sz="2800" dirty="0" smtClean="0"/>
              <a:t>IPv6?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Unfortunately, nobody</a:t>
            </a:r>
            <a:r>
              <a:rPr lang="en-US" sz="2400" dirty="0" smtClean="0"/>
              <a:t> thought about that…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So IPv6 has not</a:t>
            </a:r>
            <a:r>
              <a:rPr lang="en-US" sz="2800" dirty="0" smtClean="0"/>
              <a:t> really taken </a:t>
            </a:r>
            <a:r>
              <a:rPr lang="en-US" sz="2800" dirty="0"/>
              <a:t>hold (yet?)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F0F8FD47-60D3-8D4D-B69E-95F850AC1CF4}" type="slidenum">
              <a:rPr lang="en-US" smtClean="0">
                <a:latin typeface="Times New Roman" charset="0"/>
              </a:rPr>
              <a:pPr/>
              <a:t>38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Link Layer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3352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Link layer sends packet from one node to next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Links can be different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Wired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Wireless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Ethernet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Point-to-point…</a:t>
            </a:r>
          </a:p>
        </p:txBody>
      </p:sp>
      <p:pic>
        <p:nvPicPr>
          <p:cNvPr id="52229" name="Picture 185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Line 186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1" name="Line 187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Line 188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Line 189"/>
          <p:cNvSpPr>
            <a:spLocks noChangeShapeType="1"/>
          </p:cNvSpPr>
          <p:nvPr/>
        </p:nvSpPr>
        <p:spPr bwMode="auto">
          <a:xfrm flipV="1">
            <a:off x="6183313" y="2768600"/>
            <a:ext cx="458787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Line 190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Line 191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Line 192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Line 193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8" name="Line 194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9" name="Line 195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0" name="Line 196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1" name="Line 197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2" name="Line 198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Line 199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4" name="Line 200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5" name="Line 201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6" name="Line 202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7" name="Line 203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8" name="Line 204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9" name="Line 205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0" name="Line 206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1" name="Line 207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2" name="Line 208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3" name="Line 209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4" name="Line 210"/>
          <p:cNvSpPr>
            <a:spLocks noChangeShapeType="1"/>
          </p:cNvSpPr>
          <p:nvPr/>
        </p:nvSpPr>
        <p:spPr bwMode="auto">
          <a:xfrm>
            <a:off x="8482013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5" name="Line 211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56" name="Group 212"/>
          <p:cNvGrpSpPr>
            <a:grpSpLocks/>
          </p:cNvGrpSpPr>
          <p:nvPr/>
        </p:nvGrpSpPr>
        <p:grpSpPr bwMode="auto">
          <a:xfrm>
            <a:off x="5715000" y="2819400"/>
            <a:ext cx="533400" cy="304800"/>
            <a:chOff x="4608" y="2016"/>
            <a:chExt cx="432" cy="240"/>
          </a:xfrm>
        </p:grpSpPr>
        <p:sp>
          <p:nvSpPr>
            <p:cNvPr id="52304" name="Oval 213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5" name="Rectangle 214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6" name="Oval 215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7" name="Line 216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8" name="Line 217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57" name="Group 218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4608" y="2016"/>
            <a:chExt cx="432" cy="240"/>
          </a:xfrm>
        </p:grpSpPr>
        <p:sp>
          <p:nvSpPr>
            <p:cNvPr id="52299" name="Oval 219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0" name="Rectangle 220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1" name="Oval 221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2" name="Line 222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3" name="Line 223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58" name="Group 224"/>
          <p:cNvGrpSpPr>
            <a:grpSpLocks/>
          </p:cNvGrpSpPr>
          <p:nvPr/>
        </p:nvGrpSpPr>
        <p:grpSpPr bwMode="auto">
          <a:xfrm>
            <a:off x="7620000" y="2819400"/>
            <a:ext cx="533400" cy="304800"/>
            <a:chOff x="4608" y="2016"/>
            <a:chExt cx="432" cy="240"/>
          </a:xfrm>
        </p:grpSpPr>
        <p:sp>
          <p:nvSpPr>
            <p:cNvPr id="52294" name="Oval 225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5" name="Rectangle 226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6" name="Oval 227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7" name="Line 228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8" name="Line 229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59" name="Group 230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4608" y="2016"/>
            <a:chExt cx="432" cy="240"/>
          </a:xfrm>
        </p:grpSpPr>
        <p:sp>
          <p:nvSpPr>
            <p:cNvPr id="52289" name="Oval 231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0" name="Rectangle 232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1" name="Oval 233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2" name="Line 234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3" name="Line 235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60" name="Group 236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4608" y="2016"/>
            <a:chExt cx="432" cy="240"/>
          </a:xfrm>
        </p:grpSpPr>
        <p:sp>
          <p:nvSpPr>
            <p:cNvPr id="52284" name="Oval 237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5" name="Rectangle 238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6" name="Oval 239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7" name="Line 240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8" name="Line 241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61" name="Group 242"/>
          <p:cNvGrpSpPr>
            <a:grpSpLocks/>
          </p:cNvGrpSpPr>
          <p:nvPr/>
        </p:nvGrpSpPr>
        <p:grpSpPr bwMode="auto">
          <a:xfrm>
            <a:off x="7086600" y="4267200"/>
            <a:ext cx="533400" cy="304800"/>
            <a:chOff x="4608" y="2016"/>
            <a:chExt cx="432" cy="240"/>
          </a:xfrm>
        </p:grpSpPr>
        <p:sp>
          <p:nvSpPr>
            <p:cNvPr id="52279" name="Oval 243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0" name="Rectangle 244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1" name="Oval 245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2" name="Line 246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3" name="Line 247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62" name="Group 248"/>
          <p:cNvGrpSpPr>
            <a:grpSpLocks/>
          </p:cNvGrpSpPr>
          <p:nvPr/>
        </p:nvGrpSpPr>
        <p:grpSpPr bwMode="auto">
          <a:xfrm>
            <a:off x="5715000" y="4343400"/>
            <a:ext cx="533400" cy="304800"/>
            <a:chOff x="4608" y="2016"/>
            <a:chExt cx="432" cy="240"/>
          </a:xfrm>
        </p:grpSpPr>
        <p:sp>
          <p:nvSpPr>
            <p:cNvPr id="52274" name="Oval 249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5" name="Rectangle 250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6" name="Oval 251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7" name="Line 252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8" name="Line 253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2263" name="Picture 254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4" name="Picture 25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5" name="Picture 25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6" name="Picture 257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7" name="Picture 258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8" name="Picture 259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9" name="Picture 260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0" name="Picture 261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1" name="Picture 262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2" name="Picture 263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3" name="Picture 264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49B4DA2-29EE-7845-97B5-7F0C8CAB096C}" type="slidenum">
              <a:rPr lang="en-US" smtClean="0">
                <a:latin typeface="Times New Roman" charset="0"/>
              </a:rPr>
              <a:pPr/>
              <a:t>39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Link Layer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/>
              <a:t>On host, implemented in adapter: Network Interface Card (NIC)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Ethernet card, wireless 802.11 card, etc.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NIC is “semi-autonomous” device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NIC is (mostly) out of host’s control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Implements both link and physical layers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949EDFE6-9659-B542-93E4-8B0D9A4015A9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17411" name="Picture 418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Network</a:t>
            </a:r>
          </a:p>
        </p:txBody>
      </p:sp>
      <p:sp>
        <p:nvSpPr>
          <p:cNvPr id="17413" name="Line 118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153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187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Line 190"/>
          <p:cNvSpPr>
            <a:spLocks noChangeShapeType="1"/>
          </p:cNvSpPr>
          <p:nvPr/>
        </p:nvSpPr>
        <p:spPr bwMode="auto">
          <a:xfrm flipV="1">
            <a:off x="6172200" y="2768600"/>
            <a:ext cx="46990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Line 191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192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93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Line 194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Line 195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Line 196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Line 198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Line 326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5" name="Line 327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6" name="Line 336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337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Line 338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9" name="Line 339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0" name="Line 340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1" name="Line 342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34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345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346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347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06" name="Line 350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Line 351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1" name="Line 355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2" name="Line 356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3" name="Line 357"/>
          <p:cNvSpPr>
            <a:spLocks noChangeShapeType="1"/>
          </p:cNvSpPr>
          <p:nvPr/>
        </p:nvSpPr>
        <p:spPr bwMode="auto">
          <a:xfrm flipH="1">
            <a:off x="7467600" y="3962400"/>
            <a:ext cx="152400" cy="3651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4" name="Line 358"/>
          <p:cNvSpPr>
            <a:spLocks noChangeShapeType="1"/>
          </p:cNvSpPr>
          <p:nvPr/>
        </p:nvSpPr>
        <p:spPr bwMode="auto">
          <a:xfrm>
            <a:off x="6858000" y="3505200"/>
            <a:ext cx="534988" cy="3683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5" name="Line 359"/>
          <p:cNvSpPr>
            <a:spLocks noChangeShapeType="1"/>
          </p:cNvSpPr>
          <p:nvPr/>
        </p:nvSpPr>
        <p:spPr bwMode="auto">
          <a:xfrm flipH="1">
            <a:off x="7162800" y="3048000"/>
            <a:ext cx="560388" cy="3841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6" name="Line 360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7" name="Line 361"/>
          <p:cNvSpPr>
            <a:spLocks noChangeShapeType="1"/>
          </p:cNvSpPr>
          <p:nvPr/>
        </p:nvSpPr>
        <p:spPr bwMode="auto">
          <a:xfrm flipV="1">
            <a:off x="8458200" y="26670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5" name="Line 366"/>
          <p:cNvSpPr>
            <a:spLocks noChangeShapeType="1"/>
          </p:cNvSpPr>
          <p:nvPr/>
        </p:nvSpPr>
        <p:spPr bwMode="auto">
          <a:xfrm>
            <a:off x="8458200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6" name="Line 367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24" name="Line 368"/>
          <p:cNvSpPr>
            <a:spLocks noChangeShapeType="1"/>
          </p:cNvSpPr>
          <p:nvPr/>
        </p:nvSpPr>
        <p:spPr bwMode="auto">
          <a:xfrm>
            <a:off x="8458200" y="2667000"/>
            <a:ext cx="152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8" name="Rectangle 369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505200" cy="4343400"/>
          </a:xfrm>
          <a:noFill/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Includes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Computers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Servers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Routers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Wireless devices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Etc.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Purpose is to transmit data</a:t>
            </a:r>
          </a:p>
        </p:txBody>
      </p:sp>
      <p:pic>
        <p:nvPicPr>
          <p:cNvPr id="17449" name="Picture 412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0" name="Picture 413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1" name="Picture 414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2" name="Picture 41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3" name="Picture 41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4" name="Picture 417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5" name="Picture 419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420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7" name="Picture 421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8" name="Picture 422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9" name="Picture 423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60" name="Group 424"/>
          <p:cNvGrpSpPr>
            <a:grpSpLocks/>
          </p:cNvGrpSpPr>
          <p:nvPr/>
        </p:nvGrpSpPr>
        <p:grpSpPr bwMode="auto">
          <a:xfrm>
            <a:off x="5638800" y="2819400"/>
            <a:ext cx="533400" cy="304800"/>
            <a:chOff x="1152" y="1056"/>
            <a:chExt cx="432" cy="240"/>
          </a:xfrm>
        </p:grpSpPr>
        <p:sp>
          <p:nvSpPr>
            <p:cNvPr id="17497" name="Rectangle 425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8" name="Oval 426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9" name="Oval 427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" name="Line 428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1" name="Line 429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1" name="Group 430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1152" y="1056"/>
            <a:chExt cx="432" cy="240"/>
          </a:xfrm>
        </p:grpSpPr>
        <p:sp>
          <p:nvSpPr>
            <p:cNvPr id="17492" name="Rectangle 431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3" name="Oval 432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4" name="Oval 433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5" name="Line 434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6" name="Line 435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2" name="Group 436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1152" y="1056"/>
            <a:chExt cx="432" cy="240"/>
          </a:xfrm>
        </p:grpSpPr>
        <p:sp>
          <p:nvSpPr>
            <p:cNvPr id="17487" name="Rectangle 437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8" name="Oval 438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9" name="Oval 439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0" name="Line 440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1" name="Line 441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3" name="Group 442"/>
          <p:cNvGrpSpPr>
            <a:grpSpLocks/>
          </p:cNvGrpSpPr>
          <p:nvPr/>
        </p:nvGrpSpPr>
        <p:grpSpPr bwMode="auto">
          <a:xfrm>
            <a:off x="7086600" y="4343400"/>
            <a:ext cx="533400" cy="304800"/>
            <a:chOff x="1152" y="1056"/>
            <a:chExt cx="432" cy="240"/>
          </a:xfrm>
        </p:grpSpPr>
        <p:sp>
          <p:nvSpPr>
            <p:cNvPr id="17482" name="Rectangle 443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3" name="Oval 444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4" name="Oval 445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5" name="Line 446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6" name="Line 447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4" name="Group 448"/>
          <p:cNvGrpSpPr>
            <a:grpSpLocks/>
          </p:cNvGrpSpPr>
          <p:nvPr/>
        </p:nvGrpSpPr>
        <p:grpSpPr bwMode="auto">
          <a:xfrm>
            <a:off x="5715000" y="4419600"/>
            <a:ext cx="533400" cy="304800"/>
            <a:chOff x="1152" y="1056"/>
            <a:chExt cx="432" cy="240"/>
          </a:xfrm>
        </p:grpSpPr>
        <p:sp>
          <p:nvSpPr>
            <p:cNvPr id="17477" name="Rectangle 449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8" name="Oval 450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9" name="Oval 451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" name="Line 452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1" name="Line 453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5" name="Group 454"/>
          <p:cNvGrpSpPr>
            <a:grpSpLocks/>
          </p:cNvGrpSpPr>
          <p:nvPr/>
        </p:nvGrpSpPr>
        <p:grpSpPr bwMode="auto">
          <a:xfrm>
            <a:off x="7620000" y="2895600"/>
            <a:ext cx="533400" cy="304800"/>
            <a:chOff x="1152" y="1056"/>
            <a:chExt cx="432" cy="240"/>
          </a:xfrm>
        </p:grpSpPr>
        <p:sp>
          <p:nvSpPr>
            <p:cNvPr id="17472" name="Rectangle 455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3" name="Oval 456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4" name="Oval 457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5" name="Line 458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6" name="Line 459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6" name="Group 460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1152" y="1056"/>
            <a:chExt cx="432" cy="240"/>
          </a:xfrm>
        </p:grpSpPr>
        <p:sp>
          <p:nvSpPr>
            <p:cNvPr id="17467" name="Rectangle 461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8" name="Oval 462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9" name="Oval 463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0" name="Line 464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1" name="Line 465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406" grpId="0" animBg="1"/>
      <p:bldP spid="173411" grpId="0" animBg="1"/>
      <p:bldP spid="173412" grpId="0" animBg="1"/>
      <p:bldP spid="173413" grpId="0" animBg="1"/>
      <p:bldP spid="173414" grpId="0" animBg="1"/>
      <p:bldP spid="173415" grpId="0" animBg="1"/>
      <p:bldP spid="173416" grpId="0" animBg="1"/>
      <p:bldP spid="173417" grpId="0" animBg="1"/>
      <p:bldP spid="1734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C89B4CC-1935-394D-A916-0FE3F09FB9BD}" type="slidenum">
              <a:rPr lang="en-US" smtClean="0">
                <a:latin typeface="Times New Roman" charset="0"/>
              </a:rPr>
              <a:pPr/>
              <a:t>40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Ethernet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Ethernet is a </a:t>
            </a:r>
            <a:r>
              <a:rPr lang="en-US" sz="2800" b="1" dirty="0">
                <a:solidFill>
                  <a:schemeClr val="hlink"/>
                </a:solidFill>
              </a:rPr>
              <a:t>multiple access</a:t>
            </a:r>
            <a:r>
              <a:rPr lang="en-US" sz="2800" dirty="0"/>
              <a:t> protocol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Many hosts access a shared media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On a local area network, or LAN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With multiple access, packets can “collide”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Data is corrupted and packets must be resent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How to efficiently deal with collisions in distributed environment?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Many possibilities</a:t>
            </a:r>
            <a:r>
              <a:rPr lang="en-US" sz="2400" dirty="0" smtClean="0"/>
              <a:t>, </a:t>
            </a:r>
            <a:r>
              <a:rPr lang="en-US" sz="2400" dirty="0" err="1"/>
              <a:t>ethernet</a:t>
            </a:r>
            <a:r>
              <a:rPr lang="en-US" sz="2400" dirty="0"/>
              <a:t> is most popular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We won’t discuss details here…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5CFAF85-853B-B948-A91D-85CE82A1BE01}" type="slidenum">
              <a:rPr lang="en-US" smtClean="0">
                <a:latin typeface="Times New Roman" charset="0"/>
              </a:rPr>
              <a:pPr/>
              <a:t>41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Link Layer Addressing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IP addresses live at network layer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Link layer also</a:t>
            </a:r>
            <a:r>
              <a:rPr lang="en-US" sz="2800" dirty="0" smtClean="0"/>
              <a:t> needs </a:t>
            </a:r>
            <a:r>
              <a:rPr lang="en-US" sz="2800" dirty="0"/>
              <a:t>addresses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>
                <a:sym typeface="Symbol" charset="2"/>
              </a:rPr>
              <a:t> W</a:t>
            </a:r>
            <a:r>
              <a:rPr lang="en-US" sz="2800" dirty="0" smtClean="0"/>
              <a:t>hy?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hlink"/>
                </a:solidFill>
              </a:rPr>
              <a:t>MAC address</a:t>
            </a:r>
            <a:r>
              <a:rPr lang="en-US" sz="2400" dirty="0"/>
              <a:t> (LAN address, physical address)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MAC address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48 bits, globally unique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Used to forward packets over one link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Analogy…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IP address is like your home address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MAC address is like a social security number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0A250065-5361-3547-A926-6DB2F96D1681}" type="slidenum">
              <a:rPr lang="en-US" smtClean="0">
                <a:latin typeface="Times New Roman" charset="0"/>
              </a:rPr>
              <a:pPr/>
              <a:t>42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ARP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Address Resolution Protocol (ARP)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Used by link layer </a:t>
            </a:r>
            <a:r>
              <a:rPr lang="en-US" sz="2800" dirty="0" err="1">
                <a:sym typeface="Symbol" charset="2"/>
              </a:rPr>
              <a:t></a:t>
            </a:r>
            <a:r>
              <a:rPr lang="en-US" sz="2800" dirty="0"/>
              <a:t> given IP address, find corresponding MAC address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Each host has ARP </a:t>
            </a:r>
            <a:r>
              <a:rPr lang="en-US" sz="2800" dirty="0" smtClean="0"/>
              <a:t>table, or </a:t>
            </a:r>
            <a:r>
              <a:rPr lang="en-US" sz="2800" b="1" dirty="0">
                <a:solidFill>
                  <a:schemeClr val="hlink"/>
                </a:solidFill>
              </a:rPr>
              <a:t>ARP </a:t>
            </a:r>
            <a:r>
              <a:rPr lang="en-US" sz="2800" b="1" dirty="0" smtClean="0">
                <a:solidFill>
                  <a:schemeClr val="hlink"/>
                </a:solidFill>
              </a:rPr>
              <a:t>cache</a:t>
            </a:r>
            <a:endParaRPr lang="en-US" sz="2800" dirty="0" smtClean="0"/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Generated automatically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Entries expire after some time </a:t>
            </a:r>
            <a:r>
              <a:rPr lang="en-US" sz="2400" dirty="0" smtClean="0"/>
              <a:t>(about </a:t>
            </a:r>
            <a:r>
              <a:rPr lang="en-US" sz="2400" dirty="0"/>
              <a:t>20 min)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ARP used to find ARP table entries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18D74FA-0128-6A4E-92A0-FC69796DB952}" type="slidenum">
              <a:rPr lang="en-US" smtClean="0">
                <a:latin typeface="Times New Roman" charset="0"/>
              </a:rPr>
              <a:pPr/>
              <a:t>43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57347" name="Picture 52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0363" y="3886200"/>
            <a:ext cx="6810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ARP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60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ARP is </a:t>
            </a:r>
            <a:r>
              <a:rPr lang="en-US" sz="2800" b="1" i="1" dirty="0"/>
              <a:t>stateless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ARP</a:t>
            </a:r>
            <a:r>
              <a:rPr lang="en-US" sz="2800" dirty="0" smtClean="0"/>
              <a:t> can send </a:t>
            </a:r>
            <a:r>
              <a:rPr lang="en-US" sz="2800" b="1" dirty="0">
                <a:solidFill>
                  <a:schemeClr val="hlink"/>
                </a:solidFill>
              </a:rPr>
              <a:t>request</a:t>
            </a:r>
            <a:r>
              <a:rPr lang="en-US" sz="2800" dirty="0"/>
              <a:t> and </a:t>
            </a:r>
            <a:r>
              <a:rPr lang="en-US" sz="2800" dirty="0" smtClean="0"/>
              <a:t>receive </a:t>
            </a:r>
            <a:r>
              <a:rPr lang="en-US" sz="2800" b="1" dirty="0">
                <a:solidFill>
                  <a:schemeClr val="hlink"/>
                </a:solidFill>
              </a:rPr>
              <a:t>reply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Reply </a:t>
            </a:r>
            <a:r>
              <a:rPr lang="en-US" sz="2800" dirty="0" err="1" smtClean="0"/>
              <a:t>msgs</a:t>
            </a:r>
            <a:r>
              <a:rPr lang="en-US" sz="2800" dirty="0" smtClean="0"/>
              <a:t> used to fill/update </a:t>
            </a:r>
            <a:r>
              <a:rPr lang="en-US" sz="2800" dirty="0"/>
              <a:t>ARP cache</a:t>
            </a:r>
          </a:p>
        </p:txBody>
      </p:sp>
      <p:sp>
        <p:nvSpPr>
          <p:cNvPr id="57350" name="Line 10"/>
          <p:cNvSpPr>
            <a:spLocks noChangeShapeType="1"/>
          </p:cNvSpPr>
          <p:nvPr/>
        </p:nvSpPr>
        <p:spPr bwMode="auto">
          <a:xfrm flipV="1">
            <a:off x="2514600" y="4191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1" name="Text Box 11"/>
          <p:cNvSpPr txBox="1">
            <a:spLocks noChangeArrowheads="1"/>
          </p:cNvSpPr>
          <p:nvPr/>
        </p:nvSpPr>
        <p:spPr bwMode="auto">
          <a:xfrm>
            <a:off x="1220788" y="3581400"/>
            <a:ext cx="18113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IP:</a:t>
            </a:r>
            <a:r>
              <a:rPr lang="en-US" sz="1400">
                <a:latin typeface="Arial" charset="0"/>
              </a:rPr>
              <a:t> 111.111.111.001</a:t>
            </a:r>
            <a:endParaRPr lang="en-US" sz="1800">
              <a:latin typeface="Arial" charset="0"/>
            </a:endParaRPr>
          </a:p>
        </p:txBody>
      </p:sp>
      <p:sp>
        <p:nvSpPr>
          <p:cNvPr id="57352" name="Text Box 12"/>
          <p:cNvSpPr txBox="1">
            <a:spLocks noChangeArrowheads="1"/>
          </p:cNvSpPr>
          <p:nvPr/>
        </p:nvSpPr>
        <p:spPr bwMode="auto">
          <a:xfrm>
            <a:off x="6248400" y="3581400"/>
            <a:ext cx="18113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IP:</a:t>
            </a:r>
            <a:r>
              <a:rPr lang="en-US" sz="1400">
                <a:latin typeface="Arial" charset="0"/>
              </a:rPr>
              <a:t> 111.111.111.002</a:t>
            </a:r>
            <a:endParaRPr lang="en-US" sz="1800">
              <a:latin typeface="Arial" charset="0"/>
            </a:endParaRPr>
          </a:p>
        </p:txBody>
      </p:sp>
      <p:sp>
        <p:nvSpPr>
          <p:cNvPr id="57353" name="Text Box 13"/>
          <p:cNvSpPr txBox="1">
            <a:spLocks noChangeArrowheads="1"/>
          </p:cNvSpPr>
          <p:nvPr/>
        </p:nvSpPr>
        <p:spPr bwMode="auto">
          <a:xfrm>
            <a:off x="725488" y="4648200"/>
            <a:ext cx="2474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MAC:</a:t>
            </a:r>
            <a:r>
              <a:rPr lang="en-US" sz="1400">
                <a:latin typeface="Arial" charset="0"/>
              </a:rPr>
              <a:t> AA-AA-AA-AA-AA-AA</a:t>
            </a:r>
            <a:endParaRPr lang="en-US" sz="1800">
              <a:latin typeface="Arial" charset="0"/>
            </a:endParaRPr>
          </a:p>
        </p:txBody>
      </p:sp>
      <p:sp>
        <p:nvSpPr>
          <p:cNvPr id="57354" name="Text Box 14"/>
          <p:cNvSpPr txBox="1">
            <a:spLocks noChangeArrowheads="1"/>
          </p:cNvSpPr>
          <p:nvPr/>
        </p:nvSpPr>
        <p:spPr bwMode="auto">
          <a:xfrm>
            <a:off x="5943600" y="4648200"/>
            <a:ext cx="259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MAC:</a:t>
            </a:r>
            <a:r>
              <a:rPr lang="en-US" sz="1400">
                <a:latin typeface="Arial" charset="0"/>
              </a:rPr>
              <a:t> BB-BB-BB-BB-BB-BB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212013" name="Group 45"/>
          <p:cNvGraphicFramePr>
            <a:graphicFrameLocks noGrp="1"/>
          </p:cNvGraphicFramePr>
          <p:nvPr/>
        </p:nvGraphicFramePr>
        <p:xfrm>
          <a:off x="228600" y="5027613"/>
          <a:ext cx="3614738" cy="335280"/>
        </p:xfrm>
        <a:graphic>
          <a:graphicData uri="http://schemas.openxmlformats.org/drawingml/2006/table">
            <a:tbl>
              <a:tblPr/>
              <a:tblGrid>
                <a:gridCol w="1811338"/>
                <a:gridCol w="1803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111.111.111.002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BB-BB-BB-BB-BB-BB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2014" name="Group 46"/>
          <p:cNvGraphicFramePr>
            <a:graphicFrameLocks noGrp="1"/>
          </p:cNvGraphicFramePr>
          <p:nvPr/>
        </p:nvGraphicFramePr>
        <p:xfrm>
          <a:off x="5068888" y="5059363"/>
          <a:ext cx="3617912" cy="350838"/>
        </p:xfrm>
        <a:graphic>
          <a:graphicData uri="http://schemas.openxmlformats.org/drawingml/2006/table">
            <a:tbl>
              <a:tblPr/>
              <a:tblGrid>
                <a:gridCol w="1814512"/>
                <a:gridCol w="18034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111.111.111.001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AA-AA-AA-AA-AA-AA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71" name="Rectangle 31"/>
          <p:cNvSpPr>
            <a:spLocks noChangeArrowheads="1"/>
          </p:cNvSpPr>
          <p:nvPr/>
        </p:nvSpPr>
        <p:spPr bwMode="auto">
          <a:xfrm>
            <a:off x="685800" y="5367338"/>
            <a:ext cx="269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/>
              <a:t>Alice’s ARP </a:t>
            </a:r>
            <a:r>
              <a:rPr lang="en-US" dirty="0"/>
              <a:t>cache</a:t>
            </a:r>
            <a:endParaRPr lang="en-US" dirty="0">
              <a:latin typeface="Times New Roman" charset="0"/>
            </a:endParaRPr>
          </a:p>
        </p:txBody>
      </p:sp>
      <p:sp>
        <p:nvSpPr>
          <p:cNvPr id="57372" name="Rectangle 32"/>
          <p:cNvSpPr>
            <a:spLocks noChangeArrowheads="1"/>
          </p:cNvSpPr>
          <p:nvPr/>
        </p:nvSpPr>
        <p:spPr bwMode="auto">
          <a:xfrm>
            <a:off x="5638800" y="5405735"/>
            <a:ext cx="25111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/>
              <a:t>Bob’s ARP </a:t>
            </a:r>
            <a:r>
              <a:rPr lang="en-US" dirty="0"/>
              <a:t>cache</a:t>
            </a:r>
          </a:p>
        </p:txBody>
      </p:sp>
      <p:sp>
        <p:nvSpPr>
          <p:cNvPr id="57373" name="Rectangle 8"/>
          <p:cNvSpPr>
            <a:spLocks noChangeArrowheads="1"/>
          </p:cNvSpPr>
          <p:nvPr/>
        </p:nvSpPr>
        <p:spPr bwMode="auto">
          <a:xfrm>
            <a:off x="2209800" y="4038600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4" name="Text Box 48"/>
          <p:cNvSpPr txBox="1">
            <a:spLocks noChangeArrowheads="1"/>
          </p:cNvSpPr>
          <p:nvPr/>
        </p:nvSpPr>
        <p:spPr bwMode="auto">
          <a:xfrm>
            <a:off x="3987800" y="39004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LAN</a:t>
            </a:r>
          </a:p>
        </p:txBody>
      </p:sp>
      <p:sp>
        <p:nvSpPr>
          <p:cNvPr id="57375" name="Line 50"/>
          <p:cNvSpPr>
            <a:spLocks noChangeShapeType="1"/>
          </p:cNvSpPr>
          <p:nvPr/>
        </p:nvSpPr>
        <p:spPr bwMode="auto">
          <a:xfrm flipV="1">
            <a:off x="4899025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6" name="Rectangle 38"/>
          <p:cNvSpPr>
            <a:spLocks noChangeArrowheads="1"/>
          </p:cNvSpPr>
          <p:nvPr/>
        </p:nvSpPr>
        <p:spPr bwMode="auto">
          <a:xfrm>
            <a:off x="6381750" y="4038600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7" name="Rectangle 49"/>
          <p:cNvSpPr>
            <a:spLocks noChangeArrowheads="1"/>
          </p:cNvSpPr>
          <p:nvPr/>
        </p:nvSpPr>
        <p:spPr bwMode="auto">
          <a:xfrm>
            <a:off x="3886200" y="3916363"/>
            <a:ext cx="1011238" cy="49371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7378" name="Picture 5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63" y="3886200"/>
            <a:ext cx="6810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BB59F353-2CCD-3549-845C-B0555EE4B123}" type="slidenum">
              <a:rPr lang="en-US" smtClean="0">
                <a:latin typeface="Times New Roman" charset="0"/>
              </a:rPr>
              <a:pPr/>
              <a:t>44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58371" name="Picture 46" descr="Laptop computer L 1.tif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438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3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0386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ARP Cache Poisoning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50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Host </a:t>
            </a:r>
            <a:r>
              <a:rPr lang="en-US" sz="2400">
                <a:latin typeface="Arial Narrow" charset="0"/>
              </a:rPr>
              <a:t>CC-CC-CC-CC-CC-CC</a:t>
            </a:r>
            <a:r>
              <a:rPr lang="en-US" sz="2800"/>
              <a:t> is man-in-the-middle</a:t>
            </a:r>
          </a:p>
        </p:txBody>
      </p:sp>
      <p:sp>
        <p:nvSpPr>
          <p:cNvPr id="58375" name="Text Box 8"/>
          <p:cNvSpPr txBox="1">
            <a:spLocks noChangeArrowheads="1"/>
          </p:cNvSpPr>
          <p:nvPr/>
        </p:nvSpPr>
        <p:spPr bwMode="auto">
          <a:xfrm>
            <a:off x="4800600" y="2586038"/>
            <a:ext cx="1328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111.111.111.003</a:t>
            </a: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7543800" y="4262438"/>
            <a:ext cx="1328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111.111.111.002</a:t>
            </a:r>
            <a:endParaRPr lang="en-US" sz="1800">
              <a:latin typeface="Arial" charset="0"/>
            </a:endParaRP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2209800" y="4554538"/>
            <a:ext cx="167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AA-AA-AA-AA-AA-AA</a:t>
            </a:r>
          </a:p>
        </p:txBody>
      </p:sp>
      <p:sp>
        <p:nvSpPr>
          <p:cNvPr id="58378" name="Text Box 11"/>
          <p:cNvSpPr txBox="1">
            <a:spLocks noChangeArrowheads="1"/>
          </p:cNvSpPr>
          <p:nvPr/>
        </p:nvSpPr>
        <p:spPr bwMode="auto">
          <a:xfrm>
            <a:off x="5200650" y="4537075"/>
            <a:ext cx="167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BB-BB-BB-BB-BB-BB</a:t>
            </a:r>
          </a:p>
        </p:txBody>
      </p:sp>
      <p:sp>
        <p:nvSpPr>
          <p:cNvPr id="58379" name="Text Box 14"/>
          <p:cNvSpPr txBox="1">
            <a:spLocks noChangeArrowheads="1"/>
          </p:cNvSpPr>
          <p:nvPr/>
        </p:nvSpPr>
        <p:spPr bwMode="auto">
          <a:xfrm>
            <a:off x="271463" y="4267200"/>
            <a:ext cx="13287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111.111.111.001</a:t>
            </a:r>
            <a:endParaRPr lang="en-US" sz="1800">
              <a:latin typeface="Arial" charset="0"/>
            </a:endParaRPr>
          </a:p>
        </p:txBody>
      </p:sp>
      <p:sp>
        <p:nvSpPr>
          <p:cNvPr id="58380" name="Text Box 15"/>
          <p:cNvSpPr txBox="1">
            <a:spLocks noChangeArrowheads="1"/>
          </p:cNvSpPr>
          <p:nvPr/>
        </p:nvSpPr>
        <p:spPr bwMode="auto">
          <a:xfrm>
            <a:off x="4800600" y="2784475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CC-CC-CC-CC-CC-CC</a:t>
            </a:r>
            <a:endParaRPr lang="en-US" sz="1800">
              <a:latin typeface="Arial" charset="0"/>
            </a:endParaRPr>
          </a:p>
        </p:txBody>
      </p:sp>
      <p:sp>
        <p:nvSpPr>
          <p:cNvPr id="58381" name="Text Box 16"/>
          <p:cNvSpPr txBox="1">
            <a:spLocks noChangeArrowheads="1"/>
          </p:cNvSpPr>
          <p:nvPr/>
        </p:nvSpPr>
        <p:spPr bwMode="auto">
          <a:xfrm>
            <a:off x="4076700" y="415607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LAN</a:t>
            </a:r>
          </a:p>
        </p:txBody>
      </p:sp>
      <p:sp>
        <p:nvSpPr>
          <p:cNvPr id="214033" name="Line 17"/>
          <p:cNvSpPr>
            <a:spLocks noChangeShapeType="1"/>
          </p:cNvSpPr>
          <p:nvPr/>
        </p:nvSpPr>
        <p:spPr bwMode="auto">
          <a:xfrm flipH="1">
            <a:off x="3048000" y="3317875"/>
            <a:ext cx="1219200" cy="1025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34" name="Rectangle 18"/>
          <p:cNvSpPr>
            <a:spLocks noChangeArrowheads="1"/>
          </p:cNvSpPr>
          <p:nvPr/>
        </p:nvSpPr>
        <p:spPr bwMode="auto">
          <a:xfrm>
            <a:off x="1828800" y="3271838"/>
            <a:ext cx="17589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charset="0"/>
              </a:rPr>
              <a:t>ARP “reply”</a:t>
            </a:r>
          </a:p>
          <a:p>
            <a:pPr algn="r" eaLnBrk="0" hangingPunct="0"/>
            <a:r>
              <a:rPr lang="en-US" sz="1200">
                <a:latin typeface="Arial" charset="0"/>
              </a:rPr>
              <a:t>111.111.111.002</a:t>
            </a:r>
            <a:endParaRPr lang="en-US" sz="1200">
              <a:latin typeface="Times" charset="0"/>
            </a:endParaRPr>
          </a:p>
          <a:p>
            <a:pPr algn="r" eaLnBrk="0" hangingPunct="0"/>
            <a:r>
              <a:rPr lang="en-US" sz="1200">
                <a:latin typeface="Arial" charset="0"/>
              </a:rPr>
              <a:t>CC-CC-CC-CC-CC-CC</a:t>
            </a:r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4572000" y="3317875"/>
            <a:ext cx="1371600" cy="1025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36" name="Rectangle 20"/>
          <p:cNvSpPr>
            <a:spLocks noChangeArrowheads="1"/>
          </p:cNvSpPr>
          <p:nvPr/>
        </p:nvSpPr>
        <p:spPr bwMode="auto">
          <a:xfrm>
            <a:off x="5334000" y="3241675"/>
            <a:ext cx="17589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ARP “reply”</a:t>
            </a:r>
          </a:p>
          <a:p>
            <a:pPr eaLnBrk="0" hangingPunct="0"/>
            <a:r>
              <a:rPr lang="en-US" sz="1200">
                <a:latin typeface="Arial" charset="0"/>
              </a:rPr>
              <a:t>111.111.111.001</a:t>
            </a:r>
            <a:endParaRPr lang="en-US" sz="1200">
              <a:latin typeface="Times" charset="0"/>
            </a:endParaRPr>
          </a:p>
          <a:p>
            <a:pPr eaLnBrk="0" hangingPunct="0"/>
            <a:r>
              <a:rPr lang="en-US" sz="1200">
                <a:latin typeface="Arial" charset="0"/>
              </a:rPr>
              <a:t>CC-CC-CC-CC-CC-CC</a:t>
            </a:r>
          </a:p>
        </p:txBody>
      </p:sp>
      <p:sp>
        <p:nvSpPr>
          <p:cNvPr id="214037" name="Rectangle 21"/>
          <p:cNvSpPr>
            <a:spLocks noChangeArrowheads="1"/>
          </p:cNvSpPr>
          <p:nvPr/>
        </p:nvSpPr>
        <p:spPr bwMode="auto">
          <a:xfrm>
            <a:off x="228600" y="4906963"/>
            <a:ext cx="345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111.111.111.002 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CC-CC-CC-CC-CC-CC</a:t>
            </a:r>
            <a:endParaRPr lang="en-US" sz="1400">
              <a:latin typeface="Arial" charset="0"/>
            </a:endParaRPr>
          </a:p>
        </p:txBody>
      </p:sp>
      <p:sp>
        <p:nvSpPr>
          <p:cNvPr id="214038" name="Rectangle 22"/>
          <p:cNvSpPr>
            <a:spLocks noChangeArrowheads="1"/>
          </p:cNvSpPr>
          <p:nvPr/>
        </p:nvSpPr>
        <p:spPr bwMode="auto">
          <a:xfrm>
            <a:off x="244475" y="4906963"/>
            <a:ext cx="333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111.111.111.002  BB-BB-BB-BB-BB-BB</a:t>
            </a:r>
            <a:endParaRPr lang="en-US" sz="1600">
              <a:latin typeface="Times" charset="0"/>
            </a:endParaRPr>
          </a:p>
        </p:txBody>
      </p:sp>
      <p:sp>
        <p:nvSpPr>
          <p:cNvPr id="214040" name="Rectangle 24"/>
          <p:cNvSpPr>
            <a:spLocks noChangeArrowheads="1"/>
          </p:cNvSpPr>
          <p:nvPr/>
        </p:nvSpPr>
        <p:spPr bwMode="auto">
          <a:xfrm>
            <a:off x="5200650" y="4918075"/>
            <a:ext cx="333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111.111.111.001  AA-AA-AA-AA-AA-AA</a:t>
            </a:r>
          </a:p>
        </p:txBody>
      </p:sp>
      <p:sp>
        <p:nvSpPr>
          <p:cNvPr id="214041" name="Rectangle 25"/>
          <p:cNvSpPr>
            <a:spLocks noChangeArrowheads="1"/>
          </p:cNvSpPr>
          <p:nvPr/>
        </p:nvSpPr>
        <p:spPr bwMode="auto">
          <a:xfrm>
            <a:off x="5200650" y="4918075"/>
            <a:ext cx="345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111.111.111.001 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CC-CC-CC-CC-CC-CC</a:t>
            </a:r>
          </a:p>
        </p:txBody>
      </p:sp>
      <p:sp>
        <p:nvSpPr>
          <p:cNvPr id="58390" name="Rectangle 27"/>
          <p:cNvSpPr>
            <a:spLocks noChangeArrowheads="1"/>
          </p:cNvSpPr>
          <p:nvPr/>
        </p:nvSpPr>
        <p:spPr bwMode="auto">
          <a:xfrm>
            <a:off x="3975100" y="4171950"/>
            <a:ext cx="1011238" cy="493713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30"/>
          <p:cNvSpPr>
            <a:spLocks noChangeShapeType="1"/>
          </p:cNvSpPr>
          <p:nvPr/>
        </p:nvSpPr>
        <p:spPr bwMode="auto">
          <a:xfrm>
            <a:off x="4445000" y="3241675"/>
            <a:ext cx="0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Rectangle 31"/>
          <p:cNvSpPr>
            <a:spLocks noChangeArrowheads="1"/>
          </p:cNvSpPr>
          <p:nvPr/>
        </p:nvSpPr>
        <p:spPr bwMode="auto">
          <a:xfrm>
            <a:off x="304800" y="4906963"/>
            <a:ext cx="33528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32"/>
          <p:cNvSpPr>
            <a:spLocks noChangeShapeType="1"/>
          </p:cNvSpPr>
          <p:nvPr/>
        </p:nvSpPr>
        <p:spPr bwMode="auto">
          <a:xfrm>
            <a:off x="1676400" y="49069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4" name="Rectangle 33"/>
          <p:cNvSpPr>
            <a:spLocks noChangeArrowheads="1"/>
          </p:cNvSpPr>
          <p:nvPr/>
        </p:nvSpPr>
        <p:spPr bwMode="auto">
          <a:xfrm>
            <a:off x="5276850" y="4918075"/>
            <a:ext cx="33528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5" name="Line 34"/>
          <p:cNvSpPr>
            <a:spLocks noChangeShapeType="1"/>
          </p:cNvSpPr>
          <p:nvPr/>
        </p:nvSpPr>
        <p:spPr bwMode="auto">
          <a:xfrm>
            <a:off x="6648450" y="49180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6" name="Rectangle 35"/>
          <p:cNvSpPr>
            <a:spLocks noChangeArrowheads="1"/>
          </p:cNvSpPr>
          <p:nvPr/>
        </p:nvSpPr>
        <p:spPr bwMode="auto">
          <a:xfrm>
            <a:off x="6553200" y="4308475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7" name="Line 37"/>
          <p:cNvSpPr>
            <a:spLocks noChangeShapeType="1"/>
          </p:cNvSpPr>
          <p:nvPr/>
        </p:nvSpPr>
        <p:spPr bwMode="auto">
          <a:xfrm>
            <a:off x="4981575" y="4460875"/>
            <a:ext cx="157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8" name="Line 38"/>
          <p:cNvSpPr>
            <a:spLocks noChangeShapeType="1"/>
          </p:cNvSpPr>
          <p:nvPr/>
        </p:nvSpPr>
        <p:spPr bwMode="auto">
          <a:xfrm>
            <a:off x="2514600" y="44608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9" name="Rectangle 36"/>
          <p:cNvSpPr>
            <a:spLocks noChangeArrowheads="1"/>
          </p:cNvSpPr>
          <p:nvPr/>
        </p:nvSpPr>
        <p:spPr bwMode="auto">
          <a:xfrm>
            <a:off x="4267200" y="3089275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0" name="Rectangle 39"/>
          <p:cNvSpPr>
            <a:spLocks noChangeArrowheads="1"/>
          </p:cNvSpPr>
          <p:nvPr/>
        </p:nvSpPr>
        <p:spPr bwMode="auto">
          <a:xfrm>
            <a:off x="5867400" y="5238690"/>
            <a:ext cx="2123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/>
              <a:t>Bob’s ARP </a:t>
            </a:r>
            <a:r>
              <a:rPr lang="en-US" sz="2000" dirty="0"/>
              <a:t>cache</a:t>
            </a:r>
            <a:endParaRPr lang="en-US" dirty="0">
              <a:latin typeface="Times New Roman" charset="0"/>
            </a:endParaRPr>
          </a:p>
        </p:txBody>
      </p:sp>
      <p:sp>
        <p:nvSpPr>
          <p:cNvPr id="58401" name="Rectangle 40"/>
          <p:cNvSpPr>
            <a:spLocks noChangeArrowheads="1"/>
          </p:cNvSpPr>
          <p:nvPr/>
        </p:nvSpPr>
        <p:spPr bwMode="auto">
          <a:xfrm>
            <a:off x="771290" y="5211763"/>
            <a:ext cx="22767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/>
              <a:t>Alice’s ARP </a:t>
            </a:r>
            <a:r>
              <a:rPr lang="en-US" sz="2000" dirty="0"/>
              <a:t>cache</a:t>
            </a:r>
            <a:endParaRPr lang="en-US" dirty="0">
              <a:latin typeface="Times New Roman" charset="0"/>
            </a:endParaRPr>
          </a:p>
        </p:txBody>
      </p:sp>
      <p:sp>
        <p:nvSpPr>
          <p:cNvPr id="214057" name="Rectangle 41"/>
          <p:cNvSpPr>
            <a:spLocks noChangeArrowheads="1"/>
          </p:cNvSpPr>
          <p:nvPr/>
        </p:nvSpPr>
        <p:spPr bwMode="auto">
          <a:xfrm>
            <a:off x="685800" y="1295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 dirty="0"/>
              <a:t>ARP is stateless, so…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 dirty="0" smtClean="0"/>
              <a:t>Accept </a:t>
            </a:r>
            <a:r>
              <a:rPr lang="en-US" sz="2800" b="1" dirty="0">
                <a:solidFill>
                  <a:schemeClr val="accent2"/>
                </a:solidFill>
              </a:rPr>
              <a:t>“</a:t>
            </a:r>
            <a:r>
              <a:rPr lang="en-US" sz="2800" b="1" dirty="0">
                <a:solidFill>
                  <a:schemeClr val="hlink"/>
                </a:solidFill>
              </a:rPr>
              <a:t>reply”</a:t>
            </a:r>
            <a:r>
              <a:rPr lang="en-US" sz="2800" dirty="0"/>
              <a:t>, even if no </a:t>
            </a:r>
            <a:r>
              <a:rPr lang="en-US" sz="2800" b="1" dirty="0">
                <a:solidFill>
                  <a:schemeClr val="hlink"/>
                </a:solidFill>
              </a:rPr>
              <a:t>request</a:t>
            </a:r>
            <a:r>
              <a:rPr lang="en-US" sz="2800" dirty="0"/>
              <a:t> sent</a:t>
            </a:r>
          </a:p>
        </p:txBody>
      </p:sp>
      <p:sp>
        <p:nvSpPr>
          <p:cNvPr id="58403" name="Rectangle 6"/>
          <p:cNvSpPr>
            <a:spLocks noChangeArrowheads="1"/>
          </p:cNvSpPr>
          <p:nvPr/>
        </p:nvSpPr>
        <p:spPr bwMode="auto">
          <a:xfrm>
            <a:off x="2209800" y="4308475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8404" name="Picture 44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0386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3291244" y="2571690"/>
            <a:ext cx="8997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/>
              <a:t>Trudy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  <p:bldP spid="214033" grpId="0" animBg="1"/>
      <p:bldP spid="214033" grpId="1" animBg="1"/>
      <p:bldP spid="214034" grpId="0" autoUpdateAnimBg="0"/>
      <p:bldP spid="214034" grpId="1" autoUpdateAnimBg="0"/>
      <p:bldP spid="214035" grpId="0" animBg="1"/>
      <p:bldP spid="214035" grpId="1" animBg="1"/>
      <p:bldP spid="214036" grpId="0" autoUpdateAnimBg="0"/>
      <p:bldP spid="214036" grpId="1" autoUpdateAnimBg="0"/>
      <p:bldP spid="214037" grpId="0" autoUpdateAnimBg="0"/>
      <p:bldP spid="214038" grpId="0" autoUpdateAnimBg="0"/>
      <p:bldP spid="214040" grpId="0" autoUpdateAnimBg="0"/>
      <p:bldP spid="214041" grpId="0" autoUpdateAnimBg="0"/>
      <p:bldP spid="21405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7B62981-EAF0-F14C-9A45-BFF398A47E2D}" type="slidenum">
              <a:rPr lang="en-US" smtClean="0">
                <a:latin typeface="Times New Roman" charset="0"/>
              </a:rPr>
              <a:pPr/>
              <a:t>45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Math Basics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28194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7/5ths of all people don’t understand fractions.</a:t>
            </a:r>
          </a:p>
          <a:p>
            <a:pPr algn="r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Anonymous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B093123-DD3C-2E4B-9302-D621484B0CDA}" type="slidenum">
              <a:rPr lang="en-US" smtClean="0">
                <a:latin typeface="Times New Roman" charset="0"/>
              </a:rPr>
              <a:pPr/>
              <a:t>46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Modular Arithmetic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A8C395D-657B-8644-AEDE-724661E73037}" type="slidenum">
              <a:rPr lang="en-US" smtClean="0">
                <a:latin typeface="Times New Roman" charset="0"/>
              </a:rPr>
              <a:pPr/>
              <a:t>47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Clock </a:t>
            </a:r>
            <a:r>
              <a:rPr lang="en-US" dirty="0"/>
              <a:t>Arithmetic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For integers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/>
              <a:t> and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, “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” is the remainder</a:t>
            </a:r>
            <a:r>
              <a:rPr lang="en-US" sz="2800" dirty="0" smtClean="0"/>
              <a:t> when we compute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</a:t>
            </a:r>
            <a:r>
              <a:rPr lang="en-US" sz="2800" dirty="0" err="1">
                <a:latin typeface="Lucida Grande"/>
                <a:cs typeface="Lucida Grande"/>
                <a:sym typeface="Symbol" charset="2"/>
              </a:rPr>
              <a:t></a:t>
            </a:r>
            <a:r>
              <a:rPr lang="en-US" sz="2800" dirty="0">
                <a:latin typeface="Lucida Grande"/>
                <a:cs typeface="Lucida Grande"/>
              </a:rPr>
              <a:t>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endParaRPr lang="en-US" sz="2800" dirty="0" smtClean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Lucida Grande"/>
              </a:rPr>
              <a:t>We can also say “</a:t>
            </a:r>
            <a:r>
              <a:rPr lang="en-US" sz="2400" dirty="0" err="1" smtClean="0">
                <a:latin typeface="Lucida Grande"/>
                <a:cs typeface="Lucida Grande"/>
              </a:rPr>
              <a:t>x</a:t>
            </a:r>
            <a:r>
              <a:rPr lang="en-US" sz="2400" dirty="0" smtClean="0">
                <a:latin typeface="Lucida Grande"/>
                <a:cs typeface="Lucida Grande"/>
              </a:rPr>
              <a:t> modulo </a:t>
            </a:r>
            <a:r>
              <a:rPr lang="en-US" sz="2400" dirty="0" err="1" smtClean="0">
                <a:latin typeface="Lucida Grande"/>
                <a:cs typeface="Lucida Grande"/>
              </a:rPr>
              <a:t>n</a:t>
            </a:r>
            <a:r>
              <a:rPr lang="en-US" sz="2400" dirty="0" smtClean="0">
                <a:cs typeface="Lucida Grande"/>
              </a:rPr>
              <a:t>”</a:t>
            </a:r>
            <a:endParaRPr lang="en-US" sz="2400" dirty="0">
              <a:cs typeface="Lucida Grande"/>
            </a:endParaRPr>
          </a:p>
        </p:txBody>
      </p:sp>
      <p:sp>
        <p:nvSpPr>
          <p:cNvPr id="61445" name="Oval 4"/>
          <p:cNvSpPr>
            <a:spLocks noChangeArrowheads="1"/>
          </p:cNvSpPr>
          <p:nvPr/>
        </p:nvSpPr>
        <p:spPr bwMode="auto">
          <a:xfrm>
            <a:off x="5257800" y="3260725"/>
            <a:ext cx="2438400" cy="2438400"/>
          </a:xfrm>
          <a:prstGeom prst="ellipse">
            <a:avLst/>
          </a:prstGeom>
          <a:solidFill>
            <a:schemeClr val="bg1">
              <a:alpha val="0"/>
            </a:schemeClr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685800" y="2743200"/>
            <a:ext cx="358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 dirty="0"/>
              <a:t>Examples</a:t>
            </a:r>
            <a:endParaRPr lang="en-US" sz="2800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 smtClean="0">
                <a:latin typeface="Lucida Grande"/>
                <a:ea typeface="ＭＳ Ｐゴシック" charset="-128"/>
                <a:cs typeface="Lucida Grande"/>
              </a:rPr>
              <a:t>33 mod 6 = 3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 smtClean="0">
                <a:latin typeface="Lucida Grande"/>
                <a:ea typeface="ＭＳ Ｐゴシック" charset="-128"/>
                <a:cs typeface="Lucida Grande"/>
              </a:rPr>
              <a:t>33 mod 5 = 3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 smtClean="0">
                <a:latin typeface="Lucida Grande"/>
                <a:ea typeface="ＭＳ Ｐゴシック" charset="-128"/>
                <a:cs typeface="Lucida Grande"/>
              </a:rPr>
              <a:t>7 </a:t>
            </a: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mod 6 = 1</a:t>
            </a:r>
            <a:endParaRPr lang="en-US" dirty="0" smtClean="0">
              <a:latin typeface="Lucida Grande"/>
              <a:ea typeface="ＭＳ Ｐゴシック" charset="-128"/>
              <a:cs typeface="Lucida Grande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 smtClean="0">
                <a:latin typeface="Lucida Grande"/>
                <a:ea typeface="ＭＳ Ｐゴシック" charset="-128"/>
                <a:cs typeface="Lucida Grande"/>
              </a:rPr>
              <a:t>51 </a:t>
            </a: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mod 17 =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17 mod 6 = 5</a:t>
            </a: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6297613" y="25908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0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7696200" y="50292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2</a:t>
            </a:r>
          </a:p>
        </p:txBody>
      </p:sp>
      <p:sp>
        <p:nvSpPr>
          <p:cNvPr id="61449" name="Rectangle 8"/>
          <p:cNvSpPr>
            <a:spLocks noChangeArrowheads="1"/>
          </p:cNvSpPr>
          <p:nvPr/>
        </p:nvSpPr>
        <p:spPr bwMode="auto">
          <a:xfrm>
            <a:off x="7554913" y="324485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1</a:t>
            </a: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4964113" y="3336925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5</a:t>
            </a:r>
          </a:p>
        </p:txBody>
      </p:sp>
      <p:sp>
        <p:nvSpPr>
          <p:cNvPr id="61451" name="Rectangle 10"/>
          <p:cNvSpPr>
            <a:spLocks noChangeArrowheads="1"/>
          </p:cNvSpPr>
          <p:nvPr/>
        </p:nvSpPr>
        <p:spPr bwMode="auto">
          <a:xfrm>
            <a:off x="4964113" y="51816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4</a:t>
            </a:r>
          </a:p>
        </p:txBody>
      </p:sp>
      <p:sp>
        <p:nvSpPr>
          <p:cNvPr id="61452" name="Rectangle 11"/>
          <p:cNvSpPr>
            <a:spLocks noChangeArrowheads="1"/>
          </p:cNvSpPr>
          <p:nvPr/>
        </p:nvSpPr>
        <p:spPr bwMode="auto">
          <a:xfrm>
            <a:off x="6288088" y="5851525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3</a:t>
            </a:r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6477000" y="5699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 flipV="1">
            <a:off x="6477000" y="3108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5" name="Line 14"/>
          <p:cNvSpPr>
            <a:spLocks noChangeShapeType="1"/>
          </p:cNvSpPr>
          <p:nvPr/>
        </p:nvSpPr>
        <p:spPr bwMode="auto">
          <a:xfrm flipV="1">
            <a:off x="7391400" y="35655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6" name="Line 15"/>
          <p:cNvSpPr>
            <a:spLocks noChangeShapeType="1"/>
          </p:cNvSpPr>
          <p:nvPr/>
        </p:nvSpPr>
        <p:spPr bwMode="auto">
          <a:xfrm>
            <a:off x="7543800" y="50895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H="1">
            <a:off x="5334000" y="51657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 flipH="1" flipV="1">
            <a:off x="5334000" y="37179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584386" y="4092714"/>
            <a:ext cx="177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number “line”</a:t>
            </a:r>
          </a:p>
          <a:p>
            <a:pPr algn="ctr"/>
            <a:r>
              <a:rPr lang="en-US" sz="2000" dirty="0">
                <a:latin typeface="Lucida Grande"/>
                <a:cs typeface="Lucida Grande"/>
              </a:rPr>
              <a:t>mod 6</a:t>
            </a:r>
            <a:endParaRPr lang="en-US" dirty="0">
              <a:latin typeface="Lucida Grande"/>
              <a:cs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A08098B-5B1E-6A45-80D1-EB43B7228776}" type="slidenum">
              <a:rPr lang="en-US" smtClean="0">
                <a:latin typeface="Times New Roman" charset="0"/>
              </a:rPr>
              <a:pPr/>
              <a:t>48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Modular Addition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Notation and</a:t>
            </a:r>
            <a:r>
              <a:rPr lang="en-US" sz="2800" dirty="0" smtClean="0"/>
              <a:t> fun facts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7 mod 6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7 = 13 = 1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((a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) + (</a:t>
            </a:r>
            <a:r>
              <a:rPr lang="en-US" sz="2000" dirty="0" err="1">
                <a:latin typeface="Lucida Grande"/>
                <a:cs typeface="Lucida Grande"/>
              </a:rPr>
              <a:t>b</a:t>
            </a:r>
            <a:r>
              <a:rPr lang="en-US" sz="2000" dirty="0">
                <a:latin typeface="Lucida Grande"/>
                <a:cs typeface="Lucida Grande"/>
              </a:rPr>
              <a:t>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))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 = (a + </a:t>
            </a:r>
            <a:r>
              <a:rPr lang="en-US" sz="2000" dirty="0" err="1">
                <a:latin typeface="Lucida Grande"/>
                <a:cs typeface="Lucida Grande"/>
              </a:rPr>
              <a:t>b</a:t>
            </a:r>
            <a:r>
              <a:rPr lang="en-US" sz="2000" dirty="0">
                <a:latin typeface="Lucida Grande"/>
                <a:cs typeface="Lucida Grande"/>
              </a:rPr>
              <a:t>)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endParaRPr lang="en-US" sz="20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((a mod </a:t>
            </a:r>
            <a:r>
              <a:rPr lang="en-US" sz="2000" dirty="0" err="1">
                <a:latin typeface="Lucida Grande"/>
                <a:cs typeface="Lucida Grande"/>
              </a:rPr>
              <a:t>n)(b</a:t>
            </a:r>
            <a:r>
              <a:rPr lang="en-US" sz="2000" dirty="0">
                <a:latin typeface="Lucida Grande"/>
                <a:cs typeface="Lucida Grande"/>
              </a:rPr>
              <a:t>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))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 = </a:t>
            </a:r>
            <a:r>
              <a:rPr lang="en-US" sz="2000" dirty="0" err="1">
                <a:latin typeface="Lucida Grande"/>
                <a:cs typeface="Lucida Grande"/>
              </a:rPr>
              <a:t>ab</a:t>
            </a:r>
            <a:r>
              <a:rPr lang="en-US" sz="2000" dirty="0">
                <a:latin typeface="Lucida Grande"/>
                <a:cs typeface="Lucida Grande"/>
              </a:rPr>
              <a:t>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endParaRPr lang="en-US" sz="2000" dirty="0">
              <a:latin typeface="Lucida Grande"/>
              <a:cs typeface="Lucida Grand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Addition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3 + 5 = 2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2 + 4 = 0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3 + 3 = 0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Grande"/>
                <a:cs typeface="Lucida Grande"/>
              </a:rPr>
              <a:t>(7 </a:t>
            </a:r>
            <a:r>
              <a:rPr lang="en-US" sz="2000" dirty="0">
                <a:latin typeface="Lucida Grande"/>
                <a:cs typeface="Lucida Grande"/>
              </a:rPr>
              <a:t>+ </a:t>
            </a:r>
            <a:r>
              <a:rPr lang="en-US" sz="2000" dirty="0" smtClean="0">
                <a:latin typeface="Lucida Grande"/>
                <a:cs typeface="Lucida Grande"/>
              </a:rPr>
              <a:t>12) </a:t>
            </a:r>
            <a:r>
              <a:rPr lang="en-US" sz="2000" dirty="0">
                <a:latin typeface="Lucida Grande"/>
                <a:cs typeface="Lucida Grande"/>
              </a:rPr>
              <a:t>mod 6 = 19 mod 6 = 1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Grande"/>
                <a:cs typeface="Lucida Grande"/>
              </a:rPr>
              <a:t>(7 </a:t>
            </a:r>
            <a:r>
              <a:rPr lang="en-US" sz="2000" dirty="0">
                <a:latin typeface="Lucida Grande"/>
                <a:cs typeface="Lucida Grande"/>
              </a:rPr>
              <a:t>+ </a:t>
            </a:r>
            <a:r>
              <a:rPr lang="en-US" sz="2000" dirty="0" smtClean="0">
                <a:latin typeface="Lucida Grande"/>
                <a:cs typeface="Lucida Grande"/>
              </a:rPr>
              <a:t>12) </a:t>
            </a:r>
            <a:r>
              <a:rPr lang="en-US" sz="2000" dirty="0">
                <a:latin typeface="Lucida Grande"/>
                <a:cs typeface="Lucida Grande"/>
              </a:rPr>
              <a:t>mod 6 = </a:t>
            </a:r>
            <a:r>
              <a:rPr lang="en-US" sz="2000" dirty="0" smtClean="0">
                <a:latin typeface="Lucida Grande"/>
                <a:cs typeface="Lucida Grande"/>
              </a:rPr>
              <a:t>(1 </a:t>
            </a:r>
            <a:r>
              <a:rPr lang="en-US" sz="2000" dirty="0">
                <a:latin typeface="Lucida Grande"/>
                <a:cs typeface="Lucida Grande"/>
              </a:rPr>
              <a:t>+</a:t>
            </a:r>
            <a:r>
              <a:rPr lang="en-US" sz="2000" dirty="0" smtClean="0">
                <a:latin typeface="Lucida Grande"/>
                <a:cs typeface="Lucida Grande"/>
              </a:rPr>
              <a:t> 0) </a:t>
            </a:r>
            <a:r>
              <a:rPr lang="en-US" sz="2000" dirty="0">
                <a:latin typeface="Lucida Grande"/>
                <a:cs typeface="Lucida Grande"/>
              </a:rPr>
              <a:t>mod 6 = 1 mod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FB0CD91A-69B1-B348-AAC4-B994873D8FC1}" type="slidenum">
              <a:rPr lang="en-US" smtClean="0">
                <a:latin typeface="Times New Roman" charset="0"/>
              </a:rPr>
              <a:pPr/>
              <a:t>49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Modular Multiplication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Multiplication Examples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3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 = 0</a:t>
            </a:r>
            <a:r>
              <a:rPr lang="en-US" sz="2400" dirty="0" smtClean="0">
                <a:latin typeface="Lucida Grande"/>
                <a:cs typeface="Lucida Grande"/>
                <a:sym typeface="Symbol" charset="2"/>
              </a:rPr>
              <a:t> mod 6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2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 = 2</a:t>
            </a:r>
            <a:r>
              <a:rPr lang="en-US" sz="2400" dirty="0" smtClean="0">
                <a:latin typeface="Lucida Grande"/>
                <a:cs typeface="Lucida Grande"/>
                <a:sym typeface="Symbol" charset="2"/>
              </a:rPr>
              <a:t> mod 6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5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5 = 1</a:t>
            </a:r>
            <a:r>
              <a:rPr lang="en-US" sz="2400" dirty="0" smtClean="0">
                <a:latin typeface="Lucida Grande"/>
                <a:cs typeface="Lucida Grande"/>
                <a:sym typeface="Symbol" charset="2"/>
              </a:rPr>
              <a:t> mod 6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(7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4) mod 6 = </a:t>
            </a:r>
            <a:r>
              <a:rPr lang="en-US" sz="2400" dirty="0">
                <a:latin typeface="Lucida Grande"/>
                <a:cs typeface="Lucida Grande"/>
              </a:rPr>
              <a:t>28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mod 6 = 4 mod 6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(7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4) mod 6 = </a:t>
            </a:r>
            <a:r>
              <a:rPr lang="en-US" sz="2400" dirty="0">
                <a:latin typeface="Lucida Grande"/>
                <a:cs typeface="Lucida Grande"/>
              </a:rPr>
              <a:t>(1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4) mod 6 = 4 mod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4AA2996-0355-F949-AC6D-2FFE7DECC3F9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Network Edge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50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Network </a:t>
            </a:r>
            <a:r>
              <a:rPr lang="en-US" sz="2800" b="1" dirty="0">
                <a:solidFill>
                  <a:schemeClr val="accent2"/>
                </a:solidFill>
              </a:rPr>
              <a:t>edge</a:t>
            </a:r>
            <a:r>
              <a:rPr lang="en-US" sz="2800" dirty="0"/>
              <a:t> </a:t>
            </a:r>
            <a:r>
              <a:rPr lang="en-US" sz="2800" dirty="0" smtClean="0"/>
              <a:t>includes…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…Hosts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Computers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Laptops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Servers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Cell phones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Etc., etc.</a:t>
            </a:r>
          </a:p>
        </p:txBody>
      </p:sp>
      <p:pic>
        <p:nvPicPr>
          <p:cNvPr id="18437" name="Picture 353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Line 354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Line 355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Line 356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Line 357"/>
          <p:cNvSpPr>
            <a:spLocks noChangeShapeType="1"/>
          </p:cNvSpPr>
          <p:nvPr/>
        </p:nvSpPr>
        <p:spPr bwMode="auto">
          <a:xfrm flipV="1">
            <a:off x="6183313" y="2768600"/>
            <a:ext cx="458787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Line 358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Line 359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Line 360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Line 361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362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Line 363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Line 364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Line 365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Line 366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Line 367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368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369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370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Line 371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6" name="Line 372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Line 373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Line 374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Line 375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376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378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Line 386"/>
          <p:cNvSpPr>
            <a:spLocks noChangeShapeType="1"/>
          </p:cNvSpPr>
          <p:nvPr/>
        </p:nvSpPr>
        <p:spPr bwMode="auto">
          <a:xfrm>
            <a:off x="8482013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3" name="Line 387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64" name="Group 389"/>
          <p:cNvGrpSpPr>
            <a:grpSpLocks/>
          </p:cNvGrpSpPr>
          <p:nvPr/>
        </p:nvGrpSpPr>
        <p:grpSpPr bwMode="auto">
          <a:xfrm>
            <a:off x="5715000" y="2819400"/>
            <a:ext cx="533400" cy="304800"/>
            <a:chOff x="4608" y="2016"/>
            <a:chExt cx="432" cy="240"/>
          </a:xfrm>
        </p:grpSpPr>
        <p:sp>
          <p:nvSpPr>
            <p:cNvPr id="18512" name="Oval 390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3" name="Rectangle 391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4" name="Oval 392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5" name="Line 393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6" name="Line 394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5" name="Group 395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4608" y="2016"/>
            <a:chExt cx="432" cy="240"/>
          </a:xfrm>
        </p:grpSpPr>
        <p:sp>
          <p:nvSpPr>
            <p:cNvPr id="18507" name="Oval 396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8" name="Rectangle 397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9" name="Oval 398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0" name="Line 399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1" name="Line 400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6" name="Group 401"/>
          <p:cNvGrpSpPr>
            <a:grpSpLocks/>
          </p:cNvGrpSpPr>
          <p:nvPr/>
        </p:nvGrpSpPr>
        <p:grpSpPr bwMode="auto">
          <a:xfrm>
            <a:off x="7620000" y="2819400"/>
            <a:ext cx="533400" cy="304800"/>
            <a:chOff x="4608" y="2016"/>
            <a:chExt cx="432" cy="240"/>
          </a:xfrm>
        </p:grpSpPr>
        <p:sp>
          <p:nvSpPr>
            <p:cNvPr id="18502" name="Oval 402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3" name="Rectangle 403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4" name="Oval 404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5" name="Line 405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6" name="Line 406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7" name="Group 407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4608" y="2016"/>
            <a:chExt cx="432" cy="240"/>
          </a:xfrm>
        </p:grpSpPr>
        <p:sp>
          <p:nvSpPr>
            <p:cNvPr id="18497" name="Oval 408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8" name="Rectangle 409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9" name="Oval 410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0" name="Line 411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1" name="Line 412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8" name="Group 413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4608" y="2016"/>
            <a:chExt cx="432" cy="240"/>
          </a:xfrm>
        </p:grpSpPr>
        <p:sp>
          <p:nvSpPr>
            <p:cNvPr id="18492" name="Oval 414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" name="Rectangle 415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" name="Oval 416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5" name="Line 417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6" name="Line 418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9" name="Group 419"/>
          <p:cNvGrpSpPr>
            <a:grpSpLocks/>
          </p:cNvGrpSpPr>
          <p:nvPr/>
        </p:nvGrpSpPr>
        <p:grpSpPr bwMode="auto">
          <a:xfrm>
            <a:off x="7086600" y="4267200"/>
            <a:ext cx="533400" cy="304800"/>
            <a:chOff x="4608" y="2016"/>
            <a:chExt cx="432" cy="240"/>
          </a:xfrm>
        </p:grpSpPr>
        <p:sp>
          <p:nvSpPr>
            <p:cNvPr id="18487" name="Oval 420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8" name="Rectangle 421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9" name="Oval 422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0" name="Line 423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1" name="Line 424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70" name="Group 425"/>
          <p:cNvGrpSpPr>
            <a:grpSpLocks/>
          </p:cNvGrpSpPr>
          <p:nvPr/>
        </p:nvGrpSpPr>
        <p:grpSpPr bwMode="auto">
          <a:xfrm>
            <a:off x="5715000" y="4343400"/>
            <a:ext cx="533400" cy="304800"/>
            <a:chOff x="4608" y="2016"/>
            <a:chExt cx="432" cy="240"/>
          </a:xfrm>
        </p:grpSpPr>
        <p:sp>
          <p:nvSpPr>
            <p:cNvPr id="18482" name="Oval 426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3" name="Rectangle 427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4" name="Oval 428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5" name="Line 429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6" name="Line 430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8471" name="Picture 431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2" name="Picture 432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3" name="Picture 433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4" name="Picture 434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5" name="Picture 43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6" name="Picture 436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7" name="Picture 437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8" name="Picture 438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9" name="Picture 439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0" name="Picture 440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1" name="Picture 44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D11FF80-EBAD-4A43-B4E6-BDEF2623DFD5}" type="slidenum">
              <a:rPr lang="en-US" smtClean="0">
                <a:latin typeface="Times New Roman" charset="0"/>
              </a:rPr>
              <a:pPr/>
              <a:t>50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Modular</a:t>
            </a:r>
            <a:r>
              <a:rPr lang="en-US" dirty="0" smtClean="0"/>
              <a:t> Inverses</a:t>
            </a:r>
            <a:endParaRPr lang="en-US" dirty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239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i="1" dirty="0"/>
              <a:t>Additive inverse</a:t>
            </a:r>
            <a:r>
              <a:rPr lang="en-US" sz="2800" dirty="0"/>
              <a:t> of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, </a:t>
            </a:r>
            <a:r>
              <a:rPr lang="en-US" sz="2800" dirty="0" smtClean="0"/>
              <a:t>denoted   </a:t>
            </a:r>
            <a:r>
              <a:rPr lang="en-US" sz="2800" dirty="0" smtClean="0">
                <a:latin typeface="Lucida Grande"/>
                <a:cs typeface="Lucida Grande"/>
              </a:rPr>
              <a:t>–</a:t>
            </a:r>
            <a:r>
              <a:rPr lang="en-US" sz="2800" dirty="0" err="1" smtClean="0">
                <a:latin typeface="Lucida Grande"/>
                <a:cs typeface="Lucida Grande"/>
              </a:rPr>
              <a:t>x</a:t>
            </a:r>
            <a:r>
              <a:rPr lang="en-US" sz="2800" dirty="0" smtClean="0">
                <a:latin typeface="Lucida Grande"/>
                <a:cs typeface="Lucida Grande"/>
              </a:rPr>
              <a:t> mod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is the number that must be added to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/>
              <a:t> to get </a:t>
            </a:r>
            <a:r>
              <a:rPr lang="en-US" sz="2800" dirty="0">
                <a:latin typeface="Lucida Grande"/>
                <a:cs typeface="Lucida Grande"/>
              </a:rPr>
              <a:t>0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endParaRPr lang="en-US" sz="28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Lucida Grande"/>
                <a:cs typeface="Lucida Grande"/>
              </a:rPr>
              <a:t>-2 mod 6 = 4</a:t>
            </a:r>
            <a:r>
              <a:rPr lang="en-US" sz="2400" dirty="0"/>
              <a:t>, since </a:t>
            </a:r>
            <a:r>
              <a:rPr lang="en-US" sz="2400" dirty="0">
                <a:latin typeface="Lucida Grande"/>
                <a:cs typeface="Lucida Grande"/>
              </a:rPr>
              <a:t>2 + 4 = 0 mod 6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i="1" dirty="0"/>
              <a:t>Multiplicative inverse</a:t>
            </a:r>
            <a:r>
              <a:rPr lang="en-US" sz="2800" dirty="0"/>
              <a:t> of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, denoted </a:t>
            </a:r>
            <a:r>
              <a:rPr lang="en-US" sz="2800" dirty="0">
                <a:latin typeface="Lucida Grande"/>
                <a:cs typeface="Lucida Grande"/>
              </a:rPr>
              <a:t>x</a:t>
            </a:r>
            <a:r>
              <a:rPr lang="en-US" sz="2800" baseline="30000" dirty="0">
                <a:latin typeface="Lucida Grande"/>
                <a:cs typeface="Lucida Grande"/>
              </a:rPr>
              <a:t>-</a:t>
            </a:r>
            <a:r>
              <a:rPr lang="en-US" sz="2800" baseline="30000" dirty="0" smtClean="0">
                <a:latin typeface="Lucida Grande"/>
                <a:cs typeface="Lucida Grande"/>
              </a:rPr>
              <a:t>1 </a:t>
            </a:r>
            <a:r>
              <a:rPr lang="en-US" sz="2800" dirty="0" smtClean="0">
                <a:latin typeface="Lucida Grande"/>
                <a:cs typeface="Lucida Grande"/>
              </a:rPr>
              <a:t>mod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is the number that must be multiplied by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/>
              <a:t> to get </a:t>
            </a:r>
            <a:r>
              <a:rPr lang="en-US" sz="2800" dirty="0">
                <a:latin typeface="Lucida Grande"/>
                <a:cs typeface="Lucida Grande"/>
              </a:rPr>
              <a:t>1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endParaRPr lang="en-US" sz="28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Lucida Grande"/>
                <a:cs typeface="Lucida Grande"/>
              </a:rPr>
              <a:t>3</a:t>
            </a:r>
            <a:r>
              <a:rPr lang="en-US" sz="2400" baseline="30000" dirty="0">
                <a:latin typeface="Lucida Grande"/>
                <a:cs typeface="Lucida Grande"/>
              </a:rPr>
              <a:t>-1</a:t>
            </a:r>
            <a:r>
              <a:rPr lang="en-US" sz="2400" dirty="0">
                <a:latin typeface="Lucida Grande"/>
                <a:cs typeface="Lucida Grande"/>
              </a:rPr>
              <a:t> mod 7 = 5, since 3 </a:t>
            </a:r>
            <a:r>
              <a:rPr lang="en-US" sz="20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</a:t>
            </a:r>
            <a:r>
              <a:rPr lang="en-US" sz="2400" dirty="0">
                <a:latin typeface="Lucida Grande"/>
                <a:cs typeface="Lucida Grande"/>
              </a:rPr>
              <a:t>5 = 1 mod 7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02831AC8-9B1E-7343-A89B-0C34695CDE2B}" type="slidenum">
              <a:rPr lang="en-US" smtClean="0">
                <a:latin typeface="Times New Roman" charset="0"/>
              </a:rPr>
              <a:pPr/>
              <a:t>51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Modular Arithmetic Quiz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-3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</a:t>
            </a:r>
            <a:r>
              <a:rPr lang="en-US" sz="2800" dirty="0">
                <a:latin typeface="Lucida Grande"/>
                <a:cs typeface="Lucida Grande"/>
              </a:rPr>
              <a:t>3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-1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</a:t>
            </a:r>
            <a:r>
              <a:rPr lang="en-US" sz="2800" dirty="0">
                <a:latin typeface="Lucida Grande"/>
                <a:cs typeface="Lucida Grande"/>
              </a:rPr>
              <a:t>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5</a:t>
            </a:r>
            <a:r>
              <a:rPr lang="en-US" sz="2800" baseline="30000" dirty="0">
                <a:latin typeface="Lucida Grande"/>
                <a:cs typeface="Lucida Grande"/>
              </a:rPr>
              <a:t>-1</a:t>
            </a:r>
            <a:r>
              <a:rPr lang="en-US" sz="2800" dirty="0">
                <a:latin typeface="Lucida Grande"/>
                <a:cs typeface="Lucida Grande"/>
              </a:rPr>
              <a:t>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</a:t>
            </a:r>
            <a:r>
              <a:rPr lang="en-US" sz="2800" dirty="0">
                <a:latin typeface="Lucida Grande"/>
                <a:cs typeface="Lucida Grande"/>
              </a:rPr>
              <a:t>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2</a:t>
            </a:r>
            <a:r>
              <a:rPr lang="en-US" sz="2800" baseline="30000" dirty="0">
                <a:latin typeface="Lucida Grande"/>
                <a:cs typeface="Lucida Grande"/>
              </a:rPr>
              <a:t>-1</a:t>
            </a:r>
            <a:r>
              <a:rPr lang="en-US" sz="2800" dirty="0">
                <a:latin typeface="Lucida Grande"/>
                <a:cs typeface="Lucida Grande"/>
              </a:rPr>
              <a:t>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No number works!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Multiplicative inverse might not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59ADD87-DFD9-4048-83F9-627ED62F6821}" type="slidenum">
              <a:rPr lang="en-US" smtClean="0">
                <a:latin typeface="Times New Roman" charset="0"/>
              </a:rPr>
              <a:pPr/>
              <a:t>52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Relative Primality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Lucida Grande"/>
                <a:cs typeface="Lucida Grande"/>
              </a:rPr>
              <a:t>x</a:t>
            </a:r>
            <a:r>
              <a:rPr lang="en-US" dirty="0"/>
              <a:t> and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/>
              <a:t> are </a:t>
            </a:r>
            <a:r>
              <a:rPr lang="en-US" b="1" dirty="0">
                <a:solidFill>
                  <a:schemeClr val="accent2"/>
                </a:solidFill>
              </a:rPr>
              <a:t>relatively prime</a:t>
            </a:r>
            <a:r>
              <a:rPr lang="en-US" dirty="0"/>
              <a:t> if they have no common factor other than </a:t>
            </a:r>
            <a:r>
              <a:rPr lang="en-US" dirty="0">
                <a:latin typeface="Lucida Grande"/>
                <a:cs typeface="Lucida Grande"/>
              </a:rPr>
              <a:t>1</a:t>
            </a:r>
          </a:p>
          <a:p>
            <a:pPr eaLnBrk="1" hangingPunct="1"/>
            <a:r>
              <a:rPr lang="en-US" dirty="0">
                <a:latin typeface="Lucida Grande"/>
                <a:cs typeface="Lucida Grande"/>
              </a:rPr>
              <a:t>x</a:t>
            </a:r>
            <a:r>
              <a:rPr lang="en-US" baseline="30000" dirty="0">
                <a:latin typeface="Lucida Grande"/>
                <a:cs typeface="Lucida Grande"/>
              </a:rPr>
              <a:t>-1</a:t>
            </a:r>
            <a:r>
              <a:rPr lang="en-US" dirty="0">
                <a:latin typeface="Lucida Grande"/>
                <a:cs typeface="Lucida Grande"/>
              </a:rPr>
              <a:t> mod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>
                <a:latin typeface="Lucida Grande"/>
                <a:cs typeface="Lucida Grande"/>
              </a:rPr>
              <a:t> </a:t>
            </a:r>
            <a:r>
              <a:rPr lang="en-US" dirty="0"/>
              <a:t>exists only when </a:t>
            </a:r>
            <a:r>
              <a:rPr lang="en-US" dirty="0" err="1">
                <a:latin typeface="Lucida Grande"/>
                <a:cs typeface="Lucida Grande"/>
              </a:rPr>
              <a:t>x</a:t>
            </a:r>
            <a:r>
              <a:rPr lang="en-US" dirty="0"/>
              <a:t> and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/>
              <a:t> are relatively prime</a:t>
            </a:r>
            <a:endParaRPr lang="en-US" dirty="0" smtClean="0"/>
          </a:p>
          <a:p>
            <a:pPr eaLnBrk="1" hangingPunct="1"/>
            <a:r>
              <a:rPr lang="en-US" dirty="0" smtClean="0">
                <a:cs typeface="Lucida Grande"/>
              </a:rPr>
              <a:t>If it exists, </a:t>
            </a:r>
            <a:r>
              <a:rPr lang="en-US" dirty="0" smtClean="0">
                <a:latin typeface="Lucida Grande"/>
                <a:cs typeface="Lucida Grande"/>
              </a:rPr>
              <a:t>x</a:t>
            </a:r>
            <a:r>
              <a:rPr lang="en-US" baseline="30000" dirty="0">
                <a:latin typeface="Lucida Grande"/>
                <a:cs typeface="Lucida Grande"/>
              </a:rPr>
              <a:t>-1</a:t>
            </a:r>
            <a:r>
              <a:rPr lang="en-US" dirty="0">
                <a:latin typeface="Lucida Grande"/>
                <a:cs typeface="Lucida Grande"/>
              </a:rPr>
              <a:t> mod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>
                <a:latin typeface="Lucida Grande"/>
                <a:cs typeface="Lucida Grande"/>
              </a:rPr>
              <a:t> </a:t>
            </a:r>
            <a:r>
              <a:rPr lang="en-US" dirty="0"/>
              <a:t>is easy to</a:t>
            </a:r>
            <a:r>
              <a:rPr lang="en-US" dirty="0" smtClean="0"/>
              <a:t> compute using </a:t>
            </a:r>
            <a:r>
              <a:rPr lang="en-US" dirty="0"/>
              <a:t>Euclidean </a:t>
            </a:r>
            <a:r>
              <a:rPr lang="en-US" dirty="0" smtClean="0"/>
              <a:t>Algorithm</a:t>
            </a:r>
          </a:p>
          <a:p>
            <a:pPr lvl="1" eaLnBrk="1" hangingPunct="1"/>
            <a:r>
              <a:rPr lang="en-US" dirty="0" smtClean="0"/>
              <a:t>We won’t do the computation here</a:t>
            </a:r>
          </a:p>
          <a:p>
            <a:pPr lvl="1" eaLnBrk="1" hangingPunct="1"/>
            <a:r>
              <a:rPr lang="en-US" smtClean="0"/>
              <a:t>But, </a:t>
            </a:r>
            <a:r>
              <a:rPr lang="en-US" dirty="0" smtClean="0"/>
              <a:t>an efficient </a:t>
            </a:r>
            <a:r>
              <a:rPr lang="en-US" smtClean="0"/>
              <a:t>algorithm exists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F4E9F0B-6705-AC4B-9C0C-6D62A531241B}" type="slidenum">
              <a:rPr lang="en-US" smtClean="0">
                <a:latin typeface="Times New Roman" charset="0"/>
              </a:rPr>
              <a:pPr/>
              <a:t>53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Totient Function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 </a:t>
            </a:r>
            <a:r>
              <a:rPr lang="en-US" sz="2800" dirty="0" err="1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800" dirty="0" err="1">
                <a:latin typeface="Lucida Grande"/>
                <a:cs typeface="Lucida Grande"/>
              </a:rPr>
              <a:t>(n</a:t>
            </a:r>
            <a:r>
              <a:rPr lang="en-US" sz="2800" dirty="0">
                <a:latin typeface="Lucida Grande"/>
                <a:cs typeface="Lucida Grande"/>
              </a:rPr>
              <a:t>)</a:t>
            </a:r>
            <a:r>
              <a:rPr lang="en-US" sz="2800" dirty="0"/>
              <a:t> is</a:t>
            </a:r>
            <a:r>
              <a:rPr lang="en-US" sz="2800" dirty="0" smtClean="0"/>
              <a:t> “the </a:t>
            </a:r>
            <a:r>
              <a:rPr lang="en-US" sz="2800" dirty="0"/>
              <a:t>number of numbers</a:t>
            </a:r>
            <a:r>
              <a:rPr lang="en-US" sz="2800" dirty="0" smtClean="0"/>
              <a:t> less </a:t>
            </a:r>
            <a:r>
              <a:rPr lang="en-US" sz="2800" dirty="0"/>
              <a:t>than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 that are relatively </a:t>
            </a:r>
            <a:r>
              <a:rPr lang="en-US" sz="2800" dirty="0"/>
              <a:t>prime to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Here, “numbers” are positive integers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>
                <a:latin typeface="Lucida Grande"/>
                <a:cs typeface="Lucida Grande"/>
              </a:rPr>
              <a:t>(4) = 2 </a:t>
            </a:r>
            <a:r>
              <a:rPr lang="en-US" sz="2400" dirty="0"/>
              <a:t>since </a:t>
            </a:r>
            <a:r>
              <a:rPr lang="en-US" sz="2400" dirty="0">
                <a:latin typeface="Lucida Grande"/>
                <a:cs typeface="Lucida Grande"/>
              </a:rPr>
              <a:t>4</a:t>
            </a:r>
            <a:r>
              <a:rPr lang="en-US" sz="2400" dirty="0"/>
              <a:t> is relatively prime to </a:t>
            </a:r>
            <a:r>
              <a:rPr lang="en-US" sz="2400" dirty="0">
                <a:latin typeface="Lucida Grande"/>
                <a:cs typeface="Lucida Grande"/>
              </a:rPr>
              <a:t>3</a:t>
            </a:r>
            <a:r>
              <a:rPr lang="en-US" sz="2400" dirty="0"/>
              <a:t> and </a:t>
            </a:r>
            <a:r>
              <a:rPr lang="en-US" sz="2400" dirty="0">
                <a:latin typeface="Lucida Grande"/>
                <a:cs typeface="Lucida Grande"/>
              </a:rPr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>
                <a:latin typeface="Lucida Grande"/>
                <a:cs typeface="Lucida Grande"/>
              </a:rPr>
              <a:t>(5) = 4 </a:t>
            </a:r>
            <a:r>
              <a:rPr lang="en-US" sz="2400" dirty="0"/>
              <a:t>since 5 is relatively prime to </a:t>
            </a:r>
            <a:r>
              <a:rPr lang="en-US" sz="2400" dirty="0" smtClean="0">
                <a:latin typeface="Lucida Grande"/>
                <a:cs typeface="Lucida Grande"/>
              </a:rPr>
              <a:t>1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Lucida Grande"/>
                <a:cs typeface="Lucida Grande"/>
              </a:rPr>
              <a:t>2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Lucida Grande"/>
                <a:cs typeface="Lucida Grande"/>
              </a:rPr>
              <a:t>3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Lucida Grande"/>
                <a:cs typeface="Lucida Grande"/>
              </a:rPr>
              <a:t>4</a:t>
            </a:r>
            <a:endParaRPr lang="en-US" sz="24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>
                <a:latin typeface="Lucida Grande"/>
                <a:cs typeface="Lucida Grande"/>
              </a:rPr>
              <a:t>(12) =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 err="1">
                <a:latin typeface="Lucida Grande"/>
                <a:cs typeface="Lucida Grande"/>
              </a:rPr>
              <a:t>(p</a:t>
            </a:r>
            <a:r>
              <a:rPr lang="en-US" sz="2400" dirty="0">
                <a:latin typeface="Lucida Grande"/>
                <a:cs typeface="Lucida Grande"/>
              </a:rPr>
              <a:t>) = p-1 </a:t>
            </a:r>
            <a:r>
              <a:rPr lang="en-US" sz="2400" dirty="0"/>
              <a:t>if </a:t>
            </a:r>
            <a:r>
              <a:rPr lang="en-US" sz="2400" dirty="0" err="1">
                <a:latin typeface="Lucida Grande"/>
                <a:cs typeface="Lucida Grande"/>
              </a:rPr>
              <a:t>p</a:t>
            </a:r>
            <a:r>
              <a:rPr lang="en-US" sz="2400" dirty="0"/>
              <a:t> is prime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 err="1">
                <a:latin typeface="Lucida Grande"/>
                <a:cs typeface="Lucida Grande"/>
              </a:rPr>
              <a:t>(pq</a:t>
            </a:r>
            <a:r>
              <a:rPr lang="en-US" sz="2400" dirty="0">
                <a:latin typeface="Lucida Grande"/>
                <a:cs typeface="Lucida Grande"/>
              </a:rPr>
              <a:t>) = (p-1)(q-1) </a:t>
            </a:r>
            <a:r>
              <a:rPr lang="en-US" sz="2400" dirty="0"/>
              <a:t>if </a:t>
            </a:r>
            <a:r>
              <a:rPr lang="en-US" sz="2400" dirty="0" err="1">
                <a:latin typeface="Lucida Grande"/>
                <a:cs typeface="Lucida Grande"/>
              </a:rPr>
              <a:t>p</a:t>
            </a:r>
            <a:r>
              <a:rPr lang="en-US" sz="2400" dirty="0"/>
              <a:t> and </a:t>
            </a:r>
            <a:r>
              <a:rPr lang="en-US" sz="2400" dirty="0" err="1">
                <a:latin typeface="Lucida Grande"/>
                <a:cs typeface="Lucida Grande"/>
              </a:rPr>
              <a:t>q</a:t>
            </a:r>
            <a:r>
              <a:rPr lang="en-US" sz="2400" dirty="0"/>
              <a:t> prime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A4FBE31-EEF3-0D4F-9DF6-975E07724076}" type="slidenum">
              <a:rPr lang="en-US" smtClean="0">
                <a:latin typeface="Times New Roman" charset="0"/>
              </a:rPr>
              <a:pPr/>
              <a:t>54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Permutations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1D02051-63FF-C24D-B0CD-1ED0A9B9B7F9}" type="slidenum">
              <a:rPr lang="en-US" smtClean="0">
                <a:latin typeface="Times New Roman" charset="0"/>
              </a:rPr>
              <a:pPr/>
              <a:t>55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Permutation Definition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Let </a:t>
            </a:r>
            <a:r>
              <a:rPr lang="en-US" dirty="0">
                <a:latin typeface="Times-Roman" charset="0"/>
              </a:rPr>
              <a:t>S</a:t>
            </a:r>
            <a:r>
              <a:rPr lang="en-US" dirty="0"/>
              <a:t> be a set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 permutation of </a:t>
            </a:r>
            <a:r>
              <a:rPr lang="en-US" dirty="0">
                <a:latin typeface="Times-Roman" charset="0"/>
              </a:rPr>
              <a:t>S</a:t>
            </a:r>
            <a:r>
              <a:rPr lang="en-US" dirty="0"/>
              <a:t> is an ordered list of the elements of </a:t>
            </a:r>
            <a:r>
              <a:rPr lang="en-US" dirty="0">
                <a:latin typeface="Times-Roman" charset="0"/>
              </a:rPr>
              <a:t>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Each element of </a:t>
            </a:r>
            <a:r>
              <a:rPr lang="en-US" dirty="0">
                <a:latin typeface="Times-Roman" charset="0"/>
              </a:rPr>
              <a:t>S</a:t>
            </a:r>
            <a:r>
              <a:rPr lang="en-US" dirty="0"/>
              <a:t> appears exactly once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Suppose </a:t>
            </a:r>
            <a:r>
              <a:rPr lang="en-US" dirty="0" smtClean="0">
                <a:latin typeface="Times-Roman" charset="0"/>
              </a:rPr>
              <a:t>S = {</a:t>
            </a:r>
            <a:r>
              <a:rPr lang="en-US" dirty="0">
                <a:latin typeface="Times-Roman" charset="0"/>
              </a:rPr>
              <a:t>0,1,2,…,n-1}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Then the number of perms is…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-Roman" charset="0"/>
              </a:rPr>
              <a:t>n(n-1)(n-2) </a:t>
            </a:r>
            <a:r>
              <a:rPr lang="en-US" dirty="0" err="1">
                <a:latin typeface="Times-Roman" charset="0"/>
                <a:sym typeface="Symbol" charset="2"/>
              </a:rPr>
              <a:t></a:t>
            </a:r>
            <a:r>
              <a:rPr lang="en-US" dirty="0">
                <a:latin typeface="Times-Roman" charset="0"/>
                <a:sym typeface="Symbol" charset="2"/>
              </a:rPr>
              <a:t> </a:t>
            </a:r>
            <a:r>
              <a:rPr lang="en-US" dirty="0" err="1">
                <a:latin typeface="Times-Roman" charset="0"/>
                <a:sym typeface="Symbol" charset="2"/>
              </a:rPr>
              <a:t></a:t>
            </a:r>
            <a:r>
              <a:rPr lang="en-US" dirty="0">
                <a:latin typeface="Times-Roman" charset="0"/>
              </a:rPr>
              <a:t> </a:t>
            </a:r>
            <a:r>
              <a:rPr lang="en-US" dirty="0" err="1">
                <a:latin typeface="Times-Roman" charset="0"/>
                <a:sym typeface="Symbol" charset="2"/>
              </a:rPr>
              <a:t></a:t>
            </a:r>
            <a:r>
              <a:rPr lang="en-US" dirty="0">
                <a:latin typeface="Times-Roman" charset="0"/>
                <a:sym typeface="Symbol" charset="2"/>
              </a:rPr>
              <a:t> </a:t>
            </a:r>
            <a:r>
              <a:rPr lang="en-US" dirty="0">
                <a:latin typeface="Times-Roman" charset="0"/>
              </a:rPr>
              <a:t>(2)(1) = </a:t>
            </a:r>
            <a:r>
              <a:rPr lang="en-US" dirty="0" err="1">
                <a:latin typeface="Times-Roman" charset="0"/>
              </a:rPr>
              <a:t>n</a:t>
            </a:r>
            <a:r>
              <a:rPr lang="en-US" dirty="0">
                <a:latin typeface="Times-Roman" charset="0"/>
              </a:rPr>
              <a:t>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1773A99-EEB7-9C40-8EF0-9BC7E42FE784}" type="slidenum">
              <a:rPr lang="en-US" smtClean="0">
                <a:latin typeface="Times New Roman" charset="0"/>
              </a:rPr>
              <a:pPr/>
              <a:t>56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Permutation Example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Let </a:t>
            </a:r>
            <a:r>
              <a:rPr lang="en-US">
                <a:latin typeface="Times-Roman" charset="0"/>
              </a:rPr>
              <a:t>S = {0,1,2,3}</a:t>
            </a:r>
            <a:endParaRPr lang="en-US"/>
          </a:p>
          <a:p>
            <a:pPr eaLnBrk="1" hangingPunct="1"/>
            <a:r>
              <a:rPr lang="en-US"/>
              <a:t>Then there are </a:t>
            </a:r>
            <a:r>
              <a:rPr lang="en-US">
                <a:latin typeface="Times-Roman" charset="0"/>
              </a:rPr>
              <a:t>24</a:t>
            </a:r>
            <a:r>
              <a:rPr lang="en-US"/>
              <a:t> perms of </a:t>
            </a:r>
            <a:r>
              <a:rPr lang="en-US">
                <a:latin typeface="Times-Roman" charset="0"/>
              </a:rPr>
              <a:t>S</a:t>
            </a:r>
            <a:endParaRPr lang="en-US"/>
          </a:p>
          <a:p>
            <a:pPr eaLnBrk="1" hangingPunct="1"/>
            <a:r>
              <a:rPr lang="en-US"/>
              <a:t>For example,</a:t>
            </a:r>
          </a:p>
          <a:p>
            <a:pPr lvl="1" eaLnBrk="1" hangingPunct="1"/>
            <a:r>
              <a:rPr lang="en-US">
                <a:latin typeface="Times-Roman" charset="0"/>
              </a:rPr>
              <a:t>(3,1,2,0)</a:t>
            </a:r>
            <a:r>
              <a:rPr lang="en-US"/>
              <a:t> is a perm of </a:t>
            </a:r>
            <a:r>
              <a:rPr lang="en-US">
                <a:latin typeface="Times-Roman" charset="0"/>
              </a:rPr>
              <a:t>S</a:t>
            </a:r>
            <a:endParaRPr lang="en-US"/>
          </a:p>
          <a:p>
            <a:pPr lvl="1" eaLnBrk="1" hangingPunct="1"/>
            <a:r>
              <a:rPr lang="en-US">
                <a:latin typeface="Times-Roman" charset="0"/>
              </a:rPr>
              <a:t>(0,2,3,1)</a:t>
            </a:r>
            <a:r>
              <a:rPr lang="en-US"/>
              <a:t> is a perm of </a:t>
            </a:r>
            <a:r>
              <a:rPr lang="en-US">
                <a:latin typeface="Times-Roman" charset="0"/>
              </a:rPr>
              <a:t>S</a:t>
            </a:r>
            <a:r>
              <a:rPr lang="en-US"/>
              <a:t>, etc.</a:t>
            </a:r>
          </a:p>
          <a:p>
            <a:pPr eaLnBrk="1" hangingPunct="1"/>
            <a:r>
              <a:rPr lang="en-US"/>
              <a:t>Perms are important in cryptography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B79D8344-4073-514D-92BA-25B376559047}" type="slidenum">
              <a:rPr lang="en-US" smtClean="0">
                <a:latin typeface="Times New Roman" charset="0"/>
              </a:rPr>
              <a:pPr/>
              <a:t>57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Probability Basics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FA9355A-8F55-434C-815C-02405EDDC494}" type="slidenum">
              <a:rPr lang="en-US" smtClean="0">
                <a:latin typeface="Times New Roman" charset="0"/>
              </a:rPr>
              <a:pPr/>
              <a:t>58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Discrete Probability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114800"/>
          </a:xfrm>
        </p:spPr>
        <p:txBody>
          <a:bodyPr/>
          <a:lstStyle/>
          <a:p>
            <a:pPr eaLnBrk="1" hangingPunct="1"/>
            <a:r>
              <a:rPr lang="en-US"/>
              <a:t>We only require some elementary facts</a:t>
            </a:r>
          </a:p>
          <a:p>
            <a:pPr eaLnBrk="1" hangingPunct="1"/>
            <a:r>
              <a:rPr lang="en-US"/>
              <a:t>Suppose that </a:t>
            </a:r>
            <a:r>
              <a:rPr lang="en-US">
                <a:latin typeface="Times-Roman" charset="0"/>
              </a:rPr>
              <a:t>S={0,1,2,…,N</a:t>
            </a:r>
            <a:r>
              <a:rPr lang="en-US">
                <a:latin typeface="Times-Roman" charset="0"/>
                <a:sym typeface="Symbol" charset="2"/>
              </a:rPr>
              <a:t></a:t>
            </a:r>
            <a:r>
              <a:rPr lang="en-US">
                <a:latin typeface="Times-Roman" charset="0"/>
              </a:rPr>
              <a:t>1}</a:t>
            </a:r>
            <a:r>
              <a:rPr lang="en-US"/>
              <a:t> is the set of all possible outcomes</a:t>
            </a:r>
          </a:p>
          <a:p>
            <a:pPr eaLnBrk="1" hangingPunct="1"/>
            <a:r>
              <a:rPr lang="en-US"/>
              <a:t>If each outcome is equally likely, then the probability of event </a:t>
            </a:r>
            <a:r>
              <a:rPr lang="en-US">
                <a:latin typeface="Times-Roman" charset="0"/>
              </a:rPr>
              <a:t>E </a:t>
            </a:r>
            <a:r>
              <a:rPr lang="en-US">
                <a:latin typeface="Times-Roman" charset="0"/>
                <a:sym typeface="Symbol" charset="2"/>
              </a:rPr>
              <a:t></a:t>
            </a:r>
            <a:r>
              <a:rPr lang="en-US">
                <a:latin typeface="Times-Roman" charset="0"/>
              </a:rPr>
              <a:t> S</a:t>
            </a:r>
            <a:r>
              <a:rPr lang="en-US"/>
              <a:t> is</a:t>
            </a:r>
          </a:p>
          <a:p>
            <a:pPr lvl="1" eaLnBrk="1" hangingPunct="1"/>
            <a:r>
              <a:rPr lang="en-US">
                <a:latin typeface="Times-Roman" charset="0"/>
              </a:rPr>
              <a:t>P(E) =</a:t>
            </a:r>
            <a:r>
              <a:rPr lang="en-US"/>
              <a:t> # elements in </a:t>
            </a:r>
            <a:r>
              <a:rPr lang="en-US">
                <a:latin typeface="Times-Roman" charset="0"/>
              </a:rPr>
              <a:t>E</a:t>
            </a:r>
            <a:r>
              <a:rPr lang="en-US"/>
              <a:t> / # elements in </a:t>
            </a:r>
            <a:r>
              <a:rPr lang="en-US">
                <a:latin typeface="Times-Roman" charset="0"/>
              </a:rPr>
              <a:t>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8FD245E-429F-E140-A132-085368E6EFE5}" type="slidenum">
              <a:rPr lang="en-US" smtClean="0">
                <a:latin typeface="Times New Roman" charset="0"/>
              </a:rPr>
              <a:pPr/>
              <a:t>59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Probability Example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eaLnBrk="1" hangingPunct="1"/>
            <a:r>
              <a:rPr lang="en-US"/>
              <a:t>For example, suppose we flip 2 coins</a:t>
            </a:r>
          </a:p>
          <a:p>
            <a:pPr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S = {hh,ht,th,tt}</a:t>
            </a:r>
            <a:endParaRPr lang="en-US"/>
          </a:p>
          <a:p>
            <a:pPr lvl="1" eaLnBrk="1" hangingPunct="1"/>
            <a:r>
              <a:rPr lang="en-US"/>
              <a:t>Suppose </a:t>
            </a:r>
            <a:r>
              <a:rPr lang="en-US">
                <a:latin typeface="Times-Roman" charset="0"/>
              </a:rPr>
              <a:t>X =</a:t>
            </a:r>
            <a:r>
              <a:rPr lang="en-US"/>
              <a:t> “at least one tail” </a:t>
            </a:r>
            <a:r>
              <a:rPr lang="en-US">
                <a:latin typeface="Times-Roman" charset="0"/>
              </a:rPr>
              <a:t>= {ht,th,tt}</a:t>
            </a:r>
            <a:endParaRPr lang="en-US"/>
          </a:p>
          <a:p>
            <a:pPr lvl="1"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P(X) = 3/4</a:t>
            </a:r>
            <a:endParaRPr lang="en-US"/>
          </a:p>
          <a:p>
            <a:pPr eaLnBrk="1" hangingPunct="1"/>
            <a:r>
              <a:rPr lang="en-US"/>
              <a:t>Often, it’s easier to compute</a:t>
            </a:r>
          </a:p>
          <a:p>
            <a:pPr lvl="1" eaLnBrk="1" hangingPunct="1"/>
            <a:r>
              <a:rPr lang="en-US">
                <a:latin typeface="Times-Roman" charset="0"/>
              </a:rPr>
              <a:t>P(X) = 1 </a:t>
            </a:r>
            <a:r>
              <a:rPr lang="en-US">
                <a:latin typeface="Times-Roman" charset="0"/>
                <a:sym typeface="Symbol" charset="2"/>
              </a:rPr>
              <a:t></a:t>
            </a:r>
            <a:r>
              <a:rPr lang="en-US">
                <a:latin typeface="Times-Roman" charset="0"/>
              </a:rPr>
              <a:t> P(</a:t>
            </a:r>
            <a:r>
              <a:rPr lang="en-US"/>
              <a:t>complement of </a:t>
            </a:r>
            <a:r>
              <a:rPr lang="en-US">
                <a:latin typeface="Times-Roman" charset="0"/>
              </a:rPr>
              <a:t>X)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10FDA70-9D0A-E247-BA88-B0872C09F5FD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Network Core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3429000" cy="3886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Network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core</a:t>
            </a:r>
            <a:r>
              <a:rPr lang="en-US" sz="2800" dirty="0" smtClean="0"/>
              <a:t> </a:t>
            </a:r>
            <a:r>
              <a:rPr lang="en-US" sz="2800" dirty="0"/>
              <a:t>consists of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Interconnected mesh of routers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Purpose is to move data from host to host</a:t>
            </a:r>
          </a:p>
        </p:txBody>
      </p:sp>
      <p:pic>
        <p:nvPicPr>
          <p:cNvPr id="19461" name="Picture 183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Line 184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Line 185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Line 186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Line 187"/>
          <p:cNvSpPr>
            <a:spLocks noChangeShapeType="1"/>
          </p:cNvSpPr>
          <p:nvPr/>
        </p:nvSpPr>
        <p:spPr bwMode="auto">
          <a:xfrm flipV="1">
            <a:off x="6183313" y="2768600"/>
            <a:ext cx="458787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Line 188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Line 189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Line 190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Line 191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Line 192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Line 193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Line 194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Line 195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Line 196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Line 197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Line 198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Line 199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Line 200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Line 201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Line 202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Line 203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Line 204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Line 205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Line 206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Line 207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Line 208"/>
          <p:cNvSpPr>
            <a:spLocks noChangeShapeType="1"/>
          </p:cNvSpPr>
          <p:nvPr/>
        </p:nvSpPr>
        <p:spPr bwMode="auto">
          <a:xfrm>
            <a:off x="8482013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Line 209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488" name="Group 210"/>
          <p:cNvGrpSpPr>
            <a:grpSpLocks/>
          </p:cNvGrpSpPr>
          <p:nvPr/>
        </p:nvGrpSpPr>
        <p:grpSpPr bwMode="auto">
          <a:xfrm>
            <a:off x="5715000" y="2819400"/>
            <a:ext cx="533400" cy="304800"/>
            <a:chOff x="4608" y="2016"/>
            <a:chExt cx="432" cy="240"/>
          </a:xfrm>
        </p:grpSpPr>
        <p:sp>
          <p:nvSpPr>
            <p:cNvPr id="19536" name="Oval 211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7" name="Rectangle 212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Oval 213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214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215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89" name="Group 216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4608" y="2016"/>
            <a:chExt cx="432" cy="240"/>
          </a:xfrm>
        </p:grpSpPr>
        <p:sp>
          <p:nvSpPr>
            <p:cNvPr id="19531" name="Oval 217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2" name="Rectangle 218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3" name="Oval 219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4" name="Line 220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5" name="Line 221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0" name="Group 222"/>
          <p:cNvGrpSpPr>
            <a:grpSpLocks/>
          </p:cNvGrpSpPr>
          <p:nvPr/>
        </p:nvGrpSpPr>
        <p:grpSpPr bwMode="auto">
          <a:xfrm>
            <a:off x="7620000" y="2819400"/>
            <a:ext cx="533400" cy="304800"/>
            <a:chOff x="4608" y="2016"/>
            <a:chExt cx="432" cy="240"/>
          </a:xfrm>
        </p:grpSpPr>
        <p:sp>
          <p:nvSpPr>
            <p:cNvPr id="19526" name="Oval 223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7" name="Rectangle 224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8" name="Oval 225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9" name="Line 226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0" name="Line 227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1" name="Group 228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4608" y="2016"/>
            <a:chExt cx="432" cy="240"/>
          </a:xfrm>
        </p:grpSpPr>
        <p:sp>
          <p:nvSpPr>
            <p:cNvPr id="19521" name="Oval 229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Rectangle 230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Oval 231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4" name="Line 232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5" name="Line 233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2" name="Group 234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4608" y="2016"/>
            <a:chExt cx="432" cy="240"/>
          </a:xfrm>
        </p:grpSpPr>
        <p:sp>
          <p:nvSpPr>
            <p:cNvPr id="19516" name="Oval 235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Rectangle 236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8" name="Oval 237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9" name="Line 238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0" name="Line 239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3" name="Group 240"/>
          <p:cNvGrpSpPr>
            <a:grpSpLocks/>
          </p:cNvGrpSpPr>
          <p:nvPr/>
        </p:nvGrpSpPr>
        <p:grpSpPr bwMode="auto">
          <a:xfrm>
            <a:off x="7086600" y="4267200"/>
            <a:ext cx="533400" cy="304800"/>
            <a:chOff x="4608" y="2016"/>
            <a:chExt cx="432" cy="240"/>
          </a:xfrm>
        </p:grpSpPr>
        <p:sp>
          <p:nvSpPr>
            <p:cNvPr id="19511" name="Oval 241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2" name="Rectangle 242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3" name="Oval 243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4" name="Line 244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5" name="Line 245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4" name="Group 246"/>
          <p:cNvGrpSpPr>
            <a:grpSpLocks/>
          </p:cNvGrpSpPr>
          <p:nvPr/>
        </p:nvGrpSpPr>
        <p:grpSpPr bwMode="auto">
          <a:xfrm>
            <a:off x="5715000" y="4343400"/>
            <a:ext cx="533400" cy="304800"/>
            <a:chOff x="4608" y="2016"/>
            <a:chExt cx="432" cy="240"/>
          </a:xfrm>
        </p:grpSpPr>
        <p:sp>
          <p:nvSpPr>
            <p:cNvPr id="19506" name="Oval 247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7" name="Rectangle 248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8" name="Oval 249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9" name="Line 250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0" name="Line 251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9495" name="Picture 252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6" name="Picture 253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7" name="Picture 254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8" name="Picture 25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9" name="Picture 25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0" name="Picture 257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1" name="Picture 258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2" name="Picture 259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3" name="Picture 260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4" name="Picture 261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5" name="Picture 262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93816D5-2E3A-0848-9D9D-0493EDEC7427}" type="slidenum">
              <a:rPr lang="en-US" smtClean="0">
                <a:latin typeface="Times New Roman" charset="0"/>
              </a:rPr>
              <a:pPr/>
              <a:t>60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Complement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Again, suppose we flip </a:t>
            </a:r>
            <a:r>
              <a:rPr lang="en-US" dirty="0">
                <a:latin typeface="Times-Roman" charset="0"/>
              </a:rPr>
              <a:t>2</a:t>
            </a:r>
            <a:r>
              <a:rPr lang="en-US" dirty="0"/>
              <a:t> coins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Let </a:t>
            </a:r>
            <a:r>
              <a:rPr lang="en-US" dirty="0">
                <a:latin typeface="Times-Roman" charset="0"/>
              </a:rPr>
              <a:t>S = {</a:t>
            </a:r>
            <a:r>
              <a:rPr lang="en-US" dirty="0" err="1">
                <a:latin typeface="Times-Roman" charset="0"/>
              </a:rPr>
              <a:t>hh,ht,th,tt</a:t>
            </a:r>
            <a:r>
              <a:rPr lang="en-US" dirty="0">
                <a:latin typeface="Times-Roman" charset="0"/>
              </a:rPr>
              <a:t>}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Suppose </a:t>
            </a:r>
            <a:r>
              <a:rPr lang="en-US" dirty="0">
                <a:latin typeface="Times-Roman" charset="0"/>
              </a:rPr>
              <a:t>X =</a:t>
            </a:r>
            <a:r>
              <a:rPr lang="en-US" dirty="0"/>
              <a:t> “at least one tail” </a:t>
            </a:r>
            <a:r>
              <a:rPr lang="en-US" dirty="0">
                <a:latin typeface="Times-Roman" charset="0"/>
              </a:rPr>
              <a:t>= {</a:t>
            </a:r>
            <a:r>
              <a:rPr lang="en-US" dirty="0" err="1">
                <a:latin typeface="Times-Roman" charset="0"/>
              </a:rPr>
              <a:t>ht,th,tt</a:t>
            </a:r>
            <a:r>
              <a:rPr lang="en-US" dirty="0">
                <a:latin typeface="Times-Roman" charset="0"/>
              </a:rPr>
              <a:t>}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Complement of </a:t>
            </a:r>
            <a:r>
              <a:rPr lang="en-US" dirty="0">
                <a:latin typeface="Times-Roman" charset="0"/>
              </a:rPr>
              <a:t>X</a:t>
            </a:r>
            <a:r>
              <a:rPr lang="en-US" dirty="0"/>
              <a:t> is “no tails” </a:t>
            </a:r>
            <a:r>
              <a:rPr lang="en-US" dirty="0">
                <a:latin typeface="Times-Roman" charset="0"/>
              </a:rPr>
              <a:t>= {</a:t>
            </a:r>
            <a:r>
              <a:rPr lang="en-US" dirty="0" err="1">
                <a:latin typeface="Times-Roman" charset="0"/>
              </a:rPr>
              <a:t>hh</a:t>
            </a:r>
            <a:r>
              <a:rPr lang="en-US" dirty="0">
                <a:latin typeface="Times-Roman" charset="0"/>
              </a:rPr>
              <a:t>}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-Roman" charset="0"/>
              </a:rPr>
              <a:t>P(X) = 1 </a:t>
            </a:r>
            <a:r>
              <a:rPr lang="en-US" dirty="0" err="1">
                <a:latin typeface="Times-Roman" charset="0"/>
                <a:sym typeface="Symbol" charset="2"/>
              </a:rPr>
              <a:t></a:t>
            </a:r>
            <a:r>
              <a:rPr lang="en-US" dirty="0">
                <a:latin typeface="Times-Roman" charset="0"/>
              </a:rPr>
              <a:t> </a:t>
            </a:r>
            <a:r>
              <a:rPr lang="en-US" dirty="0" err="1">
                <a:latin typeface="Times-Roman" charset="0"/>
              </a:rPr>
              <a:t>P(</a:t>
            </a:r>
            <a:r>
              <a:rPr lang="en-US" dirty="0" err="1"/>
              <a:t>comp</a:t>
            </a:r>
            <a:r>
              <a:rPr lang="en-US" dirty="0"/>
              <a:t>. of </a:t>
            </a:r>
            <a:r>
              <a:rPr lang="en-US" dirty="0">
                <a:latin typeface="Times-Roman" charset="0"/>
              </a:rPr>
              <a:t>X) = 1 </a:t>
            </a:r>
            <a:r>
              <a:rPr lang="en-US" dirty="0" err="1">
                <a:latin typeface="Times-Roman" charset="0"/>
                <a:sym typeface="Symbol" charset="2"/>
              </a:rPr>
              <a:t></a:t>
            </a:r>
            <a:r>
              <a:rPr lang="en-US" dirty="0">
                <a:latin typeface="Times-Roman" charset="0"/>
              </a:rPr>
              <a:t> 1/4 = 3/4</a:t>
            </a:r>
            <a:r>
              <a:rPr lang="en-US" dirty="0"/>
              <a:t> </a:t>
            </a:r>
            <a:r>
              <a:rPr lang="en-US" dirty="0">
                <a:latin typeface="Times-Roman" charset="0"/>
              </a:rPr>
              <a:t> 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make use of this trick often!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30D3849-7AD6-1D41-843A-5E048E8E47D7}" type="slidenum">
              <a:rPr lang="en-US" smtClean="0">
                <a:latin typeface="Times New Roman" charset="0"/>
              </a:rPr>
              <a:pPr/>
              <a:t>61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Linear Algebra Basics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4137BA7-73E2-894A-A8FC-03CFB1D2A086}" type="slidenum">
              <a:rPr lang="en-US" smtClean="0">
                <a:latin typeface="Times New Roman" charset="0"/>
              </a:rPr>
              <a:pPr/>
              <a:t>62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Vectors and Dot Product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Let </a:t>
            </a:r>
            <a:r>
              <a:rPr lang="en-US">
                <a:sym typeface="Symbol" charset="2"/>
              </a:rPr>
              <a:t></a:t>
            </a:r>
            <a:r>
              <a:rPr lang="en-US"/>
              <a:t> be the set of real numbers</a:t>
            </a:r>
          </a:p>
          <a:p>
            <a:pPr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v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n</a:t>
            </a:r>
            <a:r>
              <a:rPr lang="en-US"/>
              <a:t> is a vector of </a:t>
            </a:r>
            <a:r>
              <a:rPr lang="en-US">
                <a:latin typeface="Times-Roman" charset="0"/>
              </a:rPr>
              <a:t>n</a:t>
            </a:r>
            <a:r>
              <a:rPr lang="en-US"/>
              <a:t> elements</a:t>
            </a:r>
          </a:p>
          <a:p>
            <a:pPr eaLnBrk="1" hangingPunct="1"/>
            <a:r>
              <a:rPr lang="en-US"/>
              <a:t>For example </a:t>
            </a:r>
          </a:p>
          <a:p>
            <a:pPr lvl="1" eaLnBrk="1" hangingPunct="1"/>
            <a:r>
              <a:rPr lang="en-US">
                <a:latin typeface="Times-Roman" charset="0"/>
              </a:rPr>
              <a:t>v = [v</a:t>
            </a:r>
            <a:r>
              <a:rPr lang="en-US" baseline="-25000">
                <a:latin typeface="Times-Roman" charset="0"/>
              </a:rPr>
              <a:t>1</a:t>
            </a:r>
            <a:r>
              <a:rPr lang="en-US">
                <a:latin typeface="Times-Roman" charset="0"/>
              </a:rPr>
              <a:t>,v</a:t>
            </a:r>
            <a:r>
              <a:rPr lang="en-US" baseline="-25000">
                <a:latin typeface="Times-Roman" charset="0"/>
              </a:rPr>
              <a:t>2</a:t>
            </a:r>
            <a:r>
              <a:rPr lang="en-US">
                <a:latin typeface="Times-Roman" charset="0"/>
              </a:rPr>
              <a:t>,v</a:t>
            </a:r>
            <a:r>
              <a:rPr lang="en-US" baseline="-25000">
                <a:latin typeface="Times-Roman" charset="0"/>
              </a:rPr>
              <a:t>3</a:t>
            </a:r>
            <a:r>
              <a:rPr lang="en-US">
                <a:latin typeface="Times-Roman" charset="0"/>
              </a:rPr>
              <a:t>,v</a:t>
            </a:r>
            <a:r>
              <a:rPr lang="en-US" baseline="-25000">
                <a:latin typeface="Times-Roman" charset="0"/>
              </a:rPr>
              <a:t>4</a:t>
            </a:r>
            <a:r>
              <a:rPr lang="en-US">
                <a:latin typeface="Times-Roman" charset="0"/>
              </a:rPr>
              <a:t>] = [2,</a:t>
            </a:r>
            <a:r>
              <a:rPr lang="en-US">
                <a:latin typeface="Times-Roman" charset="0"/>
                <a:sym typeface="Symbol" charset="2"/>
              </a:rPr>
              <a:t></a:t>
            </a:r>
            <a:r>
              <a:rPr lang="en-US">
                <a:latin typeface="Times-Roman" charset="0"/>
              </a:rPr>
              <a:t>1, 3.2, 7]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4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The dot product of </a:t>
            </a:r>
            <a:r>
              <a:rPr lang="en-US">
                <a:latin typeface="Times-Roman" charset="0"/>
              </a:rPr>
              <a:t>u,v</a:t>
            </a:r>
            <a:r>
              <a:rPr lang="en-US"/>
              <a:t>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n</a:t>
            </a:r>
            <a:r>
              <a:rPr lang="en-US"/>
              <a:t> is</a:t>
            </a:r>
          </a:p>
          <a:p>
            <a:pPr lvl="1" eaLnBrk="1" hangingPunct="1"/>
            <a:r>
              <a:rPr lang="en-US">
                <a:latin typeface="Times-Roman" charset="0"/>
              </a:rPr>
              <a:t>u </a:t>
            </a:r>
            <a:r>
              <a:rPr lang="en-US">
                <a:latin typeface="Times-Roman" charset="0"/>
                <a:sym typeface="Symbol" charset="2"/>
              </a:rPr>
              <a:t></a:t>
            </a:r>
            <a:r>
              <a:rPr lang="en-US">
                <a:latin typeface="Times-Roman" charset="0"/>
              </a:rPr>
              <a:t> v = u</a:t>
            </a:r>
            <a:r>
              <a:rPr lang="en-US" baseline="-25000">
                <a:latin typeface="Times-Roman" charset="0"/>
              </a:rPr>
              <a:t>1</a:t>
            </a:r>
            <a:r>
              <a:rPr lang="en-US">
                <a:latin typeface="Times-Roman" charset="0"/>
              </a:rPr>
              <a:t>v</a:t>
            </a:r>
            <a:r>
              <a:rPr lang="en-US" baseline="-25000">
                <a:latin typeface="Times-Roman" charset="0"/>
              </a:rPr>
              <a:t>1</a:t>
            </a:r>
            <a:r>
              <a:rPr lang="en-US">
                <a:latin typeface="Times-Roman" charset="0"/>
              </a:rPr>
              <a:t> + u</a:t>
            </a:r>
            <a:r>
              <a:rPr lang="en-US" baseline="-25000">
                <a:latin typeface="Times-Roman" charset="0"/>
              </a:rPr>
              <a:t>2</a:t>
            </a:r>
            <a:r>
              <a:rPr lang="en-US">
                <a:latin typeface="Times-Roman" charset="0"/>
              </a:rPr>
              <a:t>v</a:t>
            </a:r>
            <a:r>
              <a:rPr lang="en-US" baseline="-25000">
                <a:latin typeface="Times-Roman" charset="0"/>
              </a:rPr>
              <a:t>2</a:t>
            </a:r>
            <a:r>
              <a:rPr lang="en-US">
                <a:latin typeface="Times-Roman" charset="0"/>
              </a:rPr>
              <a:t> +… + u</a:t>
            </a:r>
            <a:r>
              <a:rPr lang="en-US" baseline="-25000">
                <a:latin typeface="Times-Roman" charset="0"/>
              </a:rPr>
              <a:t>n</a:t>
            </a:r>
            <a:r>
              <a:rPr lang="en-US">
                <a:latin typeface="Times-Roman" charset="0"/>
              </a:rPr>
              <a:t>v</a:t>
            </a:r>
            <a:r>
              <a:rPr lang="en-US" baseline="-25000">
                <a:latin typeface="Times-Roman" charset="0"/>
              </a:rPr>
              <a:t>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593D53D-3882-4B46-9DCC-531D163B724B}" type="slidenum">
              <a:rPr lang="en-US" smtClean="0">
                <a:latin typeface="Times New Roman" charset="0"/>
              </a:rPr>
              <a:pPr/>
              <a:t>63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Matrix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20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 matrix is an </a:t>
            </a:r>
            <a:r>
              <a:rPr lang="en-US">
                <a:latin typeface="Times-Roman" charset="0"/>
              </a:rPr>
              <a:t>n x m</a:t>
            </a:r>
            <a:r>
              <a:rPr lang="en-US"/>
              <a:t> array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For example, the matrix </a:t>
            </a:r>
            <a:r>
              <a:rPr lang="en-US">
                <a:latin typeface="Times-Roman" charset="0"/>
              </a:rPr>
              <a:t>A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2 x 3</a:t>
            </a:r>
            <a:endParaRPr lang="en-US"/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685800" y="37338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The element in row </a:t>
            </a:r>
            <a:r>
              <a:rPr lang="en-US" sz="3200">
                <a:latin typeface="Times-Roman" charset="0"/>
              </a:rPr>
              <a:t>i</a:t>
            </a:r>
            <a:r>
              <a:rPr lang="en-US" sz="3200"/>
              <a:t> column </a:t>
            </a:r>
            <a:r>
              <a:rPr lang="en-US" sz="3200">
                <a:latin typeface="Times-Roman" charset="0"/>
              </a:rPr>
              <a:t>j</a:t>
            </a:r>
            <a:r>
              <a:rPr lang="en-US" sz="3200"/>
              <a:t> is </a:t>
            </a:r>
            <a:r>
              <a:rPr lang="en-US" sz="3200">
                <a:latin typeface="Times-Roman" charset="0"/>
              </a:rPr>
              <a:t>a</a:t>
            </a:r>
            <a:r>
              <a:rPr lang="en-US" sz="3200" baseline="-25000">
                <a:latin typeface="Times-Roman" charset="0"/>
              </a:rPr>
              <a:t>ij</a:t>
            </a:r>
            <a:endParaRPr lang="en-US" sz="32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We can multiply a matrix by a number</a:t>
            </a:r>
          </a:p>
        </p:txBody>
      </p:sp>
      <p:pic>
        <p:nvPicPr>
          <p:cNvPr id="77830" name="Picture 5" descr="001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0600" y="2819400"/>
            <a:ext cx="2159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6" descr="002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168900"/>
            <a:ext cx="532288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F8AE153-7924-E84C-B34C-5A1188B896E6}" type="slidenum">
              <a:rPr lang="en-US" smtClean="0">
                <a:latin typeface="Times New Roman" charset="0"/>
              </a:rPr>
              <a:pPr/>
              <a:t>64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Matrix Addition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We can add matrices of the same size</a:t>
            </a:r>
          </a:p>
        </p:txBody>
      </p:sp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685800" y="3962400"/>
            <a:ext cx="800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We can also multiply matrices, but this is not so obvious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We do </a:t>
            </a:r>
            <a:r>
              <a:rPr lang="en-US" sz="3200" b="1">
                <a:solidFill>
                  <a:schemeClr val="accent2"/>
                </a:solidFill>
              </a:rPr>
              <a:t>not</a:t>
            </a:r>
            <a:r>
              <a:rPr lang="en-US" sz="3200"/>
              <a:t> simply multiply the elements</a:t>
            </a:r>
          </a:p>
        </p:txBody>
      </p:sp>
      <p:pic>
        <p:nvPicPr>
          <p:cNvPr id="78854" name="Picture 5" descr="003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743200"/>
            <a:ext cx="4025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A9DB98E-0F37-A743-AE3E-FACA89D16390}" type="slidenum">
              <a:rPr lang="en-US" smtClean="0">
                <a:latin typeface="Times New Roman" charset="0"/>
              </a:rPr>
              <a:pPr/>
              <a:t>65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Matrix Multiplication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Suppose </a:t>
            </a:r>
            <a:r>
              <a:rPr lang="en-US">
                <a:latin typeface="Times-Roman" charset="0"/>
              </a:rPr>
              <a:t>A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m x n</a:t>
            </a:r>
            <a:r>
              <a:rPr lang="en-US"/>
              <a:t> and </a:t>
            </a:r>
            <a:r>
              <a:rPr lang="en-US">
                <a:latin typeface="Times-Roman" charset="0"/>
              </a:rPr>
              <a:t>B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s x t</a:t>
            </a:r>
            <a:endParaRPr lang="en-US"/>
          </a:p>
          <a:p>
            <a:pPr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C=AB</a:t>
            </a:r>
            <a:r>
              <a:rPr lang="en-US"/>
              <a:t> is only defined if </a:t>
            </a:r>
            <a:r>
              <a:rPr lang="en-US">
                <a:latin typeface="Times-Roman" charset="0"/>
              </a:rPr>
              <a:t>n=s</a:t>
            </a:r>
            <a:r>
              <a:rPr lang="en-US"/>
              <a:t>, in which case </a:t>
            </a:r>
            <a:r>
              <a:rPr lang="en-US">
                <a:latin typeface="Times-Roman" charset="0"/>
              </a:rPr>
              <a:t>C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m x t</a:t>
            </a:r>
          </a:p>
          <a:p>
            <a:pPr eaLnBrk="1" hangingPunct="1"/>
            <a:r>
              <a:rPr lang="en-US"/>
              <a:t>Why? </a:t>
            </a:r>
          </a:p>
          <a:p>
            <a:pPr eaLnBrk="1" hangingPunct="1"/>
            <a:r>
              <a:rPr lang="en-US"/>
              <a:t>The element </a:t>
            </a:r>
            <a:r>
              <a:rPr lang="en-US">
                <a:latin typeface="Times-Roman" charset="0"/>
              </a:rPr>
              <a:t>c</a:t>
            </a:r>
            <a:r>
              <a:rPr lang="en-US" baseline="-25000">
                <a:latin typeface="Times-Roman" charset="0"/>
              </a:rPr>
              <a:t>ij</a:t>
            </a:r>
            <a:r>
              <a:rPr lang="en-US"/>
              <a:t> is the dot product of row i of </a:t>
            </a:r>
            <a:r>
              <a:rPr lang="en-US">
                <a:latin typeface="Times-Roman" charset="0"/>
              </a:rPr>
              <a:t>A</a:t>
            </a:r>
            <a:r>
              <a:rPr lang="en-US"/>
              <a:t> with column </a:t>
            </a:r>
            <a:r>
              <a:rPr lang="en-US">
                <a:latin typeface="Times-Roman" charset="0"/>
              </a:rPr>
              <a:t>j</a:t>
            </a:r>
            <a:r>
              <a:rPr lang="en-US"/>
              <a:t> of </a:t>
            </a:r>
            <a:r>
              <a:rPr lang="en-US">
                <a:latin typeface="Times-Roman" charset="0"/>
              </a:rPr>
              <a:t>B</a:t>
            </a:r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9E74155-A7AB-CD46-9004-BD8973F34EBB}" type="slidenum">
              <a:rPr lang="en-US" smtClean="0">
                <a:latin typeface="Times New Roman" charset="0"/>
              </a:rPr>
              <a:pPr/>
              <a:t>66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Matrix Multiply Example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eaLnBrk="1" hangingPunct="1"/>
            <a:r>
              <a:rPr lang="en-US"/>
              <a:t>Suppose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685800" y="3276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Then</a:t>
            </a:r>
          </a:p>
        </p:txBody>
      </p:sp>
      <p:pic>
        <p:nvPicPr>
          <p:cNvPr id="80902" name="Picture 5" descr="001.jpg                                                        0007DE4D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09800"/>
            <a:ext cx="2159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6" descr="004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286000"/>
            <a:ext cx="23368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7" descr="005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100" y="3962400"/>
            <a:ext cx="89027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5" name="Rectangle 8"/>
          <p:cNvSpPr>
            <a:spLocks noChangeArrowheads="1"/>
          </p:cNvSpPr>
          <p:nvPr/>
        </p:nvSpPr>
        <p:spPr bwMode="auto">
          <a:xfrm>
            <a:off x="685800" y="5334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And </a:t>
            </a:r>
            <a:r>
              <a:rPr lang="en-US" sz="3200">
                <a:latin typeface="Times-Roman" charset="0"/>
              </a:rPr>
              <a:t>AB</a:t>
            </a:r>
            <a:r>
              <a:rPr lang="en-US" sz="3200"/>
              <a:t> is undefined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004E864-1CA5-D344-B36C-3A8298AED7CA}" type="slidenum">
              <a:rPr lang="en-US" smtClean="0">
                <a:latin typeface="Times New Roman" charset="0"/>
              </a:rPr>
              <a:pPr/>
              <a:t>67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1066800"/>
          </a:xfrm>
        </p:spPr>
        <p:txBody>
          <a:bodyPr/>
          <a:lstStyle/>
          <a:p>
            <a:pPr eaLnBrk="1" hangingPunct="1"/>
            <a:r>
              <a:rPr lang="en-US"/>
              <a:t>Matrix Multiply Useful Fact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20000" cy="2514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/>
              <a:t>Consider </a:t>
            </a:r>
            <a:r>
              <a:rPr lang="en-US" sz="2800">
                <a:latin typeface="Times-Roman" charset="0"/>
              </a:rPr>
              <a:t>AU = B</a:t>
            </a:r>
            <a:r>
              <a:rPr lang="en-US" sz="2800"/>
              <a:t> where 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/>
              <a:t> is a matrix and </a:t>
            </a:r>
            <a:r>
              <a:rPr lang="en-US" sz="2800">
                <a:latin typeface="Times-Roman" charset="0"/>
              </a:rPr>
              <a:t>U</a:t>
            </a:r>
            <a:r>
              <a:rPr lang="en-US" sz="2800"/>
              <a:t> and </a:t>
            </a:r>
            <a:r>
              <a:rPr lang="en-US" sz="2800">
                <a:latin typeface="Times-Roman" charset="0"/>
              </a:rPr>
              <a:t>B</a:t>
            </a:r>
            <a:r>
              <a:rPr lang="en-US" sz="2800"/>
              <a:t> are column vectors</a:t>
            </a:r>
          </a:p>
          <a:p>
            <a:pPr eaLnBrk="1" hangingPunct="1">
              <a:lnSpc>
                <a:spcPct val="85000"/>
              </a:lnSpc>
            </a:pPr>
            <a:r>
              <a:rPr lang="en-US" sz="2800"/>
              <a:t>Let 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,a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,…,a</a:t>
            </a:r>
            <a:r>
              <a:rPr lang="en-US" sz="2800" baseline="-25000">
                <a:latin typeface="Times-Roman" charset="0"/>
              </a:rPr>
              <a:t>n</a:t>
            </a:r>
            <a:r>
              <a:rPr lang="en-US" sz="2800"/>
              <a:t> be columns of 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/>
              <a:t> and </a:t>
            </a:r>
            <a:r>
              <a:rPr lang="en-US" sz="2800">
                <a:latin typeface="Times-Roman" charset="0"/>
              </a:rPr>
              <a:t>u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,u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,…,u</a:t>
            </a:r>
            <a:r>
              <a:rPr lang="en-US" sz="2800" baseline="-25000">
                <a:latin typeface="Times-Roman" charset="0"/>
              </a:rPr>
              <a:t>n</a:t>
            </a:r>
            <a:r>
              <a:rPr lang="en-US" sz="2800"/>
              <a:t> the elements of </a:t>
            </a:r>
            <a:r>
              <a:rPr lang="en-US" sz="2800">
                <a:latin typeface="Times-Roman" charset="0"/>
              </a:rPr>
              <a:t>U</a:t>
            </a:r>
            <a:endParaRPr lang="en-US" sz="2800"/>
          </a:p>
          <a:p>
            <a:pPr eaLnBrk="1" hangingPunct="1">
              <a:lnSpc>
                <a:spcPct val="85000"/>
              </a:lnSpc>
            </a:pPr>
            <a:r>
              <a:rPr lang="en-US" sz="2800"/>
              <a:t>Then </a:t>
            </a:r>
            <a:r>
              <a:rPr lang="en-US" sz="2800">
                <a:latin typeface="Times-Roman" charset="0"/>
              </a:rPr>
              <a:t>B = u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 + u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 + … + u</a:t>
            </a:r>
            <a:r>
              <a:rPr lang="en-US" sz="2800" baseline="-25000">
                <a:latin typeface="Times-Roman" charset="0"/>
              </a:rPr>
              <a:t>n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n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1216025" y="4773613"/>
            <a:ext cx="77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3   4</a:t>
            </a:r>
          </a:p>
          <a:p>
            <a:r>
              <a:rPr lang="en-US">
                <a:latin typeface="Times-Roman" charset="0"/>
              </a:rPr>
              <a:t>1   5</a:t>
            </a: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2446338" y="4816475"/>
            <a:ext cx="354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2</a:t>
            </a:r>
          </a:p>
          <a:p>
            <a:r>
              <a:rPr lang="en-US">
                <a:latin typeface="Times-Roman" charset="0"/>
              </a:rPr>
              <a:t>6</a:t>
            </a:r>
            <a:endParaRPr lang="en-US"/>
          </a:p>
        </p:txBody>
      </p:sp>
      <p:sp>
        <p:nvSpPr>
          <p:cNvPr id="81927" name="Rectangle 6"/>
          <p:cNvSpPr>
            <a:spLocks noChangeArrowheads="1"/>
          </p:cNvSpPr>
          <p:nvPr/>
        </p:nvSpPr>
        <p:spPr bwMode="auto">
          <a:xfrm>
            <a:off x="3048000" y="4821238"/>
            <a:ext cx="3921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=</a:t>
            </a:r>
            <a:endParaRPr lang="en-US"/>
          </a:p>
        </p:txBody>
      </p:sp>
      <p:sp>
        <p:nvSpPr>
          <p:cNvPr id="81928" name="Rectangle 7"/>
          <p:cNvSpPr>
            <a:spLocks noChangeArrowheads="1"/>
          </p:cNvSpPr>
          <p:nvPr/>
        </p:nvSpPr>
        <p:spPr bwMode="auto">
          <a:xfrm>
            <a:off x="3505200" y="49958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2</a:t>
            </a:r>
          </a:p>
        </p:txBody>
      </p:sp>
      <p:sp>
        <p:nvSpPr>
          <p:cNvPr id="81929" name="Rectangle 8"/>
          <p:cNvSpPr>
            <a:spLocks noChangeArrowheads="1"/>
          </p:cNvSpPr>
          <p:nvPr/>
        </p:nvSpPr>
        <p:spPr bwMode="auto">
          <a:xfrm>
            <a:off x="4094163" y="4833938"/>
            <a:ext cx="354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3</a:t>
            </a:r>
          </a:p>
          <a:p>
            <a:r>
              <a:rPr lang="en-US">
                <a:latin typeface="Times-Roman" charset="0"/>
              </a:rPr>
              <a:t>1</a:t>
            </a:r>
          </a:p>
        </p:txBody>
      </p:sp>
      <p:sp>
        <p:nvSpPr>
          <p:cNvPr id="81930" name="Rectangle 9"/>
          <p:cNvSpPr>
            <a:spLocks noChangeArrowheads="1"/>
          </p:cNvSpPr>
          <p:nvPr/>
        </p:nvSpPr>
        <p:spPr bwMode="auto">
          <a:xfrm>
            <a:off x="4800600" y="4800600"/>
            <a:ext cx="4032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+</a:t>
            </a:r>
          </a:p>
        </p:txBody>
      </p:sp>
      <p:sp>
        <p:nvSpPr>
          <p:cNvPr id="81931" name="Rectangle 10"/>
          <p:cNvSpPr>
            <a:spLocks noChangeArrowheads="1"/>
          </p:cNvSpPr>
          <p:nvPr/>
        </p:nvSpPr>
        <p:spPr bwMode="auto">
          <a:xfrm>
            <a:off x="5181600" y="49863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6</a:t>
            </a:r>
          </a:p>
        </p:txBody>
      </p:sp>
      <p:sp>
        <p:nvSpPr>
          <p:cNvPr id="81932" name="Rectangle 11"/>
          <p:cNvSpPr>
            <a:spLocks noChangeArrowheads="1"/>
          </p:cNvSpPr>
          <p:nvPr/>
        </p:nvSpPr>
        <p:spPr bwMode="auto">
          <a:xfrm>
            <a:off x="5846763" y="4773613"/>
            <a:ext cx="354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4</a:t>
            </a:r>
          </a:p>
          <a:p>
            <a:r>
              <a:rPr lang="en-US">
                <a:latin typeface="Times-Roman" charset="0"/>
              </a:rPr>
              <a:t>5</a:t>
            </a:r>
          </a:p>
        </p:txBody>
      </p:sp>
      <p:sp>
        <p:nvSpPr>
          <p:cNvPr id="81933" name="Rectangle 12"/>
          <p:cNvSpPr>
            <a:spLocks noChangeArrowheads="1"/>
          </p:cNvSpPr>
          <p:nvPr/>
        </p:nvSpPr>
        <p:spPr bwMode="auto">
          <a:xfrm>
            <a:off x="895350" y="4691063"/>
            <a:ext cx="395288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4" name="Rectangle 13"/>
          <p:cNvSpPr>
            <a:spLocks noChangeArrowheads="1"/>
          </p:cNvSpPr>
          <p:nvPr/>
        </p:nvSpPr>
        <p:spPr bwMode="auto">
          <a:xfrm>
            <a:off x="2100263" y="4691063"/>
            <a:ext cx="3952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5" name="Rectangle 14"/>
          <p:cNvSpPr>
            <a:spLocks noChangeArrowheads="1"/>
          </p:cNvSpPr>
          <p:nvPr/>
        </p:nvSpPr>
        <p:spPr bwMode="auto">
          <a:xfrm>
            <a:off x="5562600" y="4724400"/>
            <a:ext cx="3952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3795713" y="4724400"/>
            <a:ext cx="3952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4329113" y="4724400"/>
            <a:ext cx="3952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1809750" y="4691063"/>
            <a:ext cx="395288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6081713" y="4724400"/>
            <a:ext cx="3952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2633663" y="4691063"/>
            <a:ext cx="3952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38200" y="4213225"/>
            <a:ext cx="16637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Example:</a:t>
            </a:r>
            <a:endParaRPr lang="en-US" sz="2800" b="1"/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370763" y="4816475"/>
            <a:ext cx="52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30</a:t>
            </a:r>
          </a:p>
          <a:p>
            <a:r>
              <a:rPr lang="en-US">
                <a:latin typeface="Times-Roman" charset="0"/>
              </a:rPr>
              <a:t>32</a:t>
            </a:r>
          </a:p>
        </p:txBody>
      </p:sp>
      <p:sp>
        <p:nvSpPr>
          <p:cNvPr id="81943" name="Rectangle 22"/>
          <p:cNvSpPr>
            <a:spLocks noChangeArrowheads="1"/>
          </p:cNvSpPr>
          <p:nvPr/>
        </p:nvSpPr>
        <p:spPr bwMode="auto">
          <a:xfrm>
            <a:off x="7086600" y="4724400"/>
            <a:ext cx="3952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44" name="Rectangle 23"/>
          <p:cNvSpPr>
            <a:spLocks noChangeArrowheads="1"/>
          </p:cNvSpPr>
          <p:nvPr/>
        </p:nvSpPr>
        <p:spPr bwMode="auto">
          <a:xfrm>
            <a:off x="7696200" y="4724400"/>
            <a:ext cx="3952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45" name="Rectangle 24"/>
          <p:cNvSpPr>
            <a:spLocks noChangeArrowheads="1"/>
          </p:cNvSpPr>
          <p:nvPr/>
        </p:nvSpPr>
        <p:spPr bwMode="auto">
          <a:xfrm>
            <a:off x="6629400" y="4821238"/>
            <a:ext cx="3921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=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63EFBD5-B4C9-BF4E-8A49-A31AA8B6EC6D}" type="slidenum">
              <a:rPr lang="en-US" smtClean="0">
                <a:latin typeface="Times New Roman" charset="0"/>
              </a:rPr>
              <a:pPr/>
              <a:t>68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Identity Matrix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 matrix is square if it has an equal number of rows and columns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For square matrices, the identity matrix I is the multiplicative 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AI = IA = A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latin typeface="Times-Roman" charset="0"/>
              </a:rPr>
              <a:t>3 x 3</a:t>
            </a:r>
            <a:r>
              <a:rPr lang="en-US"/>
              <a:t> identity matrix is</a:t>
            </a:r>
          </a:p>
        </p:txBody>
      </p:sp>
      <p:pic>
        <p:nvPicPr>
          <p:cNvPr id="82949" name="Picture 4" descr="006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4813300"/>
            <a:ext cx="21971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D284F26-F8E4-5540-886A-12CC662842CD}" type="slidenum">
              <a:rPr lang="en-US" smtClean="0">
                <a:latin typeface="Times New Roman" charset="0"/>
              </a:rPr>
              <a:pPr/>
              <a:t>69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Block Matricies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219200"/>
          </a:xfrm>
        </p:spPr>
        <p:txBody>
          <a:bodyPr/>
          <a:lstStyle/>
          <a:p>
            <a:pPr eaLnBrk="1" hangingPunct="1"/>
            <a:r>
              <a:rPr lang="en-US" sz="2800"/>
              <a:t>Block matrices are matrices of matrices</a:t>
            </a:r>
          </a:p>
          <a:p>
            <a:pPr eaLnBrk="1" hangingPunct="1"/>
            <a:r>
              <a:rPr lang="en-US" sz="2800"/>
              <a:t>For example</a:t>
            </a:r>
          </a:p>
        </p:txBody>
      </p:sp>
      <p:pic>
        <p:nvPicPr>
          <p:cNvPr id="83973" name="Picture 4" descr="007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713" y="2984500"/>
            <a:ext cx="52974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685800" y="3962400"/>
            <a:ext cx="784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We can do arithmetic with block matrices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Block matrix multiplication works if individual matrix dimensions “match”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579B68B-6F4D-EF42-8A45-73080297512B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Packet Switched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Telephone network is/was </a:t>
            </a:r>
            <a:r>
              <a:rPr lang="en-US" sz="2800" b="1" dirty="0"/>
              <a:t>circuit switched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For each call, a dedicated </a:t>
            </a:r>
            <a:r>
              <a:rPr lang="en-US" sz="2400" dirty="0" smtClean="0"/>
              <a:t>circuit </a:t>
            </a:r>
            <a:r>
              <a:rPr lang="en-US" sz="2400" dirty="0"/>
              <a:t>established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Dedicated bandwidth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Modern data networks are </a:t>
            </a:r>
            <a:r>
              <a:rPr lang="en-US" sz="2800" b="1" dirty="0">
                <a:solidFill>
                  <a:schemeClr val="hlink"/>
                </a:solidFill>
              </a:rPr>
              <a:t>packet switched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Data is chopped up into discrete packets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Packets are transmitted independently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No dedicated circuit is established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Lucida Grande"/>
              <a:buChar char="+"/>
            </a:pPr>
            <a:r>
              <a:rPr lang="en-US" sz="2400" dirty="0" smtClean="0"/>
              <a:t>More </a:t>
            </a:r>
            <a:r>
              <a:rPr lang="en-US" sz="2400" dirty="0"/>
              <a:t>efficient bandwidth usage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Lucida Grande"/>
              <a:buChar char="-"/>
            </a:pPr>
            <a:r>
              <a:rPr lang="en-US" sz="2400" dirty="0" smtClean="0"/>
              <a:t>But </a:t>
            </a:r>
            <a:r>
              <a:rPr lang="en-US" sz="2400" dirty="0"/>
              <a:t>more complex than circuit switched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bldLvl="2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E8ECD20-65DE-FF47-845E-0E78D05EC907}" type="slidenum">
              <a:rPr lang="en-US" smtClean="0">
                <a:latin typeface="Times New Roman" charset="0"/>
              </a:rPr>
              <a:pPr/>
              <a:t>70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Block Matrix Mutliplication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1219200"/>
          </a:xfrm>
        </p:spPr>
        <p:txBody>
          <a:bodyPr/>
          <a:lstStyle/>
          <a:p>
            <a:pPr eaLnBrk="1" hangingPunct="1"/>
            <a:r>
              <a:rPr lang="en-US" sz="2800"/>
              <a:t>Block matrices multiplication example</a:t>
            </a:r>
          </a:p>
          <a:p>
            <a:pPr eaLnBrk="1" hangingPunct="1"/>
            <a:r>
              <a:rPr lang="en-US" sz="2800"/>
              <a:t>For matrices</a:t>
            </a:r>
          </a:p>
        </p:txBody>
      </p:sp>
      <p:pic>
        <p:nvPicPr>
          <p:cNvPr id="84997" name="Picture 4" descr="007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60700"/>
            <a:ext cx="52974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685800" y="40386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We have </a:t>
            </a:r>
          </a:p>
        </p:txBody>
      </p:sp>
      <p:sp>
        <p:nvSpPr>
          <p:cNvPr id="84999" name="Rectangle 6"/>
          <p:cNvSpPr>
            <a:spLocks noChangeArrowheads="1"/>
          </p:cNvSpPr>
          <p:nvPr/>
        </p:nvSpPr>
        <p:spPr bwMode="auto">
          <a:xfrm>
            <a:off x="685800" y="54864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Where </a:t>
            </a:r>
            <a:r>
              <a:rPr lang="en-US" sz="2800">
                <a:latin typeface="Times-Roman" charset="0"/>
              </a:rPr>
              <a:t>X = U+CT</a:t>
            </a:r>
            <a:r>
              <a:rPr lang="en-US" sz="2800"/>
              <a:t> and </a:t>
            </a:r>
            <a:r>
              <a:rPr lang="en-US" sz="2800">
                <a:latin typeface="Times-Roman" charset="0"/>
              </a:rPr>
              <a:t>Y = AU+BT</a:t>
            </a:r>
            <a:r>
              <a:rPr lang="en-US" sz="2800"/>
              <a:t> </a:t>
            </a:r>
          </a:p>
        </p:txBody>
      </p:sp>
      <p:pic>
        <p:nvPicPr>
          <p:cNvPr id="85000" name="Picture 7" descr="008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5339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566DF8B-A1B6-D442-AE23-9F3A8CCFDE73}" type="slidenum">
              <a:rPr lang="en-US" smtClean="0">
                <a:latin typeface="Times New Roman" charset="0"/>
              </a:rPr>
              <a:pPr/>
              <a:t>71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Linear Independence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2057400"/>
          </a:xfrm>
        </p:spPr>
        <p:txBody>
          <a:bodyPr/>
          <a:lstStyle/>
          <a:p>
            <a:pPr eaLnBrk="1" hangingPunct="1"/>
            <a:r>
              <a:rPr lang="en-US"/>
              <a:t>Vectors </a:t>
            </a:r>
            <a:r>
              <a:rPr lang="en-US">
                <a:latin typeface="Times-Roman" charset="0"/>
              </a:rPr>
              <a:t>u,v</a:t>
            </a:r>
            <a:r>
              <a:rPr lang="en-US"/>
              <a:t>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n</a:t>
            </a:r>
            <a:r>
              <a:rPr lang="en-US"/>
              <a:t> </a:t>
            </a:r>
            <a:r>
              <a:rPr lang="en-US" b="1">
                <a:solidFill>
                  <a:schemeClr val="accent2"/>
                </a:solidFill>
              </a:rPr>
              <a:t>linearly independent</a:t>
            </a:r>
            <a:r>
              <a:rPr lang="en-US"/>
              <a:t> if </a:t>
            </a:r>
            <a:r>
              <a:rPr lang="en-US">
                <a:latin typeface="Times-Roman" charset="0"/>
              </a:rPr>
              <a:t>au + bv = 0</a:t>
            </a:r>
            <a:r>
              <a:rPr lang="en-US"/>
              <a:t> implies </a:t>
            </a:r>
            <a:r>
              <a:rPr lang="en-US">
                <a:latin typeface="Times-Roman" charset="0"/>
              </a:rPr>
              <a:t>a=b=0</a:t>
            </a:r>
            <a:endParaRPr lang="en-US"/>
          </a:p>
          <a:p>
            <a:pPr eaLnBrk="1" hangingPunct="1"/>
            <a:r>
              <a:rPr lang="en-US"/>
              <a:t>For example,</a:t>
            </a: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685800" y="5181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Are linearly independent</a:t>
            </a:r>
          </a:p>
        </p:txBody>
      </p:sp>
      <p:pic>
        <p:nvPicPr>
          <p:cNvPr id="86022" name="Picture 5" descr="009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962400"/>
            <a:ext cx="2590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F57BF05-66E8-6F4C-9529-B01D60D62E70}" type="slidenum">
              <a:rPr lang="en-US" smtClean="0">
                <a:latin typeface="Times New Roman" charset="0"/>
              </a:rPr>
              <a:pPr/>
              <a:t>72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Linear Independence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Linear independence can be extended to more than </a:t>
            </a:r>
            <a:r>
              <a:rPr lang="en-US">
                <a:latin typeface="Times-Roman" charset="0"/>
              </a:rPr>
              <a:t>2</a:t>
            </a:r>
            <a:r>
              <a:rPr lang="en-US"/>
              <a:t> vectors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If vectors are linearly independent, then none of them can be written as a </a:t>
            </a:r>
            <a:r>
              <a:rPr lang="en-US" i="1"/>
              <a:t>linear combination</a:t>
            </a:r>
            <a:r>
              <a:rPr lang="en-US"/>
              <a:t> of the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None of the independent vectors is a sum of multiples of the other vectors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B5B6ADA-B3C3-F343-A3B9-BF02A854B0E0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Network Protocols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Study of networking focused on </a:t>
            </a:r>
            <a:r>
              <a:rPr lang="en-US" sz="2800" b="1" dirty="0"/>
              <a:t>protocols</a:t>
            </a:r>
            <a:endParaRPr lang="en-US" sz="28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Networking protocols precisely </a:t>
            </a:r>
            <a:r>
              <a:rPr lang="en-US" sz="2800" dirty="0" smtClean="0"/>
              <a:t>specify “communication rules”</a:t>
            </a:r>
            <a:endParaRPr lang="en-US" sz="2400" dirty="0" smtClean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Details are given in </a:t>
            </a:r>
            <a:r>
              <a:rPr lang="en-US" sz="2800" b="1" dirty="0" err="1">
                <a:solidFill>
                  <a:schemeClr val="hlink"/>
                </a:solidFill>
              </a:rPr>
              <a:t>RFC</a:t>
            </a:r>
            <a:r>
              <a:rPr lang="en-US" sz="2800" dirty="0" err="1"/>
              <a:t>s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RFC is essentially an Internet standard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Stateless</a:t>
            </a:r>
            <a:r>
              <a:rPr lang="en-US" sz="2800" dirty="0"/>
              <a:t> protocols </a:t>
            </a:r>
            <a:r>
              <a:rPr lang="en-US" sz="2800" dirty="0" smtClean="0"/>
              <a:t>do not “remember”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hlink"/>
                </a:solidFill>
              </a:rPr>
              <a:t>Stateful</a:t>
            </a:r>
            <a:r>
              <a:rPr lang="en-US" sz="2800" dirty="0"/>
              <a:t> protocols do</a:t>
            </a:r>
            <a:r>
              <a:rPr lang="en-US" sz="2800" dirty="0" smtClean="0"/>
              <a:t> “remember”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Many security problems related to</a:t>
            </a:r>
            <a:r>
              <a:rPr lang="en-US" sz="2800" dirty="0" smtClean="0"/>
              <a:t> state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E.g., </a:t>
            </a:r>
            <a:r>
              <a:rPr lang="en-US" sz="2400" dirty="0" err="1"/>
              <a:t>DoS</a:t>
            </a:r>
            <a:r>
              <a:rPr lang="en-US" sz="2400" dirty="0"/>
              <a:t> is a problem with </a:t>
            </a:r>
            <a:r>
              <a:rPr lang="en-US" sz="2400" dirty="0" err="1"/>
              <a:t>stateful</a:t>
            </a:r>
            <a:r>
              <a:rPr lang="en-US" sz="2400" dirty="0"/>
              <a:t> protocols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EA8A38C-092D-9243-B44F-97A1AD3F89C0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219200"/>
          </a:xfrm>
        </p:spPr>
        <p:txBody>
          <a:bodyPr/>
          <a:lstStyle/>
          <a:p>
            <a:pPr eaLnBrk="1" hangingPunct="1"/>
            <a:r>
              <a:rPr lang="en-US"/>
              <a:t>Protocol Stack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5029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Application layer protocols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HTTP</a:t>
            </a:r>
            <a:r>
              <a:rPr lang="en-US" sz="2400" dirty="0"/>
              <a:t>, FTP, SMTP, etc.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Transport layer protocols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TCP</a:t>
            </a:r>
            <a:r>
              <a:rPr lang="en-US" sz="2400" dirty="0"/>
              <a:t>, UDP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Network layer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IP, routing protocols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Link layer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Ethernet, PPP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Physical layer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6019800" y="2057400"/>
            <a:ext cx="1898650" cy="3530600"/>
            <a:chOff x="3076" y="888"/>
            <a:chExt cx="1196" cy="2224"/>
          </a:xfrm>
        </p:grpSpPr>
        <p:sp>
          <p:nvSpPr>
            <p:cNvPr id="22543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Text Box 7"/>
            <p:cNvSpPr txBox="1">
              <a:spLocks noChangeArrowheads="1"/>
            </p:cNvSpPr>
            <p:nvPr/>
          </p:nvSpPr>
          <p:spPr bwMode="auto">
            <a:xfrm>
              <a:off x="3168" y="949"/>
              <a:ext cx="1034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application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transport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network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link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physical</a:t>
              </a:r>
            </a:p>
          </p:txBody>
        </p:sp>
        <p:sp>
          <p:nvSpPr>
            <p:cNvPr id="22545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4" name="Line 12"/>
          <p:cNvSpPr>
            <a:spLocks noChangeShapeType="1"/>
          </p:cNvSpPr>
          <p:nvPr/>
        </p:nvSpPr>
        <p:spPr bwMode="auto">
          <a:xfrm>
            <a:off x="7924800" y="2057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Line 13"/>
          <p:cNvSpPr>
            <a:spLocks noChangeShapeType="1"/>
          </p:cNvSpPr>
          <p:nvPr/>
        </p:nvSpPr>
        <p:spPr bwMode="auto">
          <a:xfrm flipH="1">
            <a:off x="7924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Line 15"/>
          <p:cNvSpPr>
            <a:spLocks noChangeShapeType="1"/>
          </p:cNvSpPr>
          <p:nvPr/>
        </p:nvSpPr>
        <p:spPr bwMode="auto">
          <a:xfrm>
            <a:off x="7924800" y="2743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 flipH="1">
            <a:off x="7924800" y="3505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Line 17"/>
          <p:cNvSpPr>
            <a:spLocks noChangeShapeType="1"/>
          </p:cNvSpPr>
          <p:nvPr/>
        </p:nvSpPr>
        <p:spPr bwMode="auto">
          <a:xfrm>
            <a:off x="7924800" y="4191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Line 18"/>
          <p:cNvSpPr>
            <a:spLocks noChangeShapeType="1"/>
          </p:cNvSpPr>
          <p:nvPr/>
        </p:nvSpPr>
        <p:spPr bwMode="auto">
          <a:xfrm flipH="1">
            <a:off x="7924800" y="4876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Rectangle 19"/>
          <p:cNvSpPr>
            <a:spLocks noChangeArrowheads="1"/>
          </p:cNvSpPr>
          <p:nvPr/>
        </p:nvSpPr>
        <p:spPr bwMode="auto">
          <a:xfrm>
            <a:off x="8077200" y="2012950"/>
            <a:ext cx="842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user</a:t>
            </a:r>
          </a:p>
          <a:p>
            <a:pPr algn="ctr">
              <a:lnSpc>
                <a:spcPct val="90000"/>
              </a:lnSpc>
            </a:pPr>
            <a:r>
              <a:rPr lang="en-US" sz="2000"/>
              <a:t>space</a:t>
            </a:r>
          </a:p>
        </p:txBody>
      </p:sp>
      <p:sp>
        <p:nvSpPr>
          <p:cNvPr id="22541" name="Rectangle 20"/>
          <p:cNvSpPr>
            <a:spLocks noChangeArrowheads="1"/>
          </p:cNvSpPr>
          <p:nvPr/>
        </p:nvSpPr>
        <p:spPr bwMode="auto">
          <a:xfrm>
            <a:off x="8215313" y="3276600"/>
            <a:ext cx="563562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OS</a:t>
            </a:r>
          </a:p>
        </p:txBody>
      </p:sp>
      <p:sp>
        <p:nvSpPr>
          <p:cNvPr id="22542" name="Rectangle 21"/>
          <p:cNvSpPr>
            <a:spLocks noChangeArrowheads="1"/>
          </p:cNvSpPr>
          <p:nvPr/>
        </p:nvSpPr>
        <p:spPr bwMode="auto">
          <a:xfrm>
            <a:off x="8134350" y="4603750"/>
            <a:ext cx="715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NIC</a:t>
            </a:r>
          </a:p>
          <a:p>
            <a:pPr algn="ctr">
              <a:lnSpc>
                <a:spcPct val="90000"/>
              </a:lnSpc>
            </a:pPr>
            <a:r>
              <a:rPr lang="en-US" sz="2000"/>
              <a:t>card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3913</Words>
  <Application>Microsoft Macintosh PowerPoint</Application>
  <PresentationFormat>On-screen Show (4:3)</PresentationFormat>
  <Paragraphs>724</Paragraphs>
  <Slides>72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Default Design</vt:lpstr>
      <vt:lpstr>Appendix</vt:lpstr>
      <vt:lpstr>Appendix</vt:lpstr>
      <vt:lpstr>Networking Basics</vt:lpstr>
      <vt:lpstr>Network</vt:lpstr>
      <vt:lpstr>Network Edge</vt:lpstr>
      <vt:lpstr>Network Core</vt:lpstr>
      <vt:lpstr>Packet Switched Network</vt:lpstr>
      <vt:lpstr>Network Protocols</vt:lpstr>
      <vt:lpstr>Protocol Stack</vt:lpstr>
      <vt:lpstr>Layering in Action</vt:lpstr>
      <vt:lpstr>Encapsulation</vt:lpstr>
      <vt:lpstr>Application Layer</vt:lpstr>
      <vt:lpstr>Client-Server Model</vt:lpstr>
      <vt:lpstr>Peer-to-Peer Paradigm</vt:lpstr>
      <vt:lpstr>HTTP Example</vt:lpstr>
      <vt:lpstr>Web Cookies</vt:lpstr>
      <vt:lpstr>Web Cookies</vt:lpstr>
      <vt:lpstr>SMTP</vt:lpstr>
      <vt:lpstr>Spoofed email with SMTP</vt:lpstr>
      <vt:lpstr>Application Layer</vt:lpstr>
      <vt:lpstr>Transport Layer</vt:lpstr>
      <vt:lpstr>TCP</vt:lpstr>
      <vt:lpstr>TCP Header</vt:lpstr>
      <vt:lpstr>TCP Three-Way Handshake</vt:lpstr>
      <vt:lpstr>Denial of Service Attack</vt:lpstr>
      <vt:lpstr>UDP</vt:lpstr>
      <vt:lpstr>Network Layer</vt:lpstr>
      <vt:lpstr>IP Addresses</vt:lpstr>
      <vt:lpstr>Socket</vt:lpstr>
      <vt:lpstr>Network Address Translation</vt:lpstr>
      <vt:lpstr>NAT-less Example</vt:lpstr>
      <vt:lpstr>NAT Example</vt:lpstr>
      <vt:lpstr>NAT: The Last Word</vt:lpstr>
      <vt:lpstr>IP Header</vt:lpstr>
      <vt:lpstr>IP Fragmentation</vt:lpstr>
      <vt:lpstr>IP Fragmentation</vt:lpstr>
      <vt:lpstr>IPv6</vt:lpstr>
      <vt:lpstr>Link Layer</vt:lpstr>
      <vt:lpstr>Link Layer</vt:lpstr>
      <vt:lpstr>Ethernet</vt:lpstr>
      <vt:lpstr>Link Layer Addressing</vt:lpstr>
      <vt:lpstr>ARP</vt:lpstr>
      <vt:lpstr>ARP</vt:lpstr>
      <vt:lpstr>ARP Cache Poisoning</vt:lpstr>
      <vt:lpstr>Math Basics</vt:lpstr>
      <vt:lpstr>Modular Arithmetic</vt:lpstr>
      <vt:lpstr>Clock Arithmetic</vt:lpstr>
      <vt:lpstr>Modular Addition</vt:lpstr>
      <vt:lpstr>Modular Multiplication</vt:lpstr>
      <vt:lpstr>Modular Inverses</vt:lpstr>
      <vt:lpstr>Modular Arithmetic Quiz</vt:lpstr>
      <vt:lpstr>Relative Primality</vt:lpstr>
      <vt:lpstr>Totient Function</vt:lpstr>
      <vt:lpstr>Permutations</vt:lpstr>
      <vt:lpstr>Permutation Definition</vt:lpstr>
      <vt:lpstr>Permutation Example</vt:lpstr>
      <vt:lpstr>Probability Basics</vt:lpstr>
      <vt:lpstr>Discrete Probability</vt:lpstr>
      <vt:lpstr>Probability Example</vt:lpstr>
      <vt:lpstr>Complement</vt:lpstr>
      <vt:lpstr>Linear Algebra Basics</vt:lpstr>
      <vt:lpstr>Vectors and Dot Product</vt:lpstr>
      <vt:lpstr>Matrix</vt:lpstr>
      <vt:lpstr>Matrix Addition</vt:lpstr>
      <vt:lpstr>Matrix Multiplication</vt:lpstr>
      <vt:lpstr>Matrix Multiply Example</vt:lpstr>
      <vt:lpstr>Matrix Multiply Useful Fact</vt:lpstr>
      <vt:lpstr>Identity Matrix</vt:lpstr>
      <vt:lpstr>Block Matricies</vt:lpstr>
      <vt:lpstr>Block Matrix Mutliplication</vt:lpstr>
      <vt:lpstr>Linear Independence</vt:lpstr>
      <vt:lpstr>Linear Independence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</dc:title>
  <dc:subject/>
  <dc:creator>Mark Stamp</dc:creator>
  <cp:keywords/>
  <dc:description/>
  <cp:lastModifiedBy>Mark Stamp</cp:lastModifiedBy>
  <cp:revision>438</cp:revision>
  <cp:lastPrinted>2011-03-17T15:37:12Z</cp:lastPrinted>
  <dcterms:created xsi:type="dcterms:W3CDTF">2015-10-20T15:48:15Z</dcterms:created>
  <dcterms:modified xsi:type="dcterms:W3CDTF">2015-10-20T15:51:27Z</dcterms:modified>
  <cp:category/>
</cp:coreProperties>
</file>