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audio1.bin" ContentType="audio/unknown"/>
  <Override PartName="/ppt/media/audio2.bin" ContentType="audio/unknown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81" r:id="rId8"/>
    <p:sldId id="263" r:id="rId9"/>
    <p:sldId id="264" r:id="rId10"/>
    <p:sldId id="265" r:id="rId11"/>
    <p:sldId id="268" r:id="rId12"/>
    <p:sldId id="282" r:id="rId13"/>
    <p:sldId id="283" r:id="rId14"/>
    <p:sldId id="284" r:id="rId15"/>
    <p:sldId id="269" r:id="rId16"/>
    <p:sldId id="270" r:id="rId17"/>
    <p:sldId id="271" r:id="rId18"/>
    <p:sldId id="272" r:id="rId19"/>
    <p:sldId id="273" r:id="rId20"/>
    <p:sldId id="274" r:id="rId21"/>
    <p:sldId id="276" r:id="rId22"/>
    <p:sldId id="278" r:id="rId23"/>
    <p:sldId id="277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omic Sans MS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omic Sans MS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omic Sans MS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omic Sans M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B732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92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954C3B6-66BC-0E49-9076-60700C487A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4500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3972BCF4-C21C-AF4E-80A5-BEFE7F9B823A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2C98CA54-A0DA-9F44-A16E-D9D45CDD8E4D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0DA29B5F-B1E6-F34A-9953-ED3F93256261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A8267204-F182-034A-8F1D-3EB89C441300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5EE13CC8-324E-9C4E-8316-CEAFAF836EDD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B2AF5185-86F7-0449-9F87-15B10D2B28C6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6DABBC37-9CC1-CF4B-8411-B78C6C870F45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03D1B108-9418-414A-91B7-20EA24F851A2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BFB91C00-F9B4-5848-A184-DF75A1136B0C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10549A56-BB32-0E46-ADB8-AFC78602F814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8CAF59BD-E653-0142-A07B-98E9BABDFE9A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2484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/>
              <a:t> Chapter 1 </a:t>
            </a:r>
            <a:r>
              <a:rPr lang="en-US">
                <a:sym typeface="Symbol" charset="2"/>
              </a:rPr>
              <a:t></a:t>
            </a:r>
            <a:r>
              <a:rPr lang="en-US"/>
              <a:t> Introduction                                                                                                </a:t>
            </a:r>
            <a:fld id="{66F939AC-A930-0541-BA38-B70E0D14794C}" type="slidenum">
              <a:rPr lang="en-US">
                <a:latin typeface="Times New Roman" charset="0"/>
              </a:rPr>
              <a:pPr>
                <a:defRPr/>
              </a:pPr>
              <a:t>‹#›</a:t>
            </a:fld>
            <a:endParaRPr lang="en-US"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q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5000"/>
        <a:buChar char="o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§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Ø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audio" Target="../media/audio2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audio" Target="../media/audio1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A4663051-479C-D949-A038-87FAF53888D9}" type="slidenum">
              <a:rPr lang="en-US" smtClean="0">
                <a:latin typeface="Times New Roman" charset="0"/>
              </a:rPr>
              <a:pPr/>
              <a:t>1</a:t>
            </a:fld>
            <a:endParaRPr lang="en-US" smtClean="0">
              <a:latin typeface="Times New Roman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00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Chapter 1: Introduction</a:t>
            </a:r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1066800" y="3219450"/>
            <a:ext cx="7010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/>
            <a:r>
              <a:rPr lang="en-US">
                <a:latin typeface="Times New Roman" charset="0"/>
                <a:ea typeface="Times New Roman" charset="0"/>
                <a:cs typeface="Times New Roman" charset="0"/>
              </a:rPr>
              <a:t>“Begin at the beginning,” the King said, very gravely,</a:t>
            </a:r>
          </a:p>
          <a:p>
            <a:pPr algn="r"/>
            <a:r>
              <a:rPr lang="en-US">
                <a:latin typeface="Times New Roman" charset="0"/>
                <a:ea typeface="Times New Roman" charset="0"/>
                <a:cs typeface="Times New Roman" charset="0"/>
              </a:rPr>
              <a:t>“and go on till you come to the end: then stop.”</a:t>
            </a:r>
          </a:p>
          <a:p>
            <a:pPr algn="r"/>
            <a:r>
              <a:rPr lang="en-US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 </a:t>
            </a:r>
            <a:r>
              <a:rPr lang="en-US">
                <a:latin typeface="Times New Roman" charset="0"/>
                <a:ea typeface="Times New Roman" charset="0"/>
                <a:cs typeface="Times New Roman" charset="0"/>
              </a:rPr>
              <a:t>Lewis Carroll, </a:t>
            </a:r>
            <a:r>
              <a:rPr lang="en-US" i="1">
                <a:latin typeface="Times New Roman" charset="0"/>
                <a:ea typeface="Times New Roman" charset="0"/>
                <a:cs typeface="Times New Roman" charset="0"/>
              </a:rPr>
              <a:t>Alice in Wonderland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27FECABA-8E28-9549-AA98-1A48237A0D34}" type="slidenum">
              <a:rPr lang="en-US" smtClean="0">
                <a:latin typeface="Times New Roman" charset="0"/>
              </a:rPr>
              <a:pPr/>
              <a:t>10</a:t>
            </a:fld>
            <a:endParaRPr lang="en-US" smtClean="0">
              <a:latin typeface="Times New Roman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Beyond CIA: Software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Cryptography, protocols, and access control are</a:t>
            </a:r>
            <a:r>
              <a:rPr lang="en-US" sz="2800" dirty="0" smtClean="0"/>
              <a:t> all implemented </a:t>
            </a:r>
            <a:r>
              <a:rPr lang="en-US" sz="2800" dirty="0"/>
              <a:t>in </a:t>
            </a:r>
            <a:r>
              <a:rPr lang="en-US" sz="2800" b="1" dirty="0" smtClean="0">
                <a:solidFill>
                  <a:schemeClr val="accent2"/>
                </a:solidFill>
              </a:rPr>
              <a:t>software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 smtClean="0"/>
              <a:t>Software is foundation on which security rests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What are security issues of software?</a:t>
            </a:r>
            <a:endParaRPr lang="en-US" sz="2800" dirty="0" smtClean="0"/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 smtClean="0"/>
              <a:t>Real-world </a:t>
            </a:r>
            <a:r>
              <a:rPr lang="en-US" sz="2400" dirty="0"/>
              <a:t>software is complex and buggy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Software flaws </a:t>
            </a:r>
            <a:r>
              <a:rPr lang="en-US" sz="2400" dirty="0" smtClean="0"/>
              <a:t>lead to </a:t>
            </a:r>
            <a:r>
              <a:rPr lang="en-US" sz="2400" dirty="0"/>
              <a:t>security flaws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How does Trudy attack software?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How to reduce flaws in software development?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And what about malware?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50A068EA-A0E0-8C48-A180-94E2C77FA13C}" type="slidenum">
              <a:rPr lang="en-US" smtClean="0">
                <a:latin typeface="Times New Roman" charset="0"/>
              </a:rPr>
              <a:pPr/>
              <a:t>11</a:t>
            </a:fld>
            <a:endParaRPr lang="en-US" smtClean="0">
              <a:latin typeface="Times New Roman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Your Textbook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91000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US" dirty="0"/>
              <a:t>The text consists of four major parts</a:t>
            </a:r>
          </a:p>
          <a:p>
            <a:pPr lvl="1" eaLnBrk="1" hangingPunct="1">
              <a:spcAft>
                <a:spcPts val="600"/>
              </a:spcAft>
            </a:pPr>
            <a:r>
              <a:rPr lang="en-US" dirty="0"/>
              <a:t>Cryptography</a:t>
            </a:r>
          </a:p>
          <a:p>
            <a:pPr lvl="1" eaLnBrk="1" hangingPunct="1">
              <a:spcAft>
                <a:spcPts val="600"/>
              </a:spcAft>
            </a:pPr>
            <a:r>
              <a:rPr lang="en-US" dirty="0"/>
              <a:t>Access control</a:t>
            </a:r>
          </a:p>
          <a:p>
            <a:pPr lvl="1" eaLnBrk="1" hangingPunct="1">
              <a:spcAft>
                <a:spcPts val="600"/>
              </a:spcAft>
            </a:pPr>
            <a:r>
              <a:rPr lang="en-US" dirty="0"/>
              <a:t>Protocols</a:t>
            </a:r>
          </a:p>
          <a:p>
            <a:pPr lvl="1" eaLnBrk="1" hangingPunct="1">
              <a:spcAft>
                <a:spcPts val="600"/>
              </a:spcAft>
            </a:pPr>
            <a:r>
              <a:rPr lang="en-US" dirty="0"/>
              <a:t>Software</a:t>
            </a:r>
            <a:endParaRPr lang="en-US" dirty="0" smtClean="0"/>
          </a:p>
          <a:p>
            <a:pPr eaLnBrk="1" hangingPunct="1">
              <a:spcAft>
                <a:spcPts val="600"/>
              </a:spcAft>
            </a:pPr>
            <a:r>
              <a:rPr lang="en-US" dirty="0" smtClean="0"/>
              <a:t>We’ll focus on </a:t>
            </a:r>
            <a:r>
              <a:rPr lang="en-US" dirty="0"/>
              <a:t>technical </a:t>
            </a:r>
            <a:r>
              <a:rPr lang="en-US" dirty="0" smtClean="0"/>
              <a:t>issues</a:t>
            </a:r>
          </a:p>
          <a:p>
            <a:pPr eaLnBrk="1" hangingPunct="1">
              <a:spcAft>
                <a:spcPts val="600"/>
              </a:spcAft>
            </a:pPr>
            <a:r>
              <a:rPr lang="en-US" dirty="0" smtClean="0"/>
              <a:t>But, people cause lots of problems…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People Problem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762000" y="1828800"/>
            <a:ext cx="7848600" cy="4191000"/>
          </a:xfrm>
        </p:spPr>
        <p:txBody>
          <a:bodyPr/>
          <a:lstStyle/>
          <a:p>
            <a:r>
              <a:rPr lang="en-US" dirty="0" smtClean="0"/>
              <a:t>People often break security</a:t>
            </a:r>
          </a:p>
          <a:p>
            <a:pPr lvl="1"/>
            <a:r>
              <a:rPr lang="en-US" dirty="0" smtClean="0"/>
              <a:t>Both intentionally and unintentionally</a:t>
            </a:r>
          </a:p>
          <a:p>
            <a:pPr lvl="1"/>
            <a:r>
              <a:rPr lang="en-US" dirty="0" smtClean="0"/>
              <a:t>Here, we consider an unintentional case</a:t>
            </a:r>
          </a:p>
          <a:p>
            <a:r>
              <a:rPr lang="en-US" dirty="0" smtClean="0"/>
              <a:t>For example, suppose you want to buy something online</a:t>
            </a:r>
          </a:p>
          <a:p>
            <a:pPr lvl="1"/>
            <a:r>
              <a:rPr lang="en-US" dirty="0" smtClean="0"/>
              <a:t>Say, </a:t>
            </a:r>
            <a:r>
              <a:rPr lang="en-US" i="1" dirty="0" smtClean="0"/>
              <a:t>Information Security: Principles and Practice</a:t>
            </a:r>
            <a:r>
              <a:rPr lang="en-US" dirty="0" smtClean="0"/>
              <a:t>, </a:t>
            </a:r>
            <a:r>
              <a:rPr lang="en-US" dirty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</a:t>
            </a:r>
            <a:r>
              <a:rPr lang="en-US" dirty="0" smtClean="0"/>
              <a:t>edition from </a:t>
            </a:r>
            <a:r>
              <a:rPr lang="en-US" dirty="0" err="1" smtClean="0"/>
              <a:t>amazon.com</a:t>
            </a:r>
            <a:endParaRPr lang="en-US" dirty="0" smtClean="0"/>
          </a:p>
        </p:txBody>
      </p:sp>
      <p:sp>
        <p:nvSpPr>
          <p:cNvPr id="2560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EB2C22EC-E480-D742-A042-1CA99EDE142F}" type="slidenum">
              <a:rPr lang="en-US" smtClean="0">
                <a:latin typeface="Times New Roman" charset="0"/>
              </a:rPr>
              <a:pPr/>
              <a:t>12</a:t>
            </a:fld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People Problem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buy from </a:t>
            </a:r>
            <a:r>
              <a:rPr lang="en-US" dirty="0" err="1" smtClean="0"/>
              <a:t>amazon.com</a:t>
            </a:r>
            <a:r>
              <a:rPr lang="en-US" dirty="0" smtClean="0"/>
              <a:t>… </a:t>
            </a:r>
          </a:p>
          <a:p>
            <a:pPr lvl="1"/>
            <a:r>
              <a:rPr lang="en-US" dirty="0" smtClean="0"/>
              <a:t>Your browser uses the SSL protocol</a:t>
            </a:r>
          </a:p>
          <a:p>
            <a:pPr lvl="1"/>
            <a:r>
              <a:rPr lang="en-US" dirty="0" smtClean="0"/>
              <a:t>SSL relies on cryptography</a:t>
            </a:r>
          </a:p>
          <a:p>
            <a:pPr lvl="1"/>
            <a:r>
              <a:rPr lang="en-US" dirty="0" smtClean="0"/>
              <a:t>Many access control issues arise</a:t>
            </a:r>
          </a:p>
          <a:p>
            <a:pPr lvl="1"/>
            <a:r>
              <a:rPr lang="en-US" dirty="0" smtClean="0"/>
              <a:t>All security mechanisms are in software</a:t>
            </a:r>
          </a:p>
          <a:p>
            <a:r>
              <a:rPr lang="en-US" dirty="0" smtClean="0"/>
              <a:t>Suppose all of this security stuff works perfectly</a:t>
            </a:r>
          </a:p>
          <a:p>
            <a:pPr lvl="1"/>
            <a:r>
              <a:rPr lang="en-US" dirty="0" smtClean="0"/>
              <a:t>Then you would be safe, right?</a:t>
            </a:r>
          </a:p>
        </p:txBody>
      </p:sp>
      <p:sp>
        <p:nvSpPr>
          <p:cNvPr id="2662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109EEA99-1267-6642-B676-2B935B58E9FC}" type="slidenum">
              <a:rPr lang="en-US" smtClean="0">
                <a:latin typeface="Times New Roman" charset="0"/>
              </a:rPr>
              <a:pPr/>
              <a:t>13</a:t>
            </a:fld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People Problem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153400" cy="4191000"/>
          </a:xfrm>
        </p:spPr>
        <p:txBody>
          <a:bodyPr/>
          <a:lstStyle/>
          <a:p>
            <a:r>
              <a:rPr lang="en-US" dirty="0" smtClean="0"/>
              <a:t>What could go wrong?</a:t>
            </a:r>
          </a:p>
          <a:p>
            <a:r>
              <a:rPr lang="en-US" dirty="0" smtClean="0"/>
              <a:t>Trudy tries man-in-the-middle attack</a:t>
            </a:r>
          </a:p>
          <a:p>
            <a:pPr lvl="1"/>
            <a:r>
              <a:rPr lang="en-US" dirty="0" smtClean="0"/>
              <a:t>SSL is secure, so attack does </a:t>
            </a:r>
            <a:r>
              <a:rPr lang="en-US" b="1" i="1" dirty="0" smtClean="0"/>
              <a:t>not</a:t>
            </a:r>
            <a:r>
              <a:rPr lang="en-US" dirty="0" smtClean="0"/>
              <a:t> “work”</a:t>
            </a:r>
          </a:p>
          <a:p>
            <a:pPr lvl="1"/>
            <a:r>
              <a:rPr lang="en-US" dirty="0" smtClean="0"/>
              <a:t>But, Web browser warns of problem</a:t>
            </a:r>
          </a:p>
          <a:p>
            <a:pPr lvl="1"/>
            <a:r>
              <a:rPr lang="en-US" dirty="0" smtClean="0"/>
              <a:t>What do you, the user, do? </a:t>
            </a:r>
          </a:p>
          <a:p>
            <a:r>
              <a:rPr lang="en-US" dirty="0" smtClean="0"/>
              <a:t>If user ignores warning, attack works!</a:t>
            </a:r>
          </a:p>
          <a:p>
            <a:pPr lvl="1"/>
            <a:r>
              <a:rPr lang="en-US" dirty="0" smtClean="0"/>
              <a:t>None of the security mechanisms failed </a:t>
            </a:r>
          </a:p>
          <a:p>
            <a:pPr lvl="1"/>
            <a:r>
              <a:rPr lang="en-US" dirty="0" smtClean="0"/>
              <a:t>But user </a:t>
            </a:r>
            <a:r>
              <a:rPr lang="en-US" i="1" dirty="0" smtClean="0"/>
              <a:t>unintentionally</a:t>
            </a:r>
            <a:r>
              <a:rPr lang="en-US" dirty="0" smtClean="0"/>
              <a:t> broke security</a:t>
            </a:r>
          </a:p>
        </p:txBody>
      </p:sp>
      <p:sp>
        <p:nvSpPr>
          <p:cNvPr id="2765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326354E7-32AB-B64D-987C-55C112169AC1}" type="slidenum">
              <a:rPr lang="en-US" smtClean="0">
                <a:latin typeface="Times New Roman" charset="0"/>
              </a:rPr>
              <a:pPr/>
              <a:t>14</a:t>
            </a:fld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F6F58CA0-5A8E-934F-8333-344439FF90B7}" type="slidenum">
              <a:rPr lang="en-US" smtClean="0">
                <a:latin typeface="Times New Roman" charset="0"/>
              </a:rPr>
              <a:pPr/>
              <a:t>15</a:t>
            </a:fld>
            <a:endParaRPr lang="en-US" smtClean="0">
              <a:latin typeface="Times New Roman" charset="0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Cryptography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/>
              <a:t>“Secret codes”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/>
              <a:t>The book covers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/>
              <a:t>Classic cryptography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/>
              <a:t>Symmetric ciphers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/>
              <a:t>Public key cryptography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/>
              <a:t>Hash functions++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/>
              <a:t>Advanced cryptanalysis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36207AC2-D7BC-804D-88D2-81C966E34986}" type="slidenum">
              <a:rPr lang="en-US" smtClean="0">
                <a:latin typeface="Times New Roman" charset="0"/>
              </a:rPr>
              <a:pPr/>
              <a:t>16</a:t>
            </a:fld>
            <a:endParaRPr lang="en-US" smtClean="0">
              <a:latin typeface="Times New Roman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Access Control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Authentication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Passwords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 smtClean="0"/>
              <a:t>Biometrics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 smtClean="0"/>
              <a:t>Other methods of authentication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Authorization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Access Control </a:t>
            </a:r>
            <a:r>
              <a:rPr lang="en-US" sz="2400" dirty="0" smtClean="0"/>
              <a:t>Lists and Capabilities</a:t>
            </a:r>
            <a:endParaRPr lang="en-US" sz="2400" dirty="0"/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Multilevel security (MLS), security modeling, covert channel, inference control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 smtClean="0"/>
              <a:t>Firewalls, </a:t>
            </a:r>
            <a:r>
              <a:rPr lang="en-US" sz="2400" dirty="0"/>
              <a:t>i</a:t>
            </a:r>
            <a:r>
              <a:rPr lang="en-US" sz="2400" dirty="0" smtClean="0"/>
              <a:t>ntrusion </a:t>
            </a:r>
            <a:r>
              <a:rPr lang="en-US" sz="2400" dirty="0"/>
              <a:t>d</a:t>
            </a:r>
            <a:r>
              <a:rPr lang="en-US" sz="2400" dirty="0" smtClean="0"/>
              <a:t>etection (IDS)</a:t>
            </a:r>
            <a:endParaRPr lang="en-US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EF17EF6A-0282-D640-9693-679B6621D5F1}" type="slidenum">
              <a:rPr lang="en-US" smtClean="0">
                <a:latin typeface="Times New Roman" charset="0"/>
              </a:rPr>
              <a:pPr/>
              <a:t>17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Protocols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“Simple” authentication protocols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Focus on basics of security protocols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 smtClean="0"/>
              <a:t>Lots of applied cryptography </a:t>
            </a:r>
            <a:r>
              <a:rPr lang="en-US" dirty="0"/>
              <a:t>in protocols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Real-world security protocols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 smtClean="0"/>
              <a:t>SSH</a:t>
            </a:r>
            <a:r>
              <a:rPr lang="en-US" dirty="0"/>
              <a:t>, SSL, IPSec, Kerberos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Wireless: WEP, GSM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8D9BC390-57D4-9943-AED8-1E140A746ACA}" type="slidenum">
              <a:rPr lang="en-US" smtClean="0">
                <a:latin typeface="Times New Roman" charset="0"/>
              </a:rPr>
              <a:pPr/>
              <a:t>18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Software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Security-critical</a:t>
            </a:r>
            <a:r>
              <a:rPr lang="en-US" dirty="0" smtClean="0"/>
              <a:t> flaws in software</a:t>
            </a:r>
            <a:endParaRPr lang="en-US" dirty="0"/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Buffer overflow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Race conditions, etc.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Malware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Examples of viruses and worms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Prevention and detection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Future of malware?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756C6559-B9A4-AE4E-8EEE-8A4183FEC478}" type="slidenum">
              <a:rPr lang="en-US" smtClean="0">
                <a:latin typeface="Times New Roman" charset="0"/>
              </a:rPr>
              <a:pPr/>
              <a:t>19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Software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Software reverse engineering (SRE)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How hackers “dissect” software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Digital rights management (DRM)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Shows difficulty of security in software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Also raises OS security issues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Software and testing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Open source, closed source, other topics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07E64AC5-62D3-3043-B685-C2AC6B2F9D79}" type="slidenum">
              <a:rPr lang="en-US" smtClean="0">
                <a:latin typeface="Times New Roman" charset="0"/>
              </a:rPr>
              <a:pPr/>
              <a:t>2</a:t>
            </a:fld>
            <a:endParaRPr lang="en-US" smtClean="0">
              <a:latin typeface="Times New Roman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The Cast of Characters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/>
              <a:t>Alice and Bob are the </a:t>
            </a:r>
            <a:r>
              <a:rPr lang="en-US" b="1" dirty="0"/>
              <a:t>good guys</a:t>
            </a:r>
            <a:endParaRPr lang="en-US" dirty="0"/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685800" y="41148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q"/>
            </a:pPr>
            <a:r>
              <a:rPr lang="en-US" sz="3200" dirty="0"/>
              <a:t>Trudy is the </a:t>
            </a:r>
            <a:r>
              <a:rPr lang="en-US" sz="3200" b="1" dirty="0"/>
              <a:t>bad “guy”</a:t>
            </a:r>
            <a:endParaRPr lang="en-US" sz="3200" dirty="0"/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685800" y="49530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q"/>
            </a:pPr>
            <a:r>
              <a:rPr lang="en-US" sz="3200" dirty="0"/>
              <a:t>Trudy is our generic “intruder”</a:t>
            </a:r>
          </a:p>
        </p:txBody>
      </p:sp>
      <p:pic>
        <p:nvPicPr>
          <p:cNvPr id="15367" name="Picture 9" descr="alice3Rev.tiff                                                 0010273EMacintosh HD                   BC93A1CC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2566988"/>
            <a:ext cx="946150" cy="162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10" descr="rabbit3.tiff                                                   0010273EMacintosh HD                   BC93A1CC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400" y="2514600"/>
            <a:ext cx="1076325" cy="166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11" descr="deedum2.tiff                                                   0010273EMacintosh HD                   BC93A1CC: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61188" y="3733800"/>
            <a:ext cx="1039812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Arrow Connector 10"/>
          <p:cNvCxnSpPr/>
          <p:nvPr/>
        </p:nvCxnSpPr>
        <p:spPr>
          <a:xfrm>
            <a:off x="5791200" y="4419600"/>
            <a:ext cx="838200" cy="1588"/>
          </a:xfrm>
          <a:prstGeom prst="straightConnector1">
            <a:avLst/>
          </a:prstGeom>
          <a:ln w="6667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build="p"/>
      <p:bldP spid="15365" grpId="0"/>
      <p:bldP spid="1536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BE6A9A79-A8F8-EC4A-BF8B-4D18933B5397}" type="slidenum">
              <a:rPr lang="en-US" smtClean="0">
                <a:latin typeface="Times New Roman" charset="0"/>
              </a:rPr>
              <a:pPr/>
              <a:t>20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Software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Operating systems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Basic OS security issues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“Trusted OS” requirements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NGSCB: Microsoft’s trusted OS for the PC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Software is a BIG security topic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Lots of material to cover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Lots of security problems to consider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But not nearly enough </a:t>
            </a:r>
            <a:r>
              <a:rPr lang="en-US" sz="2400" dirty="0" smtClean="0"/>
              <a:t>time…</a:t>
            </a:r>
            <a:endParaRPr lang="en-US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DDE7CFCB-8FF0-D74A-B638-68C042FD9715}" type="slidenum">
              <a:rPr lang="en-US" smtClean="0">
                <a:latin typeface="Times New Roman" charset="0"/>
              </a:rPr>
              <a:pPr/>
              <a:t>21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Think Like Trudy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dirty="0"/>
              <a:t>In the past, no respectable sources talked about “hacking” in detail</a:t>
            </a:r>
          </a:p>
          <a:p>
            <a:pPr lvl="1"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dirty="0"/>
              <a:t>After all, such info might help Trudy</a:t>
            </a:r>
          </a:p>
          <a:p>
            <a:pPr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dirty="0"/>
              <a:t>Recently, this has changed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dirty="0" smtClean="0"/>
              <a:t>Lots of info </a:t>
            </a:r>
            <a:r>
              <a:rPr lang="en-US" dirty="0"/>
              <a:t>on network hacking,</a:t>
            </a:r>
            <a:r>
              <a:rPr lang="en-US" dirty="0" smtClean="0"/>
              <a:t> malware, </a:t>
            </a:r>
            <a:r>
              <a:rPr lang="en-US" dirty="0"/>
              <a:t>how to hack software,</a:t>
            </a:r>
            <a:r>
              <a:rPr lang="en-US" dirty="0" smtClean="0"/>
              <a:t> and more</a:t>
            </a:r>
          </a:p>
          <a:p>
            <a:pPr lvl="1"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dirty="0" smtClean="0"/>
              <a:t>Classes taught on virus writing, </a:t>
            </a:r>
            <a:r>
              <a:rPr lang="en-US" dirty="0"/>
              <a:t>SRE,</a:t>
            </a:r>
            <a:r>
              <a:rPr lang="en-US" dirty="0" smtClean="0"/>
              <a:t> …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E8C5D71E-011A-FE4D-9A10-AA399A38427E}" type="slidenum">
              <a:rPr lang="en-US" smtClean="0">
                <a:latin typeface="Times New Roman" charset="0"/>
              </a:rPr>
              <a:pPr/>
              <a:t>22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Think Like Trudy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Good guys must think like bad guys!</a:t>
            </a:r>
            <a:endParaRPr lang="en-US" dirty="0" smtClean="0"/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 smtClean="0"/>
              <a:t>A </a:t>
            </a:r>
            <a:r>
              <a:rPr lang="en-US" dirty="0"/>
              <a:t>police detective…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…must study and understand criminals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In information security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We want to understand Trudy’s methods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 smtClean="0"/>
              <a:t>We might think about </a:t>
            </a:r>
            <a:r>
              <a:rPr lang="en-US" dirty="0"/>
              <a:t>Trudy’s motives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We’ll often pretend to be Trudy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883621B9-DFED-444F-B227-09880E9B83EA}" type="slidenum">
              <a:rPr lang="en-US" smtClean="0">
                <a:latin typeface="Times New Roman" charset="0"/>
              </a:rPr>
              <a:pPr/>
              <a:t>23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Think Like Trudy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en-US" dirty="0"/>
              <a:t>Is</a:t>
            </a:r>
            <a:r>
              <a:rPr lang="en-US" dirty="0" smtClean="0"/>
              <a:t> it a good idea to discuss security problems and attacks?</a:t>
            </a:r>
            <a:endParaRPr lang="en-US" dirty="0"/>
          </a:p>
          <a:p>
            <a:pPr eaLnBrk="1" hangingPunct="1">
              <a:spcAft>
                <a:spcPts val="1200"/>
              </a:spcAft>
            </a:pPr>
            <a:r>
              <a:rPr lang="en-US" dirty="0"/>
              <a:t>Bruce </a:t>
            </a:r>
            <a:r>
              <a:rPr lang="en-US" dirty="0" err="1" smtClean="0"/>
              <a:t>Schneier</a:t>
            </a:r>
            <a:r>
              <a:rPr lang="en-US" dirty="0" smtClean="0"/>
              <a:t>, referring </a:t>
            </a:r>
            <a:r>
              <a:rPr lang="en-US" dirty="0"/>
              <a:t>to </a:t>
            </a:r>
            <a:r>
              <a:rPr lang="en-US" i="1" dirty="0"/>
              <a:t>Security Engineering</a:t>
            </a:r>
            <a:r>
              <a:rPr lang="en-US" dirty="0"/>
              <a:t>, by Ross </a:t>
            </a:r>
            <a:r>
              <a:rPr lang="en-US" dirty="0" smtClean="0"/>
              <a:t>Anderson:</a:t>
            </a:r>
            <a:endParaRPr lang="en-US" dirty="0"/>
          </a:p>
          <a:p>
            <a:pPr lvl="1" eaLnBrk="1" hangingPunct="1">
              <a:spcAft>
                <a:spcPts val="1200"/>
              </a:spcAft>
            </a:pPr>
            <a:r>
              <a:rPr lang="en-US" dirty="0"/>
              <a:t>“It’s about time somebody wrote a book to teach the good guys what the bad guys already know.”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1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9E427672-B169-6B45-97C0-93EE455C9912}" type="slidenum">
              <a:rPr lang="en-US" smtClean="0">
                <a:latin typeface="Times New Roman" charset="0"/>
              </a:rPr>
              <a:pPr/>
              <a:t>24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Think Like Trudy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Aft>
                <a:spcPts val="0"/>
              </a:spcAft>
            </a:pPr>
            <a:r>
              <a:rPr lang="en-US" sz="2800" dirty="0"/>
              <a:t>We must try to think like Trudy</a:t>
            </a:r>
          </a:p>
          <a:p>
            <a:pPr eaLnBrk="1" hangingPunct="1">
              <a:spcAft>
                <a:spcPts val="0"/>
              </a:spcAft>
            </a:pPr>
            <a:r>
              <a:rPr lang="en-US" sz="2800" dirty="0"/>
              <a:t>We must study Trudy’s methods</a:t>
            </a:r>
          </a:p>
          <a:p>
            <a:pPr eaLnBrk="1" hangingPunct="1">
              <a:spcAft>
                <a:spcPts val="0"/>
              </a:spcAft>
            </a:pPr>
            <a:r>
              <a:rPr lang="en-US" sz="2800" dirty="0"/>
              <a:t>We can admire Trudy’s cleverness</a:t>
            </a:r>
          </a:p>
          <a:p>
            <a:pPr eaLnBrk="1" hangingPunct="1">
              <a:spcAft>
                <a:spcPts val="0"/>
              </a:spcAft>
            </a:pPr>
            <a:r>
              <a:rPr lang="en-US" sz="2800" dirty="0"/>
              <a:t>Often, we can’t help but laugh at Alice’s and/or Bob’s stupidity</a:t>
            </a:r>
          </a:p>
          <a:p>
            <a:pPr eaLnBrk="1" hangingPunct="1">
              <a:spcAft>
                <a:spcPts val="0"/>
              </a:spcAft>
            </a:pPr>
            <a:r>
              <a:rPr lang="en-US" sz="2800" dirty="0"/>
              <a:t>But, we </a:t>
            </a:r>
            <a:r>
              <a:rPr lang="en-US" sz="2800" b="1" dirty="0">
                <a:solidFill>
                  <a:srgbClr val="FF0000"/>
                </a:solidFill>
              </a:rPr>
              <a:t>cannot</a:t>
            </a:r>
            <a:r>
              <a:rPr lang="en-US" sz="2800" dirty="0"/>
              <a:t> act like Trudy</a:t>
            </a:r>
          </a:p>
          <a:p>
            <a:pPr lvl="1" eaLnBrk="1" hangingPunct="1">
              <a:spcAft>
                <a:spcPts val="0"/>
              </a:spcAft>
            </a:pPr>
            <a:r>
              <a:rPr lang="en-US" sz="2400" dirty="0"/>
              <a:t>Except in this </a:t>
            </a:r>
            <a:r>
              <a:rPr lang="en-US" sz="2400" dirty="0" smtClean="0"/>
              <a:t>class …</a:t>
            </a:r>
          </a:p>
          <a:p>
            <a:pPr lvl="1" eaLnBrk="1" hangingPunct="1">
              <a:spcAft>
                <a:spcPts val="0"/>
              </a:spcAft>
            </a:pPr>
            <a:r>
              <a:rPr lang="en-US" sz="2400" dirty="0" smtClean="0"/>
              <a:t>… and even then, there are limits</a:t>
            </a:r>
            <a:endParaRPr lang="en-US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10ABD6D2-96D5-754A-9E4E-F671A0B51987}" type="slidenum">
              <a:rPr lang="en-US" smtClean="0">
                <a:latin typeface="Times New Roman" charset="0"/>
              </a:rPr>
              <a:pPr/>
              <a:t>25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 This Course…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Think like the bad guy</a:t>
            </a:r>
          </a:p>
          <a:p>
            <a:pPr eaLnBrk="1" hangingPunct="1"/>
            <a:r>
              <a:rPr lang="en-US" dirty="0"/>
              <a:t>Always look for weaknesses</a:t>
            </a:r>
            <a:endParaRPr lang="en-US" dirty="0" smtClean="0"/>
          </a:p>
          <a:p>
            <a:pPr lvl="1" eaLnBrk="1" hangingPunct="1"/>
            <a:r>
              <a:rPr lang="en-US" dirty="0" smtClean="0"/>
              <a:t>Find the </a:t>
            </a:r>
            <a:r>
              <a:rPr lang="en-US" b="1" i="1" dirty="0"/>
              <a:t>weak link </a:t>
            </a:r>
            <a:r>
              <a:rPr lang="en-US" dirty="0"/>
              <a:t>before </a:t>
            </a:r>
            <a:r>
              <a:rPr lang="en-US" dirty="0" smtClean="0"/>
              <a:t>Trudy does</a:t>
            </a:r>
          </a:p>
          <a:p>
            <a:pPr eaLnBrk="1" hangingPunct="1"/>
            <a:r>
              <a:rPr lang="en-US" dirty="0"/>
              <a:t>It’s OK to break the rules</a:t>
            </a:r>
          </a:p>
          <a:p>
            <a:pPr lvl="1" eaLnBrk="1" hangingPunct="1"/>
            <a:r>
              <a:rPr lang="en-US" dirty="0"/>
              <a:t>What rules?</a:t>
            </a:r>
          </a:p>
          <a:p>
            <a:pPr eaLnBrk="1" hangingPunct="1"/>
            <a:r>
              <a:rPr lang="en-US" dirty="0"/>
              <a:t>Think like Trudy</a:t>
            </a:r>
          </a:p>
          <a:p>
            <a:pPr eaLnBrk="1" hangingPunct="1"/>
            <a:r>
              <a:rPr lang="en-US" dirty="0"/>
              <a:t>But don’t </a:t>
            </a:r>
            <a:r>
              <a:rPr lang="en-US"/>
              <a:t>do </a:t>
            </a:r>
            <a:r>
              <a:rPr lang="en-US" smtClean="0"/>
              <a:t>anything </a:t>
            </a:r>
            <a:r>
              <a:rPr lang="en-US" dirty="0"/>
              <a:t>illegal!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0654D1F7-78AB-2D4B-95BE-54502D4EC934}" type="slidenum">
              <a:rPr lang="en-US" smtClean="0">
                <a:latin typeface="Times New Roman" charset="0"/>
              </a:rPr>
              <a:pPr/>
              <a:t>3</a:t>
            </a:fld>
            <a:endParaRPr lang="en-US" smtClean="0">
              <a:latin typeface="Times New Roman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Alice’s Online Bank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/>
              <a:t>Alice opens Alice’s Online Bank (AOB)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/>
              <a:t>What are Alice’s security concerns?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/>
              <a:t>If Bob is a customer of AOB, what are his security concerns?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/>
              <a:t>How are Alice’s and Bob’s concerns similar? How are they different?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/>
              <a:t>How does Trudy view the situation?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20287EE3-8FEB-DF4C-AC4D-8D30DE289121}" type="slidenum">
              <a:rPr lang="en-US" smtClean="0">
                <a:latin typeface="Times New Roman" charset="0"/>
              </a:rPr>
              <a:pPr/>
              <a:t>4</a:t>
            </a:fld>
            <a:endParaRPr lang="en-US" smtClean="0">
              <a:latin typeface="Times New Roman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CIA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mtClean="0"/>
              <a:t>CIA == Confidentiality, Integrity, and Availability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mtClean="0"/>
              <a:t>AOB must prevent Trudy from learning Bob’s account balance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b="1" smtClean="0">
                <a:solidFill>
                  <a:schemeClr val="accent2"/>
                </a:solidFill>
              </a:rPr>
              <a:t>Confidentiality:</a:t>
            </a:r>
            <a:r>
              <a:rPr lang="en-US" smtClean="0"/>
              <a:t> prevent unauthorized </a:t>
            </a:r>
            <a:r>
              <a:rPr lang="en-US" i="1" smtClean="0"/>
              <a:t>reading</a:t>
            </a:r>
            <a:r>
              <a:rPr lang="en-US" smtClean="0"/>
              <a:t> of information 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mtClean="0"/>
              <a:t>Cryptography used for confidentiality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EF53F92F-393E-6447-8217-46BBECEC14F2}" type="slidenum">
              <a:rPr lang="en-US" smtClean="0">
                <a:latin typeface="Times New Roman" charset="0"/>
              </a:rPr>
              <a:pPr/>
              <a:t>5</a:t>
            </a:fld>
            <a:endParaRPr lang="en-US" smtClean="0">
              <a:latin typeface="Times New Roman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CIA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/>
              <a:t>Trudy must not be able to change Bob’s account balance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/>
              <a:t>Bob must not be able to improperly change his own account balance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b="1">
                <a:solidFill>
                  <a:schemeClr val="accent2"/>
                </a:solidFill>
              </a:rPr>
              <a:t>Integrity:</a:t>
            </a:r>
            <a:r>
              <a:rPr lang="en-US"/>
              <a:t> detect unauthorized </a:t>
            </a:r>
            <a:r>
              <a:rPr lang="en-US" i="1"/>
              <a:t>writing</a:t>
            </a:r>
            <a:r>
              <a:rPr lang="en-US"/>
              <a:t> of information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/>
              <a:t>Cryptography used for integrity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0FEC8D92-8D48-964A-8065-AC2A3B88B1FC}" type="slidenum">
              <a:rPr lang="en-US" smtClean="0">
                <a:latin typeface="Times New Roman" charset="0"/>
              </a:rPr>
              <a:pPr/>
              <a:t>6</a:t>
            </a:fld>
            <a:endParaRPr lang="en-US" smtClean="0">
              <a:latin typeface="Times New Roman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CIA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 err="1"/>
              <a:t>AOB’s</a:t>
            </a:r>
            <a:r>
              <a:rPr lang="en-US" sz="2800" dirty="0"/>
              <a:t> information must be available whenever it’s needed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Alice must be able to make transaction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If not, she’ll take her business elsewhere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b="1" dirty="0">
                <a:solidFill>
                  <a:schemeClr val="accent2"/>
                </a:solidFill>
              </a:rPr>
              <a:t>Availability:</a:t>
            </a:r>
            <a:r>
              <a:rPr lang="en-US" sz="2800" dirty="0"/>
              <a:t> Data is available in a </a:t>
            </a:r>
            <a:r>
              <a:rPr lang="en-US" sz="2800" i="1" dirty="0"/>
              <a:t>timely manner</a:t>
            </a:r>
            <a:r>
              <a:rPr lang="en-US" sz="2800" dirty="0"/>
              <a:t> when needed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Availability </a:t>
            </a:r>
            <a:r>
              <a:rPr lang="en-US" sz="2800" dirty="0" smtClean="0"/>
              <a:t>a relatively new </a:t>
            </a:r>
            <a:r>
              <a:rPr lang="en-US" sz="2800" dirty="0"/>
              <a:t>security </a:t>
            </a:r>
            <a:r>
              <a:rPr lang="en-US" sz="2800" dirty="0" smtClean="0"/>
              <a:t>issue</a:t>
            </a:r>
            <a:endParaRPr lang="en-US" sz="2800" dirty="0"/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Denial of service (</a:t>
            </a:r>
            <a:r>
              <a:rPr lang="en-US" sz="2400" dirty="0" err="1"/>
              <a:t>DoS</a:t>
            </a:r>
            <a:r>
              <a:rPr lang="en-US" sz="2400" dirty="0"/>
              <a:t>) attacks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EF5D4A87-5B7C-934E-A4BD-454ED895B495}" type="slidenum">
              <a:rPr lang="en-US" smtClean="0">
                <a:latin typeface="Times New Roman" charset="0"/>
              </a:rPr>
              <a:pPr/>
              <a:t>7</a:t>
            </a:fld>
            <a:endParaRPr lang="en-US" smtClean="0">
              <a:latin typeface="Times New Roman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Beyond CIA: Crypto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US"/>
              <a:t>How does Bob’s computer know that “Bob” is really Bob and not Trudy?</a:t>
            </a:r>
          </a:p>
          <a:p>
            <a:pPr eaLnBrk="1" hangingPunct="1">
              <a:spcAft>
                <a:spcPts val="600"/>
              </a:spcAft>
            </a:pPr>
            <a:r>
              <a:rPr lang="en-US"/>
              <a:t>Bob’s password must be verified</a:t>
            </a:r>
          </a:p>
          <a:p>
            <a:pPr lvl="1" eaLnBrk="1" hangingPunct="1">
              <a:spcAft>
                <a:spcPts val="600"/>
              </a:spcAft>
            </a:pPr>
            <a:r>
              <a:rPr lang="en-US"/>
              <a:t>This requires some clever </a:t>
            </a:r>
            <a:r>
              <a:rPr lang="en-US" b="1">
                <a:solidFill>
                  <a:schemeClr val="accent2"/>
                </a:solidFill>
              </a:rPr>
              <a:t>cryptography</a:t>
            </a:r>
            <a:endParaRPr lang="en-US"/>
          </a:p>
          <a:p>
            <a:pPr eaLnBrk="1" hangingPunct="1">
              <a:spcAft>
                <a:spcPts val="600"/>
              </a:spcAft>
            </a:pPr>
            <a:r>
              <a:rPr lang="en-US"/>
              <a:t>What are security concerns of pwds?</a:t>
            </a:r>
          </a:p>
          <a:p>
            <a:pPr eaLnBrk="1" hangingPunct="1">
              <a:spcAft>
                <a:spcPts val="600"/>
              </a:spcAft>
            </a:pPr>
            <a:r>
              <a:rPr lang="en-US"/>
              <a:t>Are there alternatives to passwords?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D4A026E0-04CC-564A-B223-836DEEAE85B4}" type="slidenum">
              <a:rPr lang="en-US" smtClean="0">
                <a:latin typeface="Times New Roman" charset="0"/>
              </a:rPr>
              <a:pPr/>
              <a:t>8</a:t>
            </a:fld>
            <a:endParaRPr lang="en-US" smtClean="0">
              <a:latin typeface="Times New Roman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Beyond CIA: Protocols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When Bob logs into AOB, how does AOB know that “Bob” is really Bob?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As before, Bob’s password is verified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Unlike the previous case, </a:t>
            </a:r>
            <a:r>
              <a:rPr lang="en-US" sz="2800" b="1" dirty="0">
                <a:solidFill>
                  <a:srgbClr val="FF0000"/>
                </a:solidFill>
              </a:rPr>
              <a:t>network</a:t>
            </a:r>
            <a:r>
              <a:rPr lang="en-US" sz="2800" dirty="0"/>
              <a:t> security issues arise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800" dirty="0" smtClean="0"/>
              <a:t>How do we secure </a:t>
            </a:r>
            <a:r>
              <a:rPr lang="en-US" sz="2800" dirty="0"/>
              <a:t>network</a:t>
            </a:r>
            <a:r>
              <a:rPr lang="en-US" sz="2800" dirty="0" smtClean="0"/>
              <a:t> transactions?</a:t>
            </a:r>
            <a:endParaRPr lang="en-US" sz="2800" dirty="0"/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b="1" dirty="0">
                <a:solidFill>
                  <a:schemeClr val="accent2"/>
                </a:solidFill>
              </a:rPr>
              <a:t>Protocols</a:t>
            </a:r>
            <a:r>
              <a:rPr lang="en-US" sz="2400" dirty="0"/>
              <a:t> are critically important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Crypto</a:t>
            </a:r>
            <a:r>
              <a:rPr lang="en-US" sz="2400" dirty="0" smtClean="0"/>
              <a:t> plays a major role in security protocols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Chapter 1 </a:t>
            </a:r>
            <a:r>
              <a:rPr lang="en-US" smtClean="0">
                <a:sym typeface="Symbol" charset="2"/>
              </a:rPr>
              <a:t></a:t>
            </a:r>
            <a:r>
              <a:rPr lang="en-US" smtClean="0"/>
              <a:t> Introduction                                                                                                </a:t>
            </a:r>
            <a:fld id="{1AC3B799-BFD8-E04C-9C7A-2D0FC04E0C5B}" type="slidenum">
              <a:rPr lang="en-US" smtClean="0">
                <a:latin typeface="Times New Roman" charset="0"/>
              </a:rPr>
              <a:pPr/>
              <a:t>9</a:t>
            </a:fld>
            <a:endParaRPr lang="en-US" smtClean="0">
              <a:latin typeface="Times New Roman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Beyond CIA: Access Control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en-US" sz="2800" dirty="0"/>
              <a:t>Once Bob is </a:t>
            </a:r>
            <a:r>
              <a:rPr lang="en-US" sz="2800" i="1" dirty="0"/>
              <a:t>authenticated</a:t>
            </a:r>
            <a:r>
              <a:rPr lang="en-US" sz="2800" dirty="0"/>
              <a:t> by AOB, then AOB must restrict actions of Bob</a:t>
            </a:r>
          </a:p>
          <a:p>
            <a:pPr lvl="1" eaLnBrk="1" hangingPunct="1">
              <a:spcAft>
                <a:spcPts val="1200"/>
              </a:spcAft>
            </a:pPr>
            <a:r>
              <a:rPr lang="en-US" sz="2400" dirty="0"/>
              <a:t>Bob can’t view Charlie’s account info</a:t>
            </a:r>
          </a:p>
          <a:p>
            <a:pPr lvl="1" eaLnBrk="1" hangingPunct="1">
              <a:spcAft>
                <a:spcPts val="1200"/>
              </a:spcAft>
            </a:pPr>
            <a:r>
              <a:rPr lang="en-US" sz="2400" dirty="0"/>
              <a:t>Bob can’t install new software,</a:t>
            </a:r>
            <a:r>
              <a:rPr lang="en-US" sz="2400" dirty="0" smtClean="0"/>
              <a:t> and so on…</a:t>
            </a:r>
          </a:p>
          <a:p>
            <a:pPr eaLnBrk="1" hangingPunct="1">
              <a:spcAft>
                <a:spcPts val="1200"/>
              </a:spcAft>
            </a:pPr>
            <a:r>
              <a:rPr lang="en-US" sz="2800" dirty="0"/>
              <a:t>Enforcing</a:t>
            </a:r>
            <a:r>
              <a:rPr lang="en-US" sz="2800" dirty="0" smtClean="0"/>
              <a:t> such </a:t>
            </a:r>
            <a:r>
              <a:rPr lang="en-US" sz="2800" dirty="0"/>
              <a:t>restrictions: </a:t>
            </a:r>
            <a:r>
              <a:rPr lang="en-US" sz="2800" i="1" dirty="0"/>
              <a:t>authorization</a:t>
            </a:r>
            <a:endParaRPr lang="en-US" sz="2800" dirty="0"/>
          </a:p>
          <a:p>
            <a:pPr eaLnBrk="1" hangingPunct="1">
              <a:spcAft>
                <a:spcPts val="1200"/>
              </a:spcAft>
            </a:pPr>
            <a:r>
              <a:rPr lang="en-US" sz="2800" b="1" dirty="0">
                <a:solidFill>
                  <a:schemeClr val="accent2"/>
                </a:solidFill>
              </a:rPr>
              <a:t>Access control</a:t>
            </a:r>
            <a:r>
              <a:rPr lang="en-US" sz="2800" dirty="0"/>
              <a:t> includes both authentication and authorization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5437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2269</TotalTime>
  <Words>1198</Words>
  <Application>Microsoft Macintosh PowerPoint</Application>
  <PresentationFormat>On-screen Show (4:3)</PresentationFormat>
  <Paragraphs>198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Default Design</vt:lpstr>
      <vt:lpstr>Chapter 1: Introduction</vt:lpstr>
      <vt:lpstr>The Cast of Characters</vt:lpstr>
      <vt:lpstr>Alice’s Online Bank</vt:lpstr>
      <vt:lpstr>CIA</vt:lpstr>
      <vt:lpstr>CIA</vt:lpstr>
      <vt:lpstr>CIA</vt:lpstr>
      <vt:lpstr>Beyond CIA: Crypto</vt:lpstr>
      <vt:lpstr>Beyond CIA: Protocols</vt:lpstr>
      <vt:lpstr>Beyond CIA: Access Control</vt:lpstr>
      <vt:lpstr>Beyond CIA: Software</vt:lpstr>
      <vt:lpstr>Your Textbook</vt:lpstr>
      <vt:lpstr>The People Problem</vt:lpstr>
      <vt:lpstr>The People Problem</vt:lpstr>
      <vt:lpstr>The People Problem</vt:lpstr>
      <vt:lpstr>Cryptography</vt:lpstr>
      <vt:lpstr>Access Control</vt:lpstr>
      <vt:lpstr>Protocols</vt:lpstr>
      <vt:lpstr>Software</vt:lpstr>
      <vt:lpstr>Software</vt:lpstr>
      <vt:lpstr>Software</vt:lpstr>
      <vt:lpstr>Think Like Trudy</vt:lpstr>
      <vt:lpstr>Think Like Trudy</vt:lpstr>
      <vt:lpstr>Think Like Trudy</vt:lpstr>
      <vt:lpstr>Think Like Trudy</vt:lpstr>
      <vt:lpstr>In This Course…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</dc:title>
  <dc:subject/>
  <dc:creator>Mark Stamp</dc:creator>
  <cp:keywords/>
  <dc:description/>
  <cp:lastModifiedBy>Mark Stamp</cp:lastModifiedBy>
  <cp:revision>239</cp:revision>
  <dcterms:created xsi:type="dcterms:W3CDTF">2015-08-20T12:19:09Z</dcterms:created>
  <dcterms:modified xsi:type="dcterms:W3CDTF">2016-01-28T14:41:18Z</dcterms:modified>
  <cp:category/>
</cp:coreProperties>
</file>