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64" r:id="rId10"/>
    <p:sldId id="265" r:id="rId11"/>
    <p:sldId id="268" r:id="rId12"/>
    <p:sldId id="282" r:id="rId13"/>
    <p:sldId id="283" r:id="rId14"/>
    <p:sldId id="284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0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972BCF4-C21C-AF4E-80A5-BEFE7F9B823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C98CA54-A0DA-9F44-A16E-D9D45CDD8E4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DA29B5F-B1E6-F34A-9953-ED3F9325626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8267204-F182-034A-8F1D-3EB89C44130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EE13CC8-324E-9C4E-8316-CEAFAF836ED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2AF5185-86F7-0449-9F87-15B10D2B28C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DABBC37-9CC1-CF4B-8411-B78C6C870F4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3D1B108-9418-414A-91B7-20EA24F851A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FB91C00-F9B4-5848-A184-DF75A1136B0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549A56-BB32-0E46-ADB8-AFC78602F81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CAF59BD-E653-0142-A07B-98E9BABDFE9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6F939AC-A930-0541-BA38-B70E0D1479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A4663051-479C-D949-A038-87FAF53888D9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1: Introduction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6800" y="321945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“Begin at the beginning,” the King said, very gravely,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“and go on till you come to the end: then stop.”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Lewis Carroll,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Alice in Wonderland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7FECABA-8E28-9549-AA98-1A48237A0D34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Software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Cryptography, protocols, and access control are</a:t>
            </a:r>
            <a:r>
              <a:rPr lang="en-US" sz="2800" dirty="0" smtClean="0"/>
              <a:t> all implemented </a:t>
            </a:r>
            <a:r>
              <a:rPr lang="en-US" sz="2800" dirty="0"/>
              <a:t>in </a:t>
            </a:r>
            <a:r>
              <a:rPr lang="en-US" sz="2800" b="1" dirty="0" smtClean="0">
                <a:solidFill>
                  <a:schemeClr val="accent2"/>
                </a:solidFill>
              </a:rPr>
              <a:t>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Software is foundation on which security rests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What are security issues of software?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Real-world </a:t>
            </a:r>
            <a:r>
              <a:rPr lang="en-US" sz="2400" dirty="0"/>
              <a:t>software is complex and buggy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flaws </a:t>
            </a:r>
            <a:r>
              <a:rPr lang="en-US" sz="2400" dirty="0" smtClean="0"/>
              <a:t>lead to </a:t>
            </a:r>
            <a:r>
              <a:rPr lang="en-US" sz="2400" dirty="0"/>
              <a:t>security flaws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does Trudy attack 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to reduce flaws in software development?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And what about malware?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50A068EA-A0E0-8C48-A180-94E2C77FA13C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Textbook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The text consists of four major parts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Cryptography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Access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Protocols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Software</a:t>
            </a:r>
            <a:endParaRPr lang="en-US" dirty="0" smtClean="0"/>
          </a:p>
          <a:p>
            <a:pPr eaLnBrk="1" hangingPunct="1">
              <a:spcAft>
                <a:spcPts val="600"/>
              </a:spcAft>
            </a:pPr>
            <a:r>
              <a:rPr lang="en-US" dirty="0" smtClean="0"/>
              <a:t>We’ll focus on </a:t>
            </a:r>
            <a:r>
              <a:rPr lang="en-US" dirty="0"/>
              <a:t>technical </a:t>
            </a:r>
            <a:r>
              <a:rPr lang="en-US" dirty="0" smtClean="0"/>
              <a:t>issues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/>
              <a:t>But, people cause lots of problems…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r>
              <a:rPr lang="en-US" dirty="0" smtClean="0"/>
              <a:t>People often break security</a:t>
            </a:r>
          </a:p>
          <a:p>
            <a:pPr lvl="1"/>
            <a:r>
              <a:rPr lang="en-US" dirty="0" smtClean="0"/>
              <a:t>Both intentionally and unintentionally</a:t>
            </a:r>
          </a:p>
          <a:p>
            <a:pPr lvl="1"/>
            <a:r>
              <a:rPr lang="en-US" dirty="0" smtClean="0"/>
              <a:t>Here, we consider an unintentional case</a:t>
            </a:r>
          </a:p>
          <a:p>
            <a:r>
              <a:rPr lang="en-US" dirty="0" smtClean="0"/>
              <a:t>For example, suppose you want to buy something online</a:t>
            </a:r>
          </a:p>
          <a:p>
            <a:pPr lvl="1"/>
            <a:r>
              <a:rPr lang="en-US" dirty="0" smtClean="0"/>
              <a:t>Say, </a:t>
            </a:r>
            <a:r>
              <a:rPr lang="en-US" i="1" dirty="0" smtClean="0"/>
              <a:t>Information Security: Principles and Practice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edition from </a:t>
            </a:r>
            <a:r>
              <a:rPr lang="en-US" dirty="0" err="1" smtClean="0"/>
              <a:t>amazon.com</a:t>
            </a:r>
            <a:endParaRPr lang="en-US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B2C22EC-E480-D742-A042-1CA99EDE142F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buy from </a:t>
            </a:r>
            <a:r>
              <a:rPr lang="en-US" dirty="0" err="1" smtClean="0"/>
              <a:t>amazon.com</a:t>
            </a:r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Your browser uses the SSL protocol</a:t>
            </a:r>
          </a:p>
          <a:p>
            <a:pPr lvl="1"/>
            <a:r>
              <a:rPr lang="en-US" dirty="0" smtClean="0"/>
              <a:t>SSL relies on cryptography</a:t>
            </a:r>
          </a:p>
          <a:p>
            <a:pPr lvl="1"/>
            <a:r>
              <a:rPr lang="en-US" dirty="0" smtClean="0"/>
              <a:t>Many access control issues arise</a:t>
            </a:r>
          </a:p>
          <a:p>
            <a:pPr lvl="1"/>
            <a:r>
              <a:rPr lang="en-US" dirty="0" smtClean="0"/>
              <a:t>All security mechanisms are in software</a:t>
            </a:r>
          </a:p>
          <a:p>
            <a:r>
              <a:rPr lang="en-US" dirty="0" smtClean="0"/>
              <a:t>Suppose all of this security stuff works perfectly</a:t>
            </a:r>
          </a:p>
          <a:p>
            <a:pPr lvl="1"/>
            <a:r>
              <a:rPr lang="en-US" dirty="0" smtClean="0"/>
              <a:t>Then you would be safe, right?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9EEA99-1267-6642-B676-2B935B58E9FC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91000"/>
          </a:xfrm>
        </p:spPr>
        <p:txBody>
          <a:bodyPr/>
          <a:lstStyle/>
          <a:p>
            <a:r>
              <a:rPr lang="en-US" dirty="0" smtClean="0"/>
              <a:t>What could go wrong?</a:t>
            </a:r>
          </a:p>
          <a:p>
            <a:r>
              <a:rPr lang="en-US" dirty="0" smtClean="0"/>
              <a:t>Trudy tries man-in-the-middle attack</a:t>
            </a:r>
          </a:p>
          <a:p>
            <a:pPr lvl="1"/>
            <a:r>
              <a:rPr lang="en-US" dirty="0" smtClean="0"/>
              <a:t>SSL is secure, so attack does </a:t>
            </a:r>
            <a:r>
              <a:rPr lang="en-US" b="1" i="1" dirty="0" smtClean="0"/>
              <a:t>not</a:t>
            </a:r>
            <a:r>
              <a:rPr lang="en-US" dirty="0" smtClean="0"/>
              <a:t> “work”</a:t>
            </a:r>
          </a:p>
          <a:p>
            <a:pPr lvl="1"/>
            <a:r>
              <a:rPr lang="en-US" dirty="0" smtClean="0"/>
              <a:t>But, Web browser warns of problem</a:t>
            </a:r>
          </a:p>
          <a:p>
            <a:pPr lvl="1"/>
            <a:r>
              <a:rPr lang="en-US" dirty="0" smtClean="0"/>
              <a:t>What do you, the user, do? </a:t>
            </a:r>
          </a:p>
          <a:p>
            <a:r>
              <a:rPr lang="en-US" dirty="0" smtClean="0"/>
              <a:t>If user ignores warning, attack works!</a:t>
            </a:r>
          </a:p>
          <a:p>
            <a:pPr lvl="1"/>
            <a:r>
              <a:rPr lang="en-US" dirty="0" smtClean="0"/>
              <a:t>None of the security mechanisms failed </a:t>
            </a:r>
          </a:p>
          <a:p>
            <a:pPr lvl="1"/>
            <a:r>
              <a:rPr lang="en-US" dirty="0" smtClean="0"/>
              <a:t>But user </a:t>
            </a:r>
            <a:r>
              <a:rPr lang="en-US" i="1" dirty="0" smtClean="0"/>
              <a:t>unintentionally</a:t>
            </a:r>
            <a:r>
              <a:rPr lang="en-US" dirty="0" smtClean="0"/>
              <a:t> broke security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26354E7-32AB-B64D-987C-55C112169AC1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F6F58CA0-5A8E-934F-8333-344439FF90B7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Cryptography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“Secret codes”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The book covers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Classic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Symmetric ciphers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Public key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Hash functions++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Advanced cryptanalysis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6207AC2-D7BC-804D-88D2-81C966E34986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Access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Authentication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Biometrics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Other methods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Authorization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Access Control </a:t>
            </a:r>
            <a:r>
              <a:rPr lang="en-US" sz="2400" dirty="0" smtClean="0"/>
              <a:t>Lists and Capabilities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Multilevel security (MLS), security modeling, covert channel, inference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Firewalls, </a:t>
            </a:r>
            <a:r>
              <a:rPr lang="en-US" sz="2400" dirty="0"/>
              <a:t>i</a:t>
            </a:r>
            <a:r>
              <a:rPr lang="en-US" sz="2400" dirty="0" smtClean="0"/>
              <a:t>ntrusion </a:t>
            </a:r>
            <a:r>
              <a:rPr lang="en-US" sz="2400" dirty="0"/>
              <a:t>d</a:t>
            </a:r>
            <a:r>
              <a:rPr lang="en-US" sz="2400" dirty="0" smtClean="0"/>
              <a:t>etection (IDS)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17EF6A-0282-D640-9693-679B6621D5F1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Protocols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“Simple” authentication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Focus on basics of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Lots of applied cryptography </a:t>
            </a:r>
            <a:r>
              <a:rPr lang="en-US" dirty="0"/>
              <a:t>in protocols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Real-world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SSH</a:t>
            </a:r>
            <a:r>
              <a:rPr lang="en-US" dirty="0"/>
              <a:t>, SSL, IPSec, Kerberos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Wireless: WEP, GSM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D9BC390-57D4-9943-AED8-1E140A746ACA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Security-critical</a:t>
            </a:r>
            <a:r>
              <a:rPr lang="en-US" dirty="0" smtClean="0"/>
              <a:t> flaws in software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Buffer overflow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Race conditions,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Malware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Examples of viruses and worms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Prevention and detection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Future of malware?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756C6559-B9A4-AE4E-8EEE-8A4183FEC478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How hackers “dissect” software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Digital rights management (DRM)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Shows difficulty of security in 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Also raises OS security issues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 and testing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Open source, closed source, other topics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7E64AC5-62D3-3043-B685-C2AC6B2F9D79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Cast of Characters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Alice and Bob are the </a:t>
            </a:r>
            <a:r>
              <a:rPr lang="en-US" b="1" dirty="0"/>
              <a:t>good guys</a:t>
            </a:r>
            <a:endParaRPr lang="en-US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411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the </a:t>
            </a:r>
            <a:r>
              <a:rPr lang="en-US" sz="3200" b="1" dirty="0"/>
              <a:t>bad “guy”</a:t>
            </a:r>
            <a:endParaRPr lang="en-US" sz="3200" dirty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our generic “intruder”</a:t>
            </a:r>
          </a:p>
        </p:txBody>
      </p:sp>
      <p:pic>
        <p:nvPicPr>
          <p:cNvPr id="15367" name="Picture 9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669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rabbit3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146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deedum2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1188" y="3733800"/>
            <a:ext cx="103981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5791200" y="4419600"/>
            <a:ext cx="838200" cy="1588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/>
      <p:bldP spid="153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BE6A9A79-A8F8-EC4A-BF8B-4D18933B5397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Operating systems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 OS security issues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“Trusted OS” requirements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NGSCB: Microsoft’s trusted OS for the PC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Software is a BIG security topic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material to cover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security problems to consider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But not nearly enough </a:t>
            </a:r>
            <a:r>
              <a:rPr lang="en-US" sz="2400" dirty="0" smtClean="0"/>
              <a:t>time…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DE7CFCB-8FF0-D74A-B638-68C042FD9715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In the past, no respectable sources talked about “hacking” in detail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After all, such info might help Trudy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Recently, this has changed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Lots of info </a:t>
            </a:r>
            <a:r>
              <a:rPr lang="en-US" dirty="0"/>
              <a:t>on network hacking,</a:t>
            </a:r>
            <a:r>
              <a:rPr lang="en-US" dirty="0" smtClean="0"/>
              <a:t> malware, </a:t>
            </a:r>
            <a:r>
              <a:rPr lang="en-US" dirty="0"/>
              <a:t>how to hack software,</a:t>
            </a:r>
            <a:r>
              <a:rPr lang="en-US" dirty="0" smtClean="0"/>
              <a:t> and more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Classes taught on virus writing, </a:t>
            </a:r>
            <a:r>
              <a:rPr lang="en-US" dirty="0"/>
              <a:t>SRE,</a:t>
            </a: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8C5D71E-011A-FE4D-9A10-AA399A38427E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Good guys must think like bad guys!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dirty="0"/>
              <a:t>police detective…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…must study and understand criminals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information security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want to understand Trudy’s methods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We might think about </a:t>
            </a:r>
            <a:r>
              <a:rPr lang="en-US" dirty="0"/>
              <a:t>Trudy’s motives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We’ll often pretend to be Trudy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83621B9-DFED-444F-B227-09880E9B83EA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/>
              <a:t>Is</a:t>
            </a:r>
            <a:r>
              <a:rPr lang="en-US" dirty="0" smtClean="0"/>
              <a:t> it a good idea to discuss security problems and attacks?</a:t>
            </a:r>
            <a:endParaRPr lang="en-US" dirty="0"/>
          </a:p>
          <a:p>
            <a:pPr eaLnBrk="1" hangingPunct="1">
              <a:spcAft>
                <a:spcPts val="1200"/>
              </a:spcAft>
            </a:pPr>
            <a:r>
              <a:rPr lang="en-US" dirty="0"/>
              <a:t>Bruce </a:t>
            </a:r>
            <a:r>
              <a:rPr lang="en-US" dirty="0" err="1" smtClean="0"/>
              <a:t>Schneier</a:t>
            </a:r>
            <a:r>
              <a:rPr lang="en-US" dirty="0" smtClean="0"/>
              <a:t>, referring </a:t>
            </a:r>
            <a:r>
              <a:rPr lang="en-US" dirty="0"/>
              <a:t>to </a:t>
            </a:r>
            <a:r>
              <a:rPr lang="en-US" i="1" dirty="0"/>
              <a:t>Security Engineering</a:t>
            </a:r>
            <a:r>
              <a:rPr lang="en-US" dirty="0"/>
              <a:t>, by Ross </a:t>
            </a:r>
            <a:r>
              <a:rPr lang="en-US" dirty="0" smtClean="0"/>
              <a:t>Anderson:</a:t>
            </a:r>
            <a:endParaRPr lang="en-US" dirty="0"/>
          </a:p>
          <a:p>
            <a:pPr lvl="1" eaLnBrk="1" hangingPunct="1">
              <a:spcAft>
                <a:spcPts val="1200"/>
              </a:spcAft>
            </a:pPr>
            <a:r>
              <a:rPr lang="en-US" dirty="0"/>
              <a:t>“It’s about time somebody wrote a book to teach the good guys what the bad guys already know.”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9E427672-B169-6B45-97C0-93EE455C9912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sz="2800" dirty="0"/>
              <a:t>We must try to think like Trudy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We must study Trudy’s methods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We can admire Trudy’s cleverness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Often, we can’t help but laugh at Alice’s and/or Bob’s stupidity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But, we </a:t>
            </a:r>
            <a:r>
              <a:rPr lang="en-US" sz="2800" b="1" dirty="0">
                <a:solidFill>
                  <a:srgbClr val="FF0000"/>
                </a:solidFill>
              </a:rPr>
              <a:t>cannot</a:t>
            </a:r>
            <a:r>
              <a:rPr lang="en-US" sz="2800" dirty="0"/>
              <a:t> act like Trudy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Except in this </a:t>
            </a:r>
            <a:r>
              <a:rPr lang="en-US" sz="2400" dirty="0" smtClean="0"/>
              <a:t>class …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 smtClean="0"/>
              <a:t>… and even then, there are limits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ABD6D2-96D5-754A-9E4E-F671A0B51987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This Course…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like the bad guy</a:t>
            </a:r>
          </a:p>
          <a:p>
            <a:pPr eaLnBrk="1" hangingPunct="1"/>
            <a:r>
              <a:rPr lang="en-US" dirty="0"/>
              <a:t>Always look for weaknesses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Find the </a:t>
            </a:r>
            <a:r>
              <a:rPr lang="en-US" b="1" i="1" dirty="0"/>
              <a:t>weak link </a:t>
            </a:r>
            <a:r>
              <a:rPr lang="en-US" dirty="0"/>
              <a:t>before </a:t>
            </a:r>
            <a:r>
              <a:rPr lang="en-US" dirty="0" smtClean="0"/>
              <a:t>Trudy does</a:t>
            </a:r>
          </a:p>
          <a:p>
            <a:pPr eaLnBrk="1" hangingPunct="1"/>
            <a:r>
              <a:rPr lang="en-US" dirty="0"/>
              <a:t>It’s OK to break the rules</a:t>
            </a:r>
          </a:p>
          <a:p>
            <a:pPr lvl="1" eaLnBrk="1" hangingPunct="1"/>
            <a:r>
              <a:rPr lang="en-US" dirty="0"/>
              <a:t>What rules?</a:t>
            </a:r>
          </a:p>
          <a:p>
            <a:pPr eaLnBrk="1" hangingPunct="1"/>
            <a:r>
              <a:rPr lang="en-US" dirty="0"/>
              <a:t>Think like Trudy</a:t>
            </a:r>
          </a:p>
          <a:p>
            <a:pPr eaLnBrk="1" hangingPunct="1"/>
            <a:r>
              <a:rPr lang="en-US" dirty="0"/>
              <a:t>But don’t </a:t>
            </a:r>
            <a:r>
              <a:rPr lang="en-US"/>
              <a:t>do </a:t>
            </a:r>
            <a:r>
              <a:rPr lang="en-US" smtClean="0"/>
              <a:t>anything </a:t>
            </a:r>
            <a:r>
              <a:rPr lang="en-US" dirty="0"/>
              <a:t>illegal!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654D1F7-78AB-2D4B-95BE-54502D4EC934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Alice’s Online Bank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Alice opens Alice’s Online Bank (AOB)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What are Alice’s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If Bob is a customer of AOB, what are his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are Alice’s and Bob’s concerns similar? How are they different?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does Trudy view the situation?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0287EE3-8FEB-DF4C-AC4D-8D30DE289121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CIA == Confidentiality, Integrity, and Availability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AOB must prevent Trudy from learning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smtClean="0">
                <a:solidFill>
                  <a:schemeClr val="accent2"/>
                </a:solidFill>
              </a:rPr>
              <a:t>Confidentiality:</a:t>
            </a:r>
            <a:r>
              <a:rPr lang="en-US" smtClean="0"/>
              <a:t> prevent unauthorized </a:t>
            </a:r>
            <a:r>
              <a:rPr lang="en-US" i="1" smtClean="0"/>
              <a:t>reading</a:t>
            </a:r>
            <a:r>
              <a:rPr lang="en-US" smtClean="0"/>
              <a:t> of information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Cryptography used for confidentiality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3F92F-393E-6447-8217-46BBECEC14F2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Trudy must not be able to change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Bob must not be able to improperly change his own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chemeClr val="accent2"/>
                </a:solidFill>
              </a:rPr>
              <a:t>Integrity:</a:t>
            </a:r>
            <a:r>
              <a:rPr lang="en-US"/>
              <a:t> detect unauthorized </a:t>
            </a:r>
            <a:r>
              <a:rPr lang="en-US" i="1"/>
              <a:t>writing</a:t>
            </a:r>
            <a:r>
              <a:rPr lang="en-US"/>
              <a:t> of information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Cryptography used for integrity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FEC8D92-8D48-964A-8065-AC2A3B88B1FC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AOB’s</a:t>
            </a:r>
            <a:r>
              <a:rPr lang="en-US" sz="2800" dirty="0"/>
              <a:t> information must be available whenever it’s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must be able to make transaction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not, she’ll take her business elsewhere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Availability:</a:t>
            </a:r>
            <a:r>
              <a:rPr lang="en-US" sz="2800" dirty="0"/>
              <a:t> Data is available in a </a:t>
            </a:r>
            <a:r>
              <a:rPr lang="en-US" sz="2800" i="1" dirty="0"/>
              <a:t>timely manner</a:t>
            </a:r>
            <a:r>
              <a:rPr lang="en-US" sz="2800" dirty="0"/>
              <a:t> when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Availability </a:t>
            </a:r>
            <a:r>
              <a:rPr lang="en-US" sz="2800" dirty="0" smtClean="0"/>
              <a:t>a relatively new </a:t>
            </a:r>
            <a:r>
              <a:rPr lang="en-US" sz="2800" dirty="0"/>
              <a:t>security </a:t>
            </a:r>
            <a:r>
              <a:rPr lang="en-US" sz="2800" dirty="0" smtClean="0"/>
              <a:t>issue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Denial of service (</a:t>
            </a:r>
            <a:r>
              <a:rPr lang="en-US" sz="2400" dirty="0" err="1"/>
              <a:t>DoS</a:t>
            </a:r>
            <a:r>
              <a:rPr lang="en-US" sz="2400" dirty="0"/>
              <a:t>) attacks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D4A87-5B7C-934E-A4BD-454ED895B495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Crypto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/>
              <a:t>How does Bob’s computer know that “Bob” is really Bob and not Trudy?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Bob’s password must be verified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This requires some clever </a:t>
            </a:r>
            <a:r>
              <a:rPr lang="en-US" b="1">
                <a:solidFill>
                  <a:schemeClr val="accent2"/>
                </a:solidFill>
              </a:rPr>
              <a:t>cryptography</a:t>
            </a:r>
            <a:endParaRPr lang="en-US"/>
          </a:p>
          <a:p>
            <a:pPr eaLnBrk="1" hangingPunct="1">
              <a:spcAft>
                <a:spcPts val="600"/>
              </a:spcAft>
            </a:pPr>
            <a:r>
              <a:rPr lang="en-US"/>
              <a:t>What are security concerns of pwds?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Are there alternatives to passwords?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4A026E0-04CC-564A-B223-836DEEAE85B4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Protocols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Bob logs into AOB, how does AOB know that “Bob” is really Bob?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before, Bob’s password is verified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Unlike the previous case, </a:t>
            </a:r>
            <a:r>
              <a:rPr lang="en-US" sz="2800" b="1" dirty="0">
                <a:solidFill>
                  <a:srgbClr val="FF0000"/>
                </a:solidFill>
              </a:rPr>
              <a:t>network</a:t>
            </a:r>
            <a:r>
              <a:rPr lang="en-US" sz="2800" dirty="0"/>
              <a:t> security issues arise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do we secure </a:t>
            </a:r>
            <a:r>
              <a:rPr lang="en-US" sz="2800" dirty="0"/>
              <a:t>network</a:t>
            </a:r>
            <a:r>
              <a:rPr lang="en-US" sz="2800" dirty="0" smtClean="0"/>
              <a:t> transactions?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Protocols</a:t>
            </a:r>
            <a:r>
              <a:rPr lang="en-US" sz="2400" dirty="0"/>
              <a:t> are critically important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Crypto</a:t>
            </a:r>
            <a:r>
              <a:rPr lang="en-US" sz="2400" dirty="0" smtClean="0"/>
              <a:t> plays a major role in security protocols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AC3B799-BFD8-E04C-9C7A-2D0FC04E0C5B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Access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/>
              <a:t>Once Bob is </a:t>
            </a:r>
            <a:r>
              <a:rPr lang="en-US" sz="2800" i="1" dirty="0"/>
              <a:t>authenticated</a:t>
            </a:r>
            <a:r>
              <a:rPr lang="en-US" sz="2800" dirty="0"/>
              <a:t> by AOB, then AOB must restrict actions of Bob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view Charlie’s account info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install new software,</a:t>
            </a:r>
            <a:r>
              <a:rPr lang="en-US" sz="2400" dirty="0" smtClean="0"/>
              <a:t> and so on…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/>
              <a:t>Enforcing</a:t>
            </a:r>
            <a:r>
              <a:rPr lang="en-US" sz="2800" dirty="0" smtClean="0"/>
              <a:t> such </a:t>
            </a:r>
            <a:r>
              <a:rPr lang="en-US" sz="2800" dirty="0"/>
              <a:t>restrictions: </a:t>
            </a:r>
            <a:r>
              <a:rPr lang="en-US" sz="2800" i="1" dirty="0"/>
              <a:t>authorization</a:t>
            </a:r>
            <a:endParaRPr 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Access control</a:t>
            </a:r>
            <a:r>
              <a:rPr lang="en-US" sz="2800" dirty="0"/>
              <a:t> includes both authentication and authorization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1198</Words>
  <Application>Microsoft Macintosh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Chapter 1: Introduction</vt:lpstr>
      <vt:lpstr>The Cast of Characters</vt:lpstr>
      <vt:lpstr>Alice’s Online Bank</vt:lpstr>
      <vt:lpstr>CIA</vt:lpstr>
      <vt:lpstr>CIA</vt:lpstr>
      <vt:lpstr>CIA</vt:lpstr>
      <vt:lpstr>Beyond CIA: Crypto</vt:lpstr>
      <vt:lpstr>Beyond CIA: Protocols</vt:lpstr>
      <vt:lpstr>Beyond CIA: Access Control</vt:lpstr>
      <vt:lpstr>Beyond CIA: Software</vt:lpstr>
      <vt:lpstr>Your Textbook</vt:lpstr>
      <vt:lpstr>The People Problem</vt:lpstr>
      <vt:lpstr>The People Problem</vt:lpstr>
      <vt:lpstr>The People Problem</vt:lpstr>
      <vt:lpstr>Cryptography</vt:lpstr>
      <vt:lpstr>Access Control</vt:lpstr>
      <vt:lpstr>Protocols</vt:lpstr>
      <vt:lpstr>Software</vt:lpstr>
      <vt:lpstr>Software</vt:lpstr>
      <vt:lpstr>Software</vt:lpstr>
      <vt:lpstr>Think Like Trudy</vt:lpstr>
      <vt:lpstr>Think Like Trudy</vt:lpstr>
      <vt:lpstr>Think Like Trudy</vt:lpstr>
      <vt:lpstr>Think Like Trudy</vt:lpstr>
      <vt:lpstr>In This Course…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Mark Stamp</cp:lastModifiedBy>
  <cp:revision>239</cp:revision>
  <dcterms:created xsi:type="dcterms:W3CDTF">2015-08-20T12:19:09Z</dcterms:created>
  <dcterms:modified xsi:type="dcterms:W3CDTF">2016-01-28T14:41:18Z</dcterms:modified>
  <cp:category/>
</cp:coreProperties>
</file>