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2"/>
  </p:notesMasterIdLst>
  <p:sldIdLst>
    <p:sldId id="36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87" r:id="rId41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53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A501A-7E76-4175-B3B9-D33B7ED3BC49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7487F-CD59-4ADC-9D79-B3649D22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63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If this PowerPoint presentation contains mathematical equations, you may need to check that your computer has the following installed: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1) </a:t>
            </a:r>
            <a:r>
              <a:rPr lang="en-US" noProof="0" dirty="0" err="1"/>
              <a:t>MathType</a:t>
            </a:r>
            <a:r>
              <a:rPr lang="en-US" noProof="0" dirty="0"/>
              <a:t> Plugin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2) Math Player (free versions available)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3) NVDA Reader (free versions available)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093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79367" y="2258732"/>
            <a:ext cx="2899664" cy="403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B16884-B034-4F99-BA53-0FC8737136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29745F1-0085-4ACF-A5F3-0406370393AB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50" b="0" i="1">
                <a:solidFill>
                  <a:srgbClr val="990099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75886F-EB4F-8673-BC84-E601BE5FC308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17D137-0FE9-7AC7-BB89-F4899FF5F3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A6B1FC-74A8-0EA5-7101-0F3D7CC548C4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5CA38B-71EE-1F1A-1E83-C1DD563CBB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78CE09-88E0-DB6F-B087-76DFB4040AF1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CF6CAF-F8BB-8BCC-0010-B7BBC370A1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EFAFEB-3DAA-D1E7-A25F-00C5590C3D0D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A7C541-C7C0-CF89-FAE5-6690294FA4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Opener-add copyrigh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Placeholder"/>
          <p:cNvSpPr txBox="1">
            <a:spLocks noGrp="1"/>
          </p:cNvSpPr>
          <p:nvPr>
            <p:ph type="title"/>
          </p:nvPr>
        </p:nvSpPr>
        <p:spPr>
          <a:xfrm>
            <a:off x="502920" y="244087"/>
            <a:ext cx="9052560" cy="7940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96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980"/>
            </a:lvl2pPr>
            <a:lvl3pPr lvl="2" indent="0">
              <a:spcBef>
                <a:spcPts val="0"/>
              </a:spcBef>
              <a:buNone/>
              <a:defRPr sz="1980"/>
            </a:lvl3pPr>
            <a:lvl4pPr lvl="3" indent="0">
              <a:spcBef>
                <a:spcPts val="0"/>
              </a:spcBef>
              <a:buNone/>
              <a:defRPr sz="1980"/>
            </a:lvl4pPr>
            <a:lvl5pPr lvl="4" indent="0">
              <a:spcBef>
                <a:spcPts val="0"/>
              </a:spcBef>
              <a:buNone/>
              <a:defRPr sz="1980"/>
            </a:lvl5pPr>
            <a:lvl6pPr lvl="5" indent="0">
              <a:spcBef>
                <a:spcPts val="0"/>
              </a:spcBef>
              <a:buNone/>
              <a:defRPr sz="1980"/>
            </a:lvl6pPr>
            <a:lvl7pPr lvl="6" indent="0">
              <a:spcBef>
                <a:spcPts val="0"/>
              </a:spcBef>
              <a:buNone/>
              <a:defRPr sz="1980"/>
            </a:lvl7pPr>
            <a:lvl8pPr lvl="7" indent="0">
              <a:spcBef>
                <a:spcPts val="0"/>
              </a:spcBef>
              <a:buNone/>
              <a:defRPr sz="1980"/>
            </a:lvl8pPr>
            <a:lvl9pPr lvl="8" indent="0">
              <a:spcBef>
                <a:spcPts val="0"/>
              </a:spcBef>
              <a:buNone/>
              <a:defRPr sz="1980"/>
            </a:lvl9pPr>
          </a:lstStyle>
          <a:p>
            <a:endParaRPr dirty="0"/>
          </a:p>
        </p:txBody>
      </p:sp>
      <p:sp>
        <p:nvSpPr>
          <p:cNvPr id="39" name="Content Placeholder"/>
          <p:cNvSpPr txBox="1">
            <a:spLocks noGrp="1"/>
          </p:cNvSpPr>
          <p:nvPr>
            <p:ph type="body" idx="1"/>
          </p:nvPr>
        </p:nvSpPr>
        <p:spPr>
          <a:xfrm>
            <a:off x="502920" y="925286"/>
            <a:ext cx="9052560" cy="542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200" b="0" i="0" u="none" strike="noStrike" cap="none">
                <a:solidFill>
                  <a:srgbClr val="007FA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365419-6FC7-3371-D131-FD28CF37EE6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2920" y="1997922"/>
            <a:ext cx="4526280" cy="315471"/>
          </a:xfrm>
        </p:spPr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ED3915-2147-4382-A599-2376CC8854D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532120" y="3046370"/>
            <a:ext cx="4023360" cy="507831"/>
          </a:xfrm>
        </p:spPr>
        <p:txBody>
          <a:bodyPr anchor="b"/>
          <a:lstStyle>
            <a:lvl1pPr marL="111760" indent="0">
              <a:buNone/>
              <a:defRPr sz="3300" b="0" i="0">
                <a:solidFill>
                  <a:schemeClr val="tx1"/>
                </a:solidFill>
              </a:defRPr>
            </a:lvl1pPr>
            <a:lvl2pPr marL="614680" indent="0">
              <a:buNone/>
              <a:defRPr/>
            </a:lvl2pPr>
          </a:lstStyle>
          <a:p>
            <a:pPr lvl="0"/>
            <a:r>
              <a:rPr lang="en-US" dirty="0"/>
              <a:t>Chapter #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38FD8D-0DB0-4A1A-A3F1-E26B606AC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532120" y="3686493"/>
            <a:ext cx="4023360" cy="372410"/>
          </a:xfrm>
        </p:spPr>
        <p:txBody>
          <a:bodyPr/>
          <a:lstStyle>
            <a:lvl1pPr marL="111760" indent="0">
              <a:buNone/>
              <a:defRPr sz="2420"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 name</a:t>
            </a:r>
          </a:p>
        </p:txBody>
      </p:sp>
      <p:sp>
        <p:nvSpPr>
          <p:cNvPr id="12" name="Shape 13">
            <a:extLst>
              <a:ext uri="{FF2B5EF4-FFF2-40B4-BE49-F238E27FC236}">
                <a16:creationId xmlns:a16="http://schemas.microsoft.com/office/drawing/2014/main" id="{C5328E6C-2B17-49B8-8712-6C0E107A1D99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6969284" y="128148"/>
            <a:ext cx="2346959" cy="2072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90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02920" marR="0" lvl="1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005840" marR="0" lvl="2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08760" marR="0" lvl="3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11680" marR="0" lvl="4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017520" marR="0" lvl="6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520440" marR="0" lvl="7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023360" marR="0" lvl="8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Shape 14">
            <a:extLst>
              <a:ext uri="{FF2B5EF4-FFF2-40B4-BE49-F238E27FC236}">
                <a16:creationId xmlns:a16="http://schemas.microsoft.com/office/drawing/2014/main" id="{CE0B5B1C-8858-43DC-BD75-C546F473877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316243" y="128148"/>
            <a:ext cx="606961" cy="2072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r">
              <a:buSzPct val="25000"/>
              <a:defRPr/>
            </a:pPr>
            <a:fld id="{00000000-1234-1234-1234-123412341234}" type="slidenum">
              <a:rPr lang="en-US" sz="990" smtClean="0"/>
              <a:pPr algn="r">
                <a:buSzPct val="25000"/>
                <a:defRPr/>
              </a:pPr>
              <a:t>‹#›</a:t>
            </a:fld>
            <a:endParaRPr lang="en-US" sz="990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B8939D-A957-42F9-A1B5-556D29D235A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02921" y="7331638"/>
            <a:ext cx="1101884" cy="203133"/>
          </a:xfrm>
        </p:spPr>
        <p:txBody>
          <a:bodyPr anchor="ctr"/>
          <a:lstStyle>
            <a:lvl1pPr>
              <a:buNone/>
              <a:defRPr sz="132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0CF87F15-2C58-4DFC-BACB-0E2C6507BCD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306797" y="7331637"/>
            <a:ext cx="7248683" cy="203133"/>
          </a:xfrm>
        </p:spPr>
        <p:txBody>
          <a:bodyPr anchor="ctr"/>
          <a:lstStyle>
            <a:lvl1pPr algn="r">
              <a:buNone/>
              <a:defRPr sz="132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Copyright Information</a:t>
            </a:r>
          </a:p>
        </p:txBody>
      </p:sp>
      <p:sp>
        <p:nvSpPr>
          <p:cNvPr id="11" name="Holder 6">
            <a:extLst>
              <a:ext uri="{FF2B5EF4-FFF2-40B4-BE49-F238E27FC236}">
                <a16:creationId xmlns:a16="http://schemas.microsoft.com/office/drawing/2014/main" id="{8AC5E916-B8CF-A4FC-997B-39F69200FCB6}"/>
              </a:ext>
            </a:extLst>
          </p:cNvPr>
          <p:cNvSpPr txBox="1">
            <a:spLocks/>
          </p:cNvSpPr>
          <p:nvPr userDrawn="1"/>
        </p:nvSpPr>
        <p:spPr>
          <a:xfrm>
            <a:off x="9253221" y="7217305"/>
            <a:ext cx="195579" cy="1154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800" b="0" i="0" kern="1200">
                <a:solidFill>
                  <a:schemeClr val="tx1"/>
                </a:solidFill>
                <a:latin typeface="Palatino Linotype"/>
                <a:ea typeface="+mn-ea"/>
                <a:cs typeface="Palatino Linotype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lang="en-US" b="0" spc="20" smtClean="0"/>
              <a:pPr marL="38100">
                <a:lnSpc>
                  <a:spcPts val="885"/>
                </a:lnSpc>
              </a:pPr>
              <a:t>‹#›</a:t>
            </a:fld>
            <a:endParaRPr lang="en-US" b="0" spc="20" dirty="0"/>
          </a:p>
        </p:txBody>
      </p:sp>
    </p:spTree>
    <p:extLst>
      <p:ext uri="{BB962C8B-B14F-4D97-AF65-F5344CB8AC3E}">
        <p14:creationId xmlns:p14="http://schemas.microsoft.com/office/powerpoint/2010/main" val="7923991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290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7409" y="798728"/>
            <a:ext cx="7723581" cy="379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30287" y="2942050"/>
            <a:ext cx="5902959" cy="1993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0" i="1">
                <a:solidFill>
                  <a:srgbClr val="990099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8586" y="7008652"/>
            <a:ext cx="195579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98728-A241-43F4-95FF-6C49FEEA0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152400"/>
            <a:ext cx="9052560" cy="1147982"/>
          </a:xfrm>
        </p:spPr>
        <p:txBody>
          <a:bodyPr wrap="square" lIns="0" tIns="19800" rIns="0" bIns="19800" anchor="ctr" anchorCtr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Artificial Intelligence: A Modern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18F80-D4FC-4D8F-B2BD-E7BEE7E01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1524000"/>
            <a:ext cx="9052560" cy="347763"/>
          </a:xfrm>
        </p:spPr>
        <p:txBody>
          <a:bodyPr wrap="square" lIns="0" tIns="19800" rIns="0" bIns="19800" anchor="ctr" anchorCtr="0">
            <a:spAutoFit/>
          </a:bodyPr>
          <a:lstStyle/>
          <a:p>
            <a:r>
              <a:rPr lang="en-US" sz="2000" dirty="0"/>
              <a:t>Fourth Edition</a:t>
            </a:r>
          </a:p>
        </p:txBody>
      </p:sp>
      <p:pic>
        <p:nvPicPr>
          <p:cNvPr id="10" name="Picture Placeholder 9" descr="Front Cover: Artificial Intelligence: A Modern Approach Fourth Edition by Russell and Norvig&#10;&#10;">
            <a:extLst>
              <a:ext uri="{FF2B5EF4-FFF2-40B4-BE49-F238E27FC236}">
                <a16:creationId xmlns:a16="http://schemas.microsoft.com/office/drawing/2014/main" id="{F6C01988-63CD-0063-3A51-7AB89C0D4B1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23534"/>
            <a:ext cx="3793896" cy="5053465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D222376-7AD7-4443-B67A-120BE12F4D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3333670"/>
            <a:ext cx="4023360" cy="501652"/>
          </a:xfrm>
        </p:spPr>
        <p:txBody>
          <a:bodyPr wrap="square" lIns="0" tIns="19800" rIns="0" bIns="19800" anchor="ctr">
            <a:spAutoFit/>
          </a:bodyPr>
          <a:lstStyle/>
          <a:p>
            <a:pPr indent="-111760"/>
            <a:r>
              <a:rPr lang="en-US" sz="300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8</a:t>
            </a:r>
            <a:endParaRPr lang="en-US" sz="300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FD4EC9-4778-4E2F-B136-2A176CA2BA6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29200" y="4206335"/>
            <a:ext cx="4023360" cy="378541"/>
          </a:xfrm>
        </p:spPr>
        <p:txBody>
          <a:bodyPr wrap="square" lIns="0" tIns="19800" rIns="0" bIns="19800" anchor="ctr">
            <a:spAutoFit/>
          </a:bodyPr>
          <a:lstStyle/>
          <a:p>
            <a:pPr marL="0"/>
            <a:r>
              <a:rPr lang="en-US" sz="22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First-order logic</a:t>
            </a:r>
          </a:p>
        </p:txBody>
      </p:sp>
      <p:pic>
        <p:nvPicPr>
          <p:cNvPr id="12" name="Picture Placeholder 11" descr="Pearson Logo">
            <a:extLst>
              <a:ext uri="{FF2B5EF4-FFF2-40B4-BE49-F238E27FC236}">
                <a16:creationId xmlns:a16="http://schemas.microsoft.com/office/drawing/2014/main" id="{2F9DC56F-6B40-16F2-2FFA-B0A90BE82963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4"/>
          <a:stretch>
            <a:fillRect/>
          </a:stretch>
        </p:blipFill>
        <p:spPr>
          <a:xfrm>
            <a:off x="579654" y="7156696"/>
            <a:ext cx="1002677" cy="315945"/>
          </a:xfr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8E88D28-1A9F-4FC4-946F-10B4629D1438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520739" y="7230656"/>
            <a:ext cx="5016923" cy="224653"/>
          </a:xfrm>
        </p:spPr>
        <p:txBody>
          <a:bodyPr wrap="square" lIns="0" tIns="19800" rIns="0" bIns="19800" anchor="ctr">
            <a:spAutoFit/>
          </a:bodyPr>
          <a:lstStyle/>
          <a:p>
            <a:pPr algn="ctr"/>
            <a:r>
              <a:rPr lang="en-US" altLang="en-US" sz="1200" b="0" i="0" dirty="0">
                <a:solidFill>
                  <a:schemeClr val="tx1"/>
                </a:solidFill>
                <a:latin typeface="Verdana"/>
                <a:cs typeface="Verdana" panose="020B0604030504040204" pitchFamily="34" charset="0"/>
              </a:rPr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801335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35" dirty="0"/>
              <a:t>Models</a:t>
            </a:r>
            <a:r>
              <a:rPr spc="229" dirty="0"/>
              <a:t> </a:t>
            </a:r>
            <a:r>
              <a:rPr spc="95" dirty="0"/>
              <a:t>for</a:t>
            </a:r>
            <a:r>
              <a:rPr spc="240" dirty="0"/>
              <a:t> </a:t>
            </a:r>
            <a:r>
              <a:rPr spc="95" dirty="0"/>
              <a:t>FOL:</a:t>
            </a:r>
            <a:r>
              <a:rPr spc="250" dirty="0"/>
              <a:t> </a:t>
            </a:r>
            <a:r>
              <a:rPr spc="9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4805" y="1624202"/>
            <a:ext cx="6212041" cy="480452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179622" y="3985492"/>
            <a:ext cx="436245" cy="708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450" b="1" spc="15" dirty="0">
                <a:latin typeface="Times New Roman"/>
                <a:cs typeface="Times New Roman"/>
              </a:rPr>
              <a:t>R</a:t>
            </a:r>
            <a:endParaRPr sz="44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10</a:t>
            </a:fld>
            <a:endParaRPr spc="20" dirty="0"/>
          </a:p>
        </p:txBody>
      </p:sp>
      <p:sp>
        <p:nvSpPr>
          <p:cNvPr id="5" name="object 5"/>
          <p:cNvSpPr txBox="1"/>
          <p:nvPr/>
        </p:nvSpPr>
        <p:spPr>
          <a:xfrm>
            <a:off x="6329413" y="3985492"/>
            <a:ext cx="309880" cy="708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450" b="1" spc="10" dirty="0">
                <a:latin typeface="Times New Roman"/>
                <a:cs typeface="Times New Roman"/>
              </a:rPr>
              <a:t>J</a:t>
            </a:r>
            <a:endParaRPr sz="4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96026" y="4423118"/>
            <a:ext cx="153670" cy="3327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000" b="1" spc="5" dirty="0">
                <a:latin typeface="Times New Roman"/>
                <a:cs typeface="Times New Roman"/>
              </a:rPr>
              <a:t>$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85881" y="4945884"/>
            <a:ext cx="840105" cy="3289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950" b="1" spc="10" dirty="0">
                <a:solidFill>
                  <a:srgbClr val="A42A2A"/>
                </a:solidFill>
                <a:latin typeface="Arial"/>
                <a:cs typeface="Arial"/>
              </a:rPr>
              <a:t>left</a:t>
            </a:r>
            <a:r>
              <a:rPr sz="1950" b="1" spc="-50" dirty="0">
                <a:solidFill>
                  <a:srgbClr val="A42A2A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A42A2A"/>
                </a:solidFill>
                <a:latin typeface="Arial"/>
                <a:cs typeface="Arial"/>
              </a:rPr>
              <a:t>leg</a:t>
            </a:r>
            <a:endParaRPr sz="19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70234" y="4932655"/>
            <a:ext cx="840105" cy="3289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950" b="1" spc="10" dirty="0">
                <a:solidFill>
                  <a:srgbClr val="A42A2A"/>
                </a:solidFill>
                <a:latin typeface="Arial"/>
                <a:cs typeface="Arial"/>
              </a:rPr>
              <a:t>left</a:t>
            </a:r>
            <a:r>
              <a:rPr sz="1950" b="1" spc="-50" dirty="0">
                <a:solidFill>
                  <a:srgbClr val="A42A2A"/>
                </a:solidFill>
                <a:latin typeface="Arial"/>
                <a:cs typeface="Arial"/>
              </a:rPr>
              <a:t> </a:t>
            </a:r>
            <a:r>
              <a:rPr sz="1950" b="1" spc="15" dirty="0">
                <a:solidFill>
                  <a:srgbClr val="A42A2A"/>
                </a:solidFill>
                <a:latin typeface="Arial"/>
                <a:cs typeface="Arial"/>
              </a:rPr>
              <a:t>leg</a:t>
            </a:r>
            <a:endParaRPr sz="19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81998" y="2665731"/>
            <a:ext cx="909955" cy="3289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950" b="1" spc="15" dirty="0">
                <a:latin typeface="Arial"/>
                <a:cs typeface="Arial"/>
              </a:rPr>
              <a:t>brother</a:t>
            </a:r>
            <a:endParaRPr sz="19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68768" y="3326104"/>
            <a:ext cx="909955" cy="3289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950" b="1" spc="15" dirty="0">
                <a:latin typeface="Arial"/>
                <a:cs typeface="Arial"/>
              </a:rPr>
              <a:t>brother</a:t>
            </a:r>
            <a:endParaRPr sz="19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60029" y="2753623"/>
            <a:ext cx="868044" cy="3289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950" b="1" spc="20" dirty="0">
                <a:solidFill>
                  <a:srgbClr val="0000FF"/>
                </a:solidFill>
                <a:latin typeface="Arial"/>
                <a:cs typeface="Arial"/>
              </a:rPr>
              <a:t>person</a:t>
            </a:r>
            <a:endParaRPr sz="19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78168" y="2511738"/>
            <a:ext cx="1804035" cy="109347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950" b="1" spc="20" dirty="0">
                <a:latin typeface="Arial"/>
                <a:cs typeface="Arial"/>
              </a:rPr>
              <a:t>on</a:t>
            </a:r>
            <a:r>
              <a:rPr sz="1950" b="1" spc="-30" dirty="0">
                <a:latin typeface="Arial"/>
                <a:cs typeface="Arial"/>
              </a:rPr>
              <a:t> </a:t>
            </a:r>
            <a:r>
              <a:rPr sz="1950" b="1" spc="20" dirty="0">
                <a:latin typeface="Arial"/>
                <a:cs typeface="Arial"/>
              </a:rPr>
              <a:t>head</a:t>
            </a:r>
            <a:endParaRPr sz="1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50">
              <a:latin typeface="Arial"/>
              <a:cs typeface="Arial"/>
            </a:endParaRPr>
          </a:p>
          <a:p>
            <a:pPr marL="948055" marR="5080">
              <a:lnSpc>
                <a:spcPts val="1989"/>
              </a:lnSpc>
            </a:pPr>
            <a:r>
              <a:rPr sz="1950" b="1" spc="15" dirty="0">
                <a:solidFill>
                  <a:srgbClr val="0000FF"/>
                </a:solidFill>
                <a:latin typeface="Arial"/>
                <a:cs typeface="Arial"/>
              </a:rPr>
              <a:t>person  </a:t>
            </a:r>
            <a:r>
              <a:rPr sz="1950" b="1" spc="20" dirty="0">
                <a:solidFill>
                  <a:srgbClr val="0000FF"/>
                </a:solidFill>
                <a:latin typeface="Arial"/>
                <a:cs typeface="Arial"/>
              </a:rPr>
              <a:t>king</a:t>
            </a:r>
            <a:endParaRPr sz="19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43152" y="1572170"/>
            <a:ext cx="769620" cy="3289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950" b="1" spc="20" dirty="0">
                <a:solidFill>
                  <a:srgbClr val="0000FF"/>
                </a:solidFill>
                <a:latin typeface="Arial"/>
                <a:cs typeface="Arial"/>
              </a:rPr>
              <a:t>crown</a:t>
            </a:r>
            <a:endParaRPr sz="1950">
              <a:latin typeface="Arial"/>
              <a:cs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AAB84B-D166-4AF5-873F-26325540245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6762707-7C34-457A-970D-363C626142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80" dirty="0"/>
              <a:t>Truth</a:t>
            </a:r>
            <a:r>
              <a:rPr spc="229" dirty="0"/>
              <a:t> </a:t>
            </a:r>
            <a:r>
              <a:rPr spc="8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74" y="1396713"/>
            <a:ext cx="6197600" cy="243332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2483485">
              <a:lnSpc>
                <a:spcPct val="101200"/>
              </a:lnSpc>
              <a:spcBef>
                <a:spcPts val="85"/>
              </a:spcBef>
            </a:pPr>
            <a:r>
              <a:rPr sz="2050" spc="-120" dirty="0">
                <a:latin typeface="Tahoma"/>
                <a:cs typeface="Tahoma"/>
              </a:rPr>
              <a:t>Consider</a:t>
            </a:r>
            <a:r>
              <a:rPr sz="2050" spc="-114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 </a:t>
            </a:r>
            <a:r>
              <a:rPr sz="2050" spc="-100" dirty="0">
                <a:latin typeface="Tahoma"/>
                <a:cs typeface="Tahoma"/>
              </a:rPr>
              <a:t>interpretation </a:t>
            </a:r>
            <a:r>
              <a:rPr sz="2050" spc="-85" dirty="0">
                <a:latin typeface="Tahoma"/>
                <a:cs typeface="Tahoma"/>
              </a:rPr>
              <a:t>in </a:t>
            </a:r>
            <a:r>
              <a:rPr sz="2050" spc="-125" dirty="0">
                <a:latin typeface="Tahoma"/>
                <a:cs typeface="Tahoma"/>
              </a:rPr>
              <a:t>which </a:t>
            </a:r>
            <a:r>
              <a:rPr sz="2050" spc="-630" dirty="0">
                <a:latin typeface="Tahoma"/>
                <a:cs typeface="Tahoma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Richard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345" dirty="0">
                <a:latin typeface="Cambria"/>
                <a:cs typeface="Cambria"/>
              </a:rPr>
              <a:t>→</a:t>
            </a:r>
            <a:r>
              <a:rPr sz="2050" spc="185" dirty="0">
                <a:latin typeface="Cambria"/>
                <a:cs typeface="Cambria"/>
              </a:rPr>
              <a:t> </a:t>
            </a:r>
            <a:r>
              <a:rPr sz="2050" spc="-100" dirty="0">
                <a:solidFill>
                  <a:srgbClr val="004B00"/>
                </a:solidFill>
                <a:latin typeface="Tahoma"/>
                <a:cs typeface="Tahoma"/>
              </a:rPr>
              <a:t>Richard</a:t>
            </a:r>
            <a:r>
              <a:rPr sz="2050" spc="-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25" dirty="0">
                <a:solidFill>
                  <a:srgbClr val="004B00"/>
                </a:solidFill>
                <a:latin typeface="Tahoma"/>
                <a:cs typeface="Tahoma"/>
              </a:rPr>
              <a:t>the</a:t>
            </a:r>
            <a:r>
              <a:rPr sz="2050" spc="1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05" dirty="0">
                <a:solidFill>
                  <a:srgbClr val="004B00"/>
                </a:solidFill>
                <a:latin typeface="Tahoma"/>
                <a:cs typeface="Tahoma"/>
              </a:rPr>
              <a:t>Lionheart </a:t>
            </a:r>
            <a:r>
              <a:rPr sz="2050" spc="-10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345" dirty="0">
                <a:latin typeface="Cambria"/>
                <a:cs typeface="Cambria"/>
              </a:rPr>
              <a:t>→</a:t>
            </a:r>
            <a:r>
              <a:rPr sz="2050" spc="190" dirty="0">
                <a:latin typeface="Cambria"/>
                <a:cs typeface="Cambria"/>
              </a:rPr>
              <a:t> </a:t>
            </a:r>
            <a:r>
              <a:rPr sz="2050" spc="-120" dirty="0">
                <a:solidFill>
                  <a:srgbClr val="004B00"/>
                </a:solidFill>
                <a:latin typeface="Tahoma"/>
                <a:cs typeface="Tahoma"/>
              </a:rPr>
              <a:t>th</a:t>
            </a:r>
            <a:r>
              <a:rPr sz="2050" spc="-130" dirty="0">
                <a:solidFill>
                  <a:srgbClr val="004B00"/>
                </a:solidFill>
                <a:latin typeface="Tahoma"/>
                <a:cs typeface="Tahoma"/>
              </a:rPr>
              <a:t>e</a:t>
            </a:r>
            <a:r>
              <a:rPr sz="2050" spc="2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90" dirty="0">
                <a:solidFill>
                  <a:srgbClr val="004B00"/>
                </a:solidFill>
                <a:latin typeface="Tahoma"/>
                <a:cs typeface="Tahoma"/>
              </a:rPr>
              <a:t>evil</a:t>
            </a:r>
            <a:r>
              <a:rPr sz="205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50" dirty="0">
                <a:solidFill>
                  <a:srgbClr val="004B00"/>
                </a:solidFill>
                <a:latin typeface="Tahoma"/>
                <a:cs typeface="Tahoma"/>
              </a:rPr>
              <a:t>King</a:t>
            </a:r>
            <a:r>
              <a:rPr sz="205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4B00"/>
                </a:solidFill>
                <a:latin typeface="Tahoma"/>
                <a:cs typeface="Tahoma"/>
              </a:rPr>
              <a:t>John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Brother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345" dirty="0">
                <a:latin typeface="Cambria"/>
                <a:cs typeface="Cambria"/>
              </a:rPr>
              <a:t>→</a:t>
            </a:r>
            <a:r>
              <a:rPr sz="2050" spc="190" dirty="0">
                <a:latin typeface="Cambria"/>
                <a:cs typeface="Cambria"/>
              </a:rPr>
              <a:t> </a:t>
            </a:r>
            <a:r>
              <a:rPr sz="2050" spc="-125" dirty="0">
                <a:solidFill>
                  <a:srgbClr val="004B00"/>
                </a:solidFill>
                <a:latin typeface="Tahoma"/>
                <a:cs typeface="Tahoma"/>
              </a:rPr>
              <a:t>the</a:t>
            </a:r>
            <a:r>
              <a:rPr sz="2050" spc="2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25" dirty="0">
                <a:solidFill>
                  <a:srgbClr val="004B00"/>
                </a:solidFill>
                <a:latin typeface="Tahoma"/>
                <a:cs typeface="Tahoma"/>
              </a:rPr>
              <a:t>brotherhood</a:t>
            </a:r>
            <a:r>
              <a:rPr sz="2050" spc="2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4B00"/>
                </a:solidFill>
                <a:latin typeface="Tahoma"/>
                <a:cs typeface="Tahoma"/>
              </a:rPr>
              <a:t>relation</a:t>
            </a:r>
            <a:endParaRPr sz="2050">
              <a:latin typeface="Tahoma"/>
              <a:cs typeface="Tahoma"/>
            </a:endParaRPr>
          </a:p>
          <a:p>
            <a:pPr marL="12700" marR="5080">
              <a:lnSpc>
                <a:spcPct val="101200"/>
              </a:lnSpc>
              <a:spcBef>
                <a:spcPts val="1540"/>
              </a:spcBef>
            </a:pPr>
            <a:r>
              <a:rPr sz="2050" spc="-120" dirty="0">
                <a:latin typeface="Tahoma"/>
                <a:cs typeface="Tahoma"/>
              </a:rPr>
              <a:t>Under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thi</a:t>
            </a:r>
            <a:r>
              <a:rPr sz="2050" spc="-90" dirty="0">
                <a:latin typeface="Tahoma"/>
                <a:cs typeface="Tahoma"/>
              </a:rPr>
              <a:t>s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inter</a:t>
            </a:r>
            <a:r>
              <a:rPr sz="2050" spc="-170" dirty="0">
                <a:latin typeface="Tahoma"/>
                <a:cs typeface="Tahoma"/>
              </a:rPr>
              <a:t>p</a:t>
            </a:r>
            <a:r>
              <a:rPr sz="2050" spc="-95" dirty="0">
                <a:latin typeface="Tahoma"/>
                <a:cs typeface="Tahoma"/>
              </a:rPr>
              <a:t>retation</a:t>
            </a:r>
            <a:r>
              <a:rPr sz="2050" spc="-65" dirty="0">
                <a:latin typeface="Tahoma"/>
                <a:cs typeface="Tahoma"/>
              </a:rPr>
              <a:t>,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75" dirty="0">
                <a:latin typeface="Tahoma"/>
                <a:cs typeface="Tahoma"/>
              </a:rPr>
              <a:t>i</a:t>
            </a:r>
            <a:r>
              <a:rPr sz="2050" spc="-120" dirty="0">
                <a:latin typeface="Tahoma"/>
                <a:cs typeface="Tahoma"/>
              </a:rPr>
              <a:t>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true  </a:t>
            </a:r>
            <a:r>
              <a:rPr sz="2050" spc="-95" dirty="0">
                <a:latin typeface="Tahoma"/>
                <a:cs typeface="Tahoma"/>
              </a:rPr>
              <a:t>just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case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4B00"/>
                </a:solidFill>
                <a:latin typeface="Tahoma"/>
                <a:cs typeface="Tahoma"/>
              </a:rPr>
              <a:t>Richard</a:t>
            </a:r>
            <a:r>
              <a:rPr sz="2050" spc="3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25" dirty="0">
                <a:solidFill>
                  <a:srgbClr val="004B00"/>
                </a:solidFill>
                <a:latin typeface="Tahoma"/>
                <a:cs typeface="Tahoma"/>
              </a:rPr>
              <a:t>the</a:t>
            </a:r>
            <a:r>
              <a:rPr sz="2050" spc="2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05" dirty="0">
                <a:solidFill>
                  <a:srgbClr val="004B00"/>
                </a:solidFill>
                <a:latin typeface="Tahoma"/>
                <a:cs typeface="Tahoma"/>
              </a:rPr>
              <a:t>Lionheart</a:t>
            </a:r>
            <a:r>
              <a:rPr sz="2050" spc="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solidFill>
                  <a:srgbClr val="004B00"/>
                </a:solidFill>
                <a:latin typeface="Tahoma"/>
                <a:cs typeface="Tahoma"/>
              </a:rPr>
              <a:t>the</a:t>
            </a:r>
            <a:r>
              <a:rPr sz="2050" spc="2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90" dirty="0">
                <a:solidFill>
                  <a:srgbClr val="004B00"/>
                </a:solidFill>
                <a:latin typeface="Tahoma"/>
                <a:cs typeface="Tahoma"/>
              </a:rPr>
              <a:t>evil</a:t>
            </a:r>
            <a:r>
              <a:rPr sz="2050" spc="1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50" dirty="0">
                <a:solidFill>
                  <a:srgbClr val="004B00"/>
                </a:solidFill>
                <a:latin typeface="Tahoma"/>
                <a:cs typeface="Tahoma"/>
              </a:rPr>
              <a:t>King</a:t>
            </a:r>
            <a:r>
              <a:rPr sz="2050" spc="2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4B00"/>
                </a:solidFill>
                <a:latin typeface="Tahoma"/>
                <a:cs typeface="Tahoma"/>
              </a:rPr>
              <a:t>John </a:t>
            </a:r>
            <a:r>
              <a:rPr sz="2050" spc="-9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are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solidFill>
                  <a:srgbClr val="004B00"/>
                </a:solidFill>
                <a:latin typeface="Tahoma"/>
                <a:cs typeface="Tahoma"/>
              </a:rPr>
              <a:t>the</a:t>
            </a:r>
            <a:r>
              <a:rPr sz="2050" spc="2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25" dirty="0">
                <a:solidFill>
                  <a:srgbClr val="004B00"/>
                </a:solidFill>
                <a:latin typeface="Tahoma"/>
                <a:cs typeface="Tahoma"/>
              </a:rPr>
              <a:t>brotherhood</a:t>
            </a:r>
            <a:r>
              <a:rPr sz="2050" spc="2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95" dirty="0">
                <a:solidFill>
                  <a:srgbClr val="004B00"/>
                </a:solidFill>
                <a:latin typeface="Tahoma"/>
                <a:cs typeface="Tahoma"/>
              </a:rPr>
              <a:t>relation</a:t>
            </a:r>
            <a:r>
              <a:rPr sz="2050" spc="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model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23599E-CD7F-492B-BC8E-4349A2B116C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2B1B1E-8E94-4B06-B159-C1A3CC80E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35" dirty="0"/>
              <a:t>Models</a:t>
            </a:r>
            <a:r>
              <a:rPr spc="229" dirty="0"/>
              <a:t> </a:t>
            </a:r>
            <a:r>
              <a:rPr spc="95" dirty="0"/>
              <a:t>for</a:t>
            </a:r>
            <a:r>
              <a:rPr spc="240" dirty="0"/>
              <a:t> </a:t>
            </a:r>
            <a:r>
              <a:rPr spc="95" dirty="0"/>
              <a:t>FOL:</a:t>
            </a:r>
            <a:r>
              <a:rPr spc="250" dirty="0"/>
              <a:t> </a:t>
            </a:r>
            <a:r>
              <a:rPr spc="95" dirty="0"/>
              <a:t>Lots!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4898" y="1379949"/>
            <a:ext cx="7722870" cy="31388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spc="-80" dirty="0">
                <a:latin typeface="Tahoma"/>
                <a:cs typeface="Tahoma"/>
              </a:rPr>
              <a:t>Entailment</a:t>
            </a:r>
            <a:r>
              <a:rPr sz="2050" spc="-4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propositional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logic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can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be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computed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by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enumerating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models</a:t>
            </a:r>
            <a:endParaRPr sz="2050">
              <a:latin typeface="Tahoma"/>
              <a:cs typeface="Tahoma"/>
            </a:endParaRPr>
          </a:p>
          <a:p>
            <a:pPr marL="38100" marR="1103630" indent="-635">
              <a:lnSpc>
                <a:spcPct val="163400"/>
              </a:lnSpc>
            </a:pPr>
            <a:r>
              <a:rPr sz="2050" spc="-140" dirty="0">
                <a:latin typeface="Tahoma"/>
                <a:cs typeface="Tahoma"/>
              </a:rPr>
              <a:t>We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45" dirty="0">
                <a:solidFill>
                  <a:srgbClr val="7E0000"/>
                </a:solidFill>
                <a:latin typeface="Century"/>
                <a:cs typeface="Century"/>
              </a:rPr>
              <a:t>can</a:t>
            </a:r>
            <a:r>
              <a:rPr sz="2050" spc="8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150" dirty="0">
                <a:latin typeface="Tahoma"/>
                <a:cs typeface="Tahoma"/>
              </a:rPr>
              <a:t>enumerate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5" dirty="0">
                <a:latin typeface="Tahoma"/>
                <a:cs typeface="Tahoma"/>
              </a:rPr>
              <a:t>FOL </a:t>
            </a:r>
            <a:r>
              <a:rPr sz="2050" spc="-140" dirty="0">
                <a:latin typeface="Tahoma"/>
                <a:cs typeface="Tahoma"/>
              </a:rPr>
              <a:t>models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given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110" dirty="0">
                <a:latin typeface="Tahoma"/>
                <a:cs typeface="Tahoma"/>
              </a:rPr>
              <a:t>KB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vocabulary: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For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each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number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domain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elements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25" dirty="0">
                <a:latin typeface="Tahoma"/>
                <a:cs typeface="Tahoma"/>
              </a:rPr>
              <a:t>from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050" spc="7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320" dirty="0">
                <a:solidFill>
                  <a:srgbClr val="990099"/>
                </a:solidFill>
                <a:latin typeface="Cambria"/>
                <a:cs typeface="Cambria"/>
              </a:rPr>
              <a:t>∞</a:t>
            </a:r>
            <a:endParaRPr sz="2050">
              <a:latin typeface="Cambria"/>
              <a:cs typeface="Cambria"/>
            </a:endParaRPr>
          </a:p>
          <a:p>
            <a:pPr marL="768985" marR="2349500" indent="-365760">
              <a:lnSpc>
                <a:spcPct val="101000"/>
              </a:lnSpc>
              <a:spcBef>
                <a:spcPts val="10"/>
              </a:spcBef>
            </a:pPr>
            <a:r>
              <a:rPr sz="2050" spc="-100" dirty="0">
                <a:latin typeface="Tahoma"/>
                <a:cs typeface="Tahoma"/>
              </a:rPr>
              <a:t>For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each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spc="-125" dirty="0">
                <a:latin typeface="Tahoma"/>
                <a:cs typeface="Tahoma"/>
              </a:rPr>
              <a:t>-ary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predicate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i="1" spc="89" baseline="-11904" dirty="0">
                <a:solidFill>
                  <a:srgbClr val="990099"/>
                </a:solidFill>
                <a:latin typeface="Arial"/>
                <a:cs typeface="Arial"/>
              </a:rPr>
              <a:t>k</a:t>
            </a:r>
            <a:r>
              <a:rPr sz="2100" i="1" spc="525" baseline="-1190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vocabulary </a:t>
            </a:r>
            <a:r>
              <a:rPr sz="2050" spc="-114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For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each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possible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spc="-125" dirty="0">
                <a:latin typeface="Tahoma"/>
                <a:cs typeface="Tahoma"/>
              </a:rPr>
              <a:t>-ary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relation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14" dirty="0">
                <a:latin typeface="Tahoma"/>
                <a:cs typeface="Tahoma"/>
              </a:rPr>
              <a:t>objects</a:t>
            </a:r>
            <a:endParaRPr sz="2050">
              <a:latin typeface="Tahoma"/>
              <a:cs typeface="Tahoma"/>
            </a:endParaRPr>
          </a:p>
          <a:p>
            <a:pPr marL="1134745">
              <a:lnSpc>
                <a:spcPct val="100000"/>
              </a:lnSpc>
              <a:spcBef>
                <a:spcPts val="40"/>
              </a:spcBef>
            </a:pPr>
            <a:r>
              <a:rPr sz="2050" spc="-100" dirty="0">
                <a:latin typeface="Tahoma"/>
                <a:cs typeface="Tahoma"/>
              </a:rPr>
              <a:t>For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each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constant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symbol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050" b="0" i="1" spc="1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vocabulary</a:t>
            </a:r>
            <a:endParaRPr sz="2050">
              <a:latin typeface="Tahoma"/>
              <a:cs typeface="Tahoma"/>
            </a:endParaRPr>
          </a:p>
          <a:p>
            <a:pPr marL="1501140">
              <a:lnSpc>
                <a:spcPct val="100000"/>
              </a:lnSpc>
              <a:spcBef>
                <a:spcPts val="35"/>
              </a:spcBef>
            </a:pPr>
            <a:r>
              <a:rPr sz="2050" spc="-100" dirty="0">
                <a:latin typeface="Tahoma"/>
                <a:cs typeface="Tahoma"/>
              </a:rPr>
              <a:t>For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each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choice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referent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050" b="0" i="1" spc="1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25" dirty="0">
                <a:latin typeface="Tahoma"/>
                <a:cs typeface="Tahoma"/>
              </a:rPr>
              <a:t>from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14" dirty="0">
                <a:latin typeface="Tahoma"/>
                <a:cs typeface="Tahoma"/>
              </a:rPr>
              <a:t>objects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  <a:p>
            <a:pPr marL="37465">
              <a:lnSpc>
                <a:spcPct val="100000"/>
              </a:lnSpc>
              <a:spcBef>
                <a:spcPts val="1560"/>
              </a:spcBef>
            </a:pPr>
            <a:r>
              <a:rPr sz="2050" spc="-110" dirty="0">
                <a:latin typeface="Tahoma"/>
                <a:cs typeface="Tahoma"/>
              </a:rPr>
              <a:t>Computing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entailment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by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enumerating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5" dirty="0">
                <a:latin typeface="Tahoma"/>
                <a:cs typeface="Tahoma"/>
              </a:rPr>
              <a:t>FOL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models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not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easy!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9D9972-46EC-49EC-A13D-6EB5FAA8235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178960-C1EC-484E-9EF8-C90E5867CF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45" dirty="0"/>
              <a:t>Universal</a:t>
            </a:r>
            <a:r>
              <a:rPr spc="220" dirty="0"/>
              <a:t> </a:t>
            </a:r>
            <a:r>
              <a:rPr spc="60" dirty="0"/>
              <a:t>quantification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3" y="1410429"/>
            <a:ext cx="7493634" cy="3934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59575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8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variables</a:t>
            </a:r>
            <a:r>
              <a:rPr sz="2050" spc="-85" dirty="0">
                <a:solidFill>
                  <a:srgbClr val="990099"/>
                </a:solidFill>
                <a:latin typeface="Cambria"/>
                <a:cs typeface="Cambria"/>
              </a:rPr>
              <a:t>s	</a:t>
            </a:r>
            <a:r>
              <a:rPr sz="2050" spc="-100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sentence</a:t>
            </a:r>
            <a:r>
              <a:rPr sz="2050" spc="-100" dirty="0">
                <a:solidFill>
                  <a:srgbClr val="990099"/>
                </a:solidFill>
                <a:latin typeface="Cambria"/>
                <a:cs typeface="Cambria"/>
              </a:rPr>
              <a:t>s</a:t>
            </a:r>
            <a:endParaRPr sz="20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140" dirty="0">
                <a:latin typeface="Tahoma"/>
                <a:cs typeface="Tahoma"/>
              </a:rPr>
              <a:t>Everyone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at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Berkeley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smart: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493395" algn="l"/>
                <a:tab pos="2402840" algn="l"/>
                <a:tab pos="279590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	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At</a:t>
            </a:r>
            <a:r>
              <a:rPr sz="2050" spc="3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Berkeley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Smart</a:t>
            </a:r>
            <a:r>
              <a:rPr sz="2050" spc="2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2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  <a:tabLst>
                <a:tab pos="493395" algn="l"/>
                <a:tab pos="94170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	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P	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true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model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70" dirty="0">
                <a:latin typeface="Tahoma"/>
                <a:cs typeface="Tahoma"/>
              </a:rPr>
              <a:t>iff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true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25" dirty="0">
                <a:latin typeface="Tahoma"/>
                <a:cs typeface="Tahoma"/>
              </a:rPr>
              <a:t>being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25" dirty="0">
                <a:solidFill>
                  <a:srgbClr val="7E0000"/>
                </a:solidFill>
                <a:latin typeface="Century"/>
                <a:cs typeface="Century"/>
              </a:rPr>
              <a:t>each</a:t>
            </a:r>
            <a:r>
              <a:rPr sz="2050" spc="7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120" dirty="0">
                <a:latin typeface="Tahoma"/>
                <a:cs typeface="Tahoma"/>
              </a:rPr>
              <a:t>possible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object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model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85" dirty="0">
                <a:solidFill>
                  <a:srgbClr val="7E0000"/>
                </a:solidFill>
                <a:latin typeface="Century"/>
                <a:cs typeface="Century"/>
              </a:rPr>
              <a:t>Roughly</a:t>
            </a:r>
            <a:r>
              <a:rPr sz="2050" spc="10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125" dirty="0">
                <a:latin typeface="Tahoma"/>
                <a:cs typeface="Tahoma"/>
              </a:rPr>
              <a:t>speaking,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equivalent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4B00"/>
                </a:solidFill>
                <a:latin typeface="Tahoma"/>
                <a:cs typeface="Tahoma"/>
              </a:rPr>
              <a:t>conjunction</a:t>
            </a:r>
            <a:r>
              <a:rPr sz="2050" spc="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5" dirty="0">
                <a:solidFill>
                  <a:srgbClr val="004B00"/>
                </a:solidFill>
                <a:latin typeface="Tahoma"/>
                <a:cs typeface="Tahoma"/>
              </a:rPr>
              <a:t>instantiations</a:t>
            </a:r>
            <a:r>
              <a:rPr sz="2050" spc="6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endParaRPr sz="2050">
              <a:latin typeface="Bookman Old Style"/>
              <a:cs typeface="Bookman Old Style"/>
            </a:endParaRPr>
          </a:p>
          <a:p>
            <a:pPr marL="693420">
              <a:lnSpc>
                <a:spcPct val="100000"/>
              </a:lnSpc>
              <a:spcBef>
                <a:spcPts val="1310"/>
              </a:spcBef>
              <a:tabLst>
                <a:tab pos="3750945" algn="l"/>
                <a:tab pos="4144010" algn="l"/>
              </a:tabLst>
            </a:pP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ma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endParaRPr sz="2050">
              <a:latin typeface="Gill Sans MT"/>
              <a:cs typeface="Gill Sans MT"/>
            </a:endParaRPr>
          </a:p>
          <a:p>
            <a:pPr marL="391795">
              <a:lnSpc>
                <a:spcPct val="100000"/>
              </a:lnSpc>
              <a:spcBef>
                <a:spcPts val="35"/>
              </a:spcBef>
              <a:tabLst>
                <a:tab pos="3483610" algn="l"/>
                <a:tab pos="3876675" algn="l"/>
              </a:tabLst>
            </a:pP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56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1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At</a:t>
            </a:r>
            <a:r>
              <a:rPr sz="2050" spc="-1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Richard,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Berkeley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Smart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Richard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endParaRPr sz="2050">
              <a:latin typeface="Gill Sans MT"/>
              <a:cs typeface="Gill Sans MT"/>
            </a:endParaRPr>
          </a:p>
          <a:p>
            <a:pPr marL="391795">
              <a:lnSpc>
                <a:spcPct val="100000"/>
              </a:lnSpc>
              <a:spcBef>
                <a:spcPts val="25"/>
              </a:spcBef>
              <a:tabLst>
                <a:tab pos="3596640" algn="l"/>
                <a:tab pos="3989704" algn="l"/>
              </a:tabLst>
            </a:pP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56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2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At</a:t>
            </a:r>
            <a:r>
              <a:rPr sz="2050" spc="-2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Berkeley,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Berkeley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Smart</a:t>
            </a:r>
            <a:r>
              <a:rPr sz="2050" spc="-1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Berkeley</a:t>
            </a:r>
            <a:r>
              <a:rPr sz="2050" spc="-1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endParaRPr sz="2050">
              <a:latin typeface="Gill Sans MT"/>
              <a:cs typeface="Gill Sans MT"/>
            </a:endParaRPr>
          </a:p>
          <a:p>
            <a:pPr marL="391795">
              <a:lnSpc>
                <a:spcPct val="100000"/>
              </a:lnSpc>
              <a:spcBef>
                <a:spcPts val="35"/>
              </a:spcBef>
            </a:pP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 </a:t>
            </a:r>
            <a:r>
              <a:rPr sz="2050" spc="9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8A83A5-48C8-405E-A64A-46178D7B60C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5BABEF-A73A-4A18-B6FC-F390192A8F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355" dirty="0"/>
              <a:t>A</a:t>
            </a:r>
            <a:r>
              <a:rPr spc="245" dirty="0"/>
              <a:t> </a:t>
            </a:r>
            <a:r>
              <a:rPr spc="145" dirty="0"/>
              <a:t>common</a:t>
            </a:r>
            <a:r>
              <a:rPr spc="250" dirty="0"/>
              <a:t> </a:t>
            </a:r>
            <a:r>
              <a:rPr spc="40" dirty="0"/>
              <a:t>mistake</a:t>
            </a:r>
            <a:r>
              <a:rPr spc="245" dirty="0"/>
              <a:t> </a:t>
            </a:r>
            <a:r>
              <a:rPr spc="160" dirty="0"/>
              <a:t>to</a:t>
            </a:r>
            <a:r>
              <a:rPr spc="250" dirty="0"/>
              <a:t> </a:t>
            </a:r>
            <a:r>
              <a:rPr spc="65" dirty="0"/>
              <a:t>avoid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79949"/>
            <a:ext cx="6035675" cy="18719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176655" algn="l"/>
                <a:tab pos="1651635" algn="l"/>
              </a:tabLst>
            </a:pPr>
            <a:r>
              <a:rPr sz="2050" spc="-100" dirty="0">
                <a:latin typeface="Tahoma"/>
                <a:cs typeface="Tahoma"/>
              </a:rPr>
              <a:t>Typically,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main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connective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endParaRPr sz="20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140" dirty="0">
                <a:latin typeface="Tahoma"/>
                <a:cs typeface="Tahoma"/>
              </a:rPr>
              <a:t>Common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mistake:</a:t>
            </a:r>
            <a:r>
              <a:rPr sz="2050" spc="2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using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19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160" dirty="0">
                <a:latin typeface="Tahoma"/>
                <a:cs typeface="Tahoma"/>
              </a:rPr>
              <a:t>as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main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connective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65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65" dirty="0">
                <a:latin typeface="Tahoma"/>
                <a:cs typeface="Tahoma"/>
              </a:rPr>
              <a:t>:</a:t>
            </a:r>
            <a:endParaRPr sz="2050">
              <a:latin typeface="Tahoma"/>
              <a:cs typeface="Tahoma"/>
            </a:endParaRPr>
          </a:p>
          <a:p>
            <a:pPr marL="329565">
              <a:lnSpc>
                <a:spcPct val="100000"/>
              </a:lnSpc>
              <a:spcBef>
                <a:spcPts val="1560"/>
              </a:spcBef>
              <a:tabLst>
                <a:tab pos="80899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ma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180" dirty="0">
                <a:latin typeface="Tahoma"/>
                <a:cs typeface="Tahoma"/>
              </a:rPr>
              <a:t>means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“Everyone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at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Berkeley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everyone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smart”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D86A2E-4A41-4565-A5B6-45543587914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9CAFD3-CE8C-4AAD-AB67-5E20CDB42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15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0" dirty="0"/>
              <a:t>Existential</a:t>
            </a:r>
            <a:r>
              <a:rPr spc="195" dirty="0"/>
              <a:t> </a:t>
            </a:r>
            <a:r>
              <a:rPr spc="60" dirty="0"/>
              <a:t>quantification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4" y="1410429"/>
            <a:ext cx="7412990" cy="3934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595755" algn="l"/>
              </a:tabLst>
            </a:pP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1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8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variables</a:t>
            </a:r>
            <a:r>
              <a:rPr sz="2050" spc="-85" dirty="0">
                <a:solidFill>
                  <a:srgbClr val="990099"/>
                </a:solidFill>
                <a:latin typeface="Cambria"/>
                <a:cs typeface="Cambria"/>
              </a:rPr>
              <a:t>s	</a:t>
            </a:r>
            <a:r>
              <a:rPr sz="2050" spc="-100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sentence</a:t>
            </a:r>
            <a:r>
              <a:rPr sz="2050" spc="-100" dirty="0">
                <a:solidFill>
                  <a:srgbClr val="990099"/>
                </a:solidFill>
                <a:latin typeface="Cambria"/>
                <a:cs typeface="Cambria"/>
              </a:rPr>
              <a:t>s</a:t>
            </a:r>
            <a:endParaRPr sz="20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160" dirty="0">
                <a:latin typeface="Tahoma"/>
                <a:cs typeface="Tahoma"/>
              </a:rPr>
              <a:t>Someone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at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Stanf</a:t>
            </a:r>
            <a:r>
              <a:rPr sz="2050" spc="-170" dirty="0">
                <a:latin typeface="Tahoma"/>
                <a:cs typeface="Tahoma"/>
              </a:rPr>
              <a:t>o</a:t>
            </a:r>
            <a:r>
              <a:rPr sz="2050" spc="-90" dirty="0">
                <a:latin typeface="Tahoma"/>
                <a:cs typeface="Tahoma"/>
              </a:rPr>
              <a:t>r</a:t>
            </a:r>
            <a:r>
              <a:rPr sz="2050" spc="-130" dirty="0">
                <a:latin typeface="Tahoma"/>
                <a:cs typeface="Tahoma"/>
              </a:rPr>
              <a:t>d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i</a:t>
            </a:r>
            <a:r>
              <a:rPr sz="2050" spc="-120" dirty="0">
                <a:latin typeface="Tahoma"/>
                <a:cs typeface="Tahoma"/>
              </a:rPr>
              <a:t>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sm</a:t>
            </a:r>
            <a:r>
              <a:rPr sz="2050" spc="-200" dirty="0">
                <a:latin typeface="Tahoma"/>
                <a:cs typeface="Tahoma"/>
              </a:rPr>
              <a:t>a</a:t>
            </a:r>
            <a:r>
              <a:rPr sz="2050" spc="-90" dirty="0">
                <a:latin typeface="Tahoma"/>
                <a:cs typeface="Tahoma"/>
              </a:rPr>
              <a:t>rt: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493395" algn="l"/>
              </a:tabLst>
            </a:pP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tanf</a:t>
            </a:r>
            <a:r>
              <a:rPr sz="2050" b="0" i="1" spc="-3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ma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  <a:tabLst>
                <a:tab pos="493395" algn="l"/>
                <a:tab pos="941705" algn="l"/>
              </a:tabLst>
            </a:pP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	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P	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true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model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70" dirty="0">
                <a:latin typeface="Tahoma"/>
                <a:cs typeface="Tahoma"/>
              </a:rPr>
              <a:t>iff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true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25" dirty="0">
                <a:latin typeface="Tahoma"/>
                <a:cs typeface="Tahoma"/>
              </a:rPr>
              <a:t>being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55" dirty="0">
                <a:solidFill>
                  <a:srgbClr val="7E0000"/>
                </a:solidFill>
                <a:latin typeface="Century"/>
                <a:cs typeface="Century"/>
              </a:rPr>
              <a:t>some</a:t>
            </a:r>
            <a:r>
              <a:rPr sz="2050" spc="8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120" dirty="0">
                <a:latin typeface="Tahoma"/>
                <a:cs typeface="Tahoma"/>
              </a:rPr>
              <a:t>possible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object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model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85" dirty="0">
                <a:solidFill>
                  <a:srgbClr val="7E0000"/>
                </a:solidFill>
                <a:latin typeface="Century"/>
                <a:cs typeface="Century"/>
              </a:rPr>
              <a:t>Roughly</a:t>
            </a:r>
            <a:r>
              <a:rPr sz="2050" spc="10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125" dirty="0">
                <a:latin typeface="Tahoma"/>
                <a:cs typeface="Tahoma"/>
              </a:rPr>
              <a:t>speaking,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equivalent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4B00"/>
                </a:solidFill>
                <a:latin typeface="Tahoma"/>
                <a:cs typeface="Tahoma"/>
              </a:rPr>
              <a:t>disjunction</a:t>
            </a:r>
            <a:r>
              <a:rPr sz="2050" spc="5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5" dirty="0">
                <a:solidFill>
                  <a:srgbClr val="004B00"/>
                </a:solidFill>
                <a:latin typeface="Tahoma"/>
                <a:cs typeface="Tahoma"/>
              </a:rPr>
              <a:t>instantiations</a:t>
            </a:r>
            <a:r>
              <a:rPr sz="2050" spc="7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endParaRPr sz="2050">
              <a:latin typeface="Bookman Old Style"/>
              <a:cs typeface="Bookman Old Style"/>
            </a:endParaRPr>
          </a:p>
          <a:p>
            <a:pPr marL="693420">
              <a:lnSpc>
                <a:spcPct val="100000"/>
              </a:lnSpc>
              <a:spcBef>
                <a:spcPts val="1310"/>
              </a:spcBef>
            </a:pPr>
            <a:r>
              <a:rPr sz="2050" spc="5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At</a:t>
            </a:r>
            <a:r>
              <a:rPr sz="2050" spc="5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KingJ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ohn,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Stanf</a:t>
            </a:r>
            <a:r>
              <a:rPr sz="2050" b="0" i="1" spc="-3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45" dirty="0">
                <a:solidFill>
                  <a:srgbClr val="990099"/>
                </a:solidFill>
                <a:latin typeface="Bookman Old Style"/>
                <a:cs typeface="Bookman Old Style"/>
              </a:rPr>
              <a:t>ord</a:t>
            </a:r>
            <a:r>
              <a:rPr sz="2050" spc="-4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Smart</a:t>
            </a:r>
            <a:r>
              <a:rPr sz="2050" spc="3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KingJ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endParaRPr sz="2050">
              <a:latin typeface="Gill Sans MT"/>
              <a:cs typeface="Gill Sans MT"/>
            </a:endParaRPr>
          </a:p>
          <a:p>
            <a:pPr marL="391795">
              <a:lnSpc>
                <a:spcPct val="100000"/>
              </a:lnSpc>
              <a:spcBef>
                <a:spcPts val="35"/>
              </a:spcBef>
            </a:pP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 </a:t>
            </a:r>
            <a:r>
              <a:rPr sz="2050" spc="9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tanf</a:t>
            </a:r>
            <a:r>
              <a:rPr sz="2050" b="0" i="1" spc="-3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ma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endParaRPr sz="2050">
              <a:latin typeface="Gill Sans MT"/>
              <a:cs typeface="Gill Sans MT"/>
            </a:endParaRPr>
          </a:p>
          <a:p>
            <a:pPr marL="391795">
              <a:lnSpc>
                <a:spcPct val="100000"/>
              </a:lnSpc>
              <a:spcBef>
                <a:spcPts val="25"/>
              </a:spcBef>
            </a:pP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spc="54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3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At</a:t>
            </a:r>
            <a:r>
              <a:rPr sz="2050" spc="3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Stanf</a:t>
            </a:r>
            <a:r>
              <a:rPr sz="2050" b="0" i="1" spc="-3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ord,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Stanf</a:t>
            </a:r>
            <a:r>
              <a:rPr sz="2050" b="0" i="1" spc="-3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45" dirty="0">
                <a:solidFill>
                  <a:srgbClr val="990099"/>
                </a:solidFill>
                <a:latin typeface="Bookman Old Style"/>
                <a:cs typeface="Bookman Old Style"/>
              </a:rPr>
              <a:t>ord</a:t>
            </a:r>
            <a:r>
              <a:rPr sz="2050" spc="-4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Smart</a:t>
            </a:r>
            <a:r>
              <a:rPr sz="2050" spc="1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Stanf</a:t>
            </a:r>
            <a:r>
              <a:rPr sz="2050" b="0" i="1" spc="-3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ord</a:t>
            </a:r>
            <a:r>
              <a:rPr sz="2050" spc="-2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endParaRPr sz="2050">
              <a:latin typeface="Gill Sans MT"/>
              <a:cs typeface="Gill Sans MT"/>
            </a:endParaRPr>
          </a:p>
          <a:p>
            <a:pPr marL="391795">
              <a:lnSpc>
                <a:spcPct val="100000"/>
              </a:lnSpc>
              <a:spcBef>
                <a:spcPts val="35"/>
              </a:spcBef>
            </a:pP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 </a:t>
            </a:r>
            <a:r>
              <a:rPr sz="2050" spc="9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5ED27C-6C20-4D0A-8CB8-B9A81F65A89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F17B08-046C-424D-B0ED-7D950E3D0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16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30" dirty="0"/>
              <a:t>Another</a:t>
            </a:r>
            <a:r>
              <a:rPr spc="275" dirty="0"/>
              <a:t> </a:t>
            </a:r>
            <a:r>
              <a:rPr spc="145" dirty="0"/>
              <a:t>common</a:t>
            </a:r>
            <a:r>
              <a:rPr spc="240" dirty="0"/>
              <a:t> </a:t>
            </a:r>
            <a:r>
              <a:rPr spc="40" dirty="0"/>
              <a:t>mistake</a:t>
            </a:r>
            <a:r>
              <a:rPr spc="254" dirty="0"/>
              <a:t> </a:t>
            </a:r>
            <a:r>
              <a:rPr spc="160" dirty="0"/>
              <a:t>to</a:t>
            </a:r>
            <a:r>
              <a:rPr spc="250" dirty="0"/>
              <a:t> </a:t>
            </a:r>
            <a:r>
              <a:rPr spc="65" dirty="0"/>
              <a:t>avoid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79949"/>
            <a:ext cx="6386195" cy="18719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00" dirty="0">
                <a:latin typeface="Tahoma"/>
                <a:cs typeface="Tahoma"/>
              </a:rPr>
              <a:t>Typically,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19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main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connective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endParaRPr sz="20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  <a:tabLst>
                <a:tab pos="2715260" algn="l"/>
                <a:tab pos="3192145" algn="l"/>
              </a:tabLst>
            </a:pPr>
            <a:r>
              <a:rPr sz="2050" spc="-145" dirty="0">
                <a:latin typeface="Tahoma"/>
                <a:cs typeface="Tahoma"/>
              </a:rPr>
              <a:t>Commo</a:t>
            </a:r>
            <a:r>
              <a:rPr sz="2050" spc="-114" dirty="0">
                <a:latin typeface="Tahoma"/>
                <a:cs typeface="Tahoma"/>
              </a:rPr>
              <a:t>n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mista</a:t>
            </a:r>
            <a:r>
              <a:rPr sz="2050" spc="-145" dirty="0">
                <a:latin typeface="Tahoma"/>
                <a:cs typeface="Tahoma"/>
              </a:rPr>
              <a:t>k</a:t>
            </a:r>
            <a:r>
              <a:rPr sz="2050" spc="-204" dirty="0">
                <a:latin typeface="Tahoma"/>
                <a:cs typeface="Tahoma"/>
              </a:rPr>
              <a:t>e:</a:t>
            </a:r>
            <a:r>
              <a:rPr sz="2050" spc="2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usin</a:t>
            </a:r>
            <a:r>
              <a:rPr sz="2050" spc="-150" dirty="0">
                <a:latin typeface="Tahoma"/>
                <a:cs typeface="Tahoma"/>
              </a:rPr>
              <a:t>g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spc="-160" dirty="0">
                <a:latin typeface="Tahoma"/>
                <a:cs typeface="Tahoma"/>
              </a:rPr>
              <a:t>as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main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connective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wit</a:t>
            </a:r>
            <a:r>
              <a:rPr sz="2050" spc="-100" dirty="0">
                <a:latin typeface="Tahoma"/>
                <a:cs typeface="Tahoma"/>
              </a:rPr>
              <a:t>h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90" dirty="0">
                <a:latin typeface="Tahoma"/>
                <a:cs typeface="Tahoma"/>
              </a:rPr>
              <a:t>:</a:t>
            </a:r>
            <a:endParaRPr sz="2050">
              <a:latin typeface="Tahoma"/>
              <a:cs typeface="Tahoma"/>
            </a:endParaRPr>
          </a:p>
          <a:p>
            <a:pPr marL="329565">
              <a:lnSpc>
                <a:spcPct val="100000"/>
              </a:lnSpc>
              <a:spcBef>
                <a:spcPts val="1560"/>
              </a:spcBef>
              <a:tabLst>
                <a:tab pos="808990" algn="l"/>
                <a:tab pos="2760980" algn="l"/>
                <a:tab pos="3154045" algn="l"/>
              </a:tabLst>
            </a:pP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	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At</a:t>
            </a:r>
            <a:r>
              <a:rPr sz="2050" spc="3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Stanf</a:t>
            </a:r>
            <a:r>
              <a:rPr sz="2050" b="0" i="1" spc="-39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45" dirty="0">
                <a:solidFill>
                  <a:srgbClr val="990099"/>
                </a:solidFill>
                <a:latin typeface="Bookman Old Style"/>
                <a:cs typeface="Bookman Old Style"/>
              </a:rPr>
              <a:t>ord</a:t>
            </a:r>
            <a:r>
              <a:rPr sz="2050" spc="-45" dirty="0">
                <a:solidFill>
                  <a:srgbClr val="990099"/>
                </a:solidFill>
                <a:latin typeface="Gill Sans MT"/>
                <a:cs typeface="Gill Sans MT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Smart</a:t>
            </a:r>
            <a:r>
              <a:rPr sz="2050" spc="2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2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75" dirty="0">
                <a:latin typeface="Tahoma"/>
                <a:cs typeface="Tahoma"/>
              </a:rPr>
              <a:t>i</a:t>
            </a:r>
            <a:r>
              <a:rPr sz="2050" spc="-120" dirty="0">
                <a:latin typeface="Tahoma"/>
                <a:cs typeface="Tahoma"/>
              </a:rPr>
              <a:t>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tru</a:t>
            </a:r>
            <a:r>
              <a:rPr sz="2050" spc="-125" dirty="0">
                <a:latin typeface="Tahoma"/>
                <a:cs typeface="Tahoma"/>
              </a:rPr>
              <a:t>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if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ther</a:t>
            </a:r>
            <a:r>
              <a:rPr sz="2050" spc="-145" dirty="0">
                <a:latin typeface="Tahoma"/>
                <a:cs typeface="Tahoma"/>
              </a:rPr>
              <a:t>e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i</a:t>
            </a:r>
            <a:r>
              <a:rPr sz="2050" spc="-120" dirty="0">
                <a:latin typeface="Tahoma"/>
                <a:cs typeface="Tahoma"/>
              </a:rPr>
              <a:t>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spc="-200" dirty="0">
                <a:latin typeface="Tahoma"/>
                <a:cs typeface="Tahoma"/>
              </a:rPr>
              <a:t>y</a:t>
            </a:r>
            <a:r>
              <a:rPr sz="2050" spc="-170" dirty="0">
                <a:latin typeface="Tahoma"/>
                <a:cs typeface="Tahoma"/>
              </a:rPr>
              <a:t>one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wh</a:t>
            </a:r>
            <a:r>
              <a:rPr sz="2050" spc="-145" dirty="0">
                <a:latin typeface="Tahoma"/>
                <a:cs typeface="Tahoma"/>
              </a:rPr>
              <a:t>o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i</a:t>
            </a:r>
            <a:r>
              <a:rPr sz="2050" spc="-120" dirty="0">
                <a:latin typeface="Tahoma"/>
                <a:cs typeface="Tahoma"/>
              </a:rPr>
              <a:t>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no</a:t>
            </a:r>
            <a:r>
              <a:rPr sz="2050" spc="-65" dirty="0">
                <a:latin typeface="Tahoma"/>
                <a:cs typeface="Tahoma"/>
              </a:rPr>
              <a:t>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at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Stanf</a:t>
            </a:r>
            <a:r>
              <a:rPr sz="2050" spc="-170" dirty="0">
                <a:latin typeface="Tahoma"/>
                <a:cs typeface="Tahoma"/>
              </a:rPr>
              <a:t>o</a:t>
            </a:r>
            <a:r>
              <a:rPr sz="2050" spc="-100" dirty="0">
                <a:latin typeface="Tahoma"/>
                <a:cs typeface="Tahoma"/>
              </a:rPr>
              <a:t>rd!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EF16D5-B208-4748-AF51-624A73950A5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C7EB67-0CB3-4AD5-BD71-4719E718E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17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5" dirty="0"/>
              <a:t>Properties</a:t>
            </a:r>
            <a:r>
              <a:rPr spc="245" dirty="0"/>
              <a:t> </a:t>
            </a:r>
            <a:r>
              <a:rPr spc="105" dirty="0"/>
              <a:t>of</a:t>
            </a:r>
            <a:r>
              <a:rPr spc="240" dirty="0"/>
              <a:t> </a:t>
            </a:r>
            <a:r>
              <a:rPr spc="35" dirty="0"/>
              <a:t>quantifiers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11250" y="1482172"/>
          <a:ext cx="4499608" cy="1627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0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5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2600">
                <a:tc>
                  <a:txBody>
                    <a:bodyPr/>
                    <a:lstStyle/>
                    <a:p>
                      <a:pPr marL="31750">
                        <a:lnSpc>
                          <a:spcPts val="201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∀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201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∀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2010"/>
                        </a:lnSpc>
                      </a:pPr>
                      <a:r>
                        <a:rPr sz="2050" spc="-1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205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0" dirty="0">
                          <a:latin typeface="Tahoma"/>
                          <a:cs typeface="Tahoma"/>
                        </a:rPr>
                        <a:t>th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205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same</a:t>
                      </a:r>
                      <a:r>
                        <a:rPr sz="205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as</a:t>
                      </a:r>
                      <a:r>
                        <a:rPr sz="205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∀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6995" algn="r">
                        <a:lnSpc>
                          <a:spcPts val="201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∀</a:t>
                      </a:r>
                      <a:r>
                        <a:rPr sz="2050" spc="-105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010"/>
                        </a:lnSpc>
                      </a:pPr>
                      <a:r>
                        <a:rPr sz="2050" spc="-100" dirty="0">
                          <a:latin typeface="Tahoma"/>
                          <a:cs typeface="Tahoma"/>
                        </a:rPr>
                        <a:t>(</a:t>
                      </a:r>
                      <a:r>
                        <a:rPr sz="2050" u="sng" spc="-100" dirty="0">
                          <a:solidFill>
                            <a:srgbClr val="FF00FF"/>
                          </a:solidFill>
                          <a:uFill>
                            <a:solidFill>
                              <a:srgbClr val="FE00FE"/>
                            </a:solidFill>
                          </a:uFill>
                          <a:latin typeface="Tahoma"/>
                          <a:cs typeface="Tahoma"/>
                        </a:rPr>
                        <a:t>why</a:t>
                      </a:r>
                      <a:r>
                        <a:rPr sz="2050" spc="-100" dirty="0">
                          <a:solidFill>
                            <a:srgbClr val="FF00FF"/>
                          </a:solidFill>
                          <a:latin typeface="Tahoma"/>
                          <a:cs typeface="Tahoma"/>
                        </a:rPr>
                        <a:t>??</a:t>
                      </a:r>
                      <a:r>
                        <a:rPr sz="2050" spc="-100" dirty="0">
                          <a:latin typeface="Tahoma"/>
                          <a:cs typeface="Tahoma"/>
                        </a:rPr>
                        <a:t>)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marL="31750">
                        <a:lnSpc>
                          <a:spcPts val="223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223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2230"/>
                        </a:lnSpc>
                      </a:pPr>
                      <a:r>
                        <a:rPr sz="2050" spc="-1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205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0" dirty="0">
                          <a:latin typeface="Tahoma"/>
                          <a:cs typeface="Tahoma"/>
                        </a:rPr>
                        <a:t>th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205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same</a:t>
                      </a:r>
                      <a:r>
                        <a:rPr sz="205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as</a:t>
                      </a:r>
                      <a:r>
                        <a:rPr sz="205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6995" algn="r">
                        <a:lnSpc>
                          <a:spcPts val="223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05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230"/>
                        </a:lnSpc>
                      </a:pPr>
                      <a:r>
                        <a:rPr sz="2050" spc="-100" dirty="0">
                          <a:latin typeface="Tahoma"/>
                          <a:cs typeface="Tahoma"/>
                        </a:rPr>
                        <a:t>(</a:t>
                      </a:r>
                      <a:r>
                        <a:rPr sz="2050" u="sng" spc="-100" dirty="0">
                          <a:solidFill>
                            <a:srgbClr val="FF00FF"/>
                          </a:solidFill>
                          <a:uFill>
                            <a:solidFill>
                              <a:srgbClr val="FE00FE"/>
                            </a:solidFill>
                          </a:uFill>
                          <a:latin typeface="Tahoma"/>
                          <a:cs typeface="Tahoma"/>
                        </a:rPr>
                        <a:t>why</a:t>
                      </a:r>
                      <a:r>
                        <a:rPr sz="2050" spc="-100" dirty="0">
                          <a:solidFill>
                            <a:srgbClr val="FF00FF"/>
                          </a:solidFill>
                          <a:latin typeface="Tahoma"/>
                          <a:cs typeface="Tahoma"/>
                        </a:rPr>
                        <a:t>??</a:t>
                      </a:r>
                      <a:r>
                        <a:rPr sz="2050" spc="-100" dirty="0">
                          <a:latin typeface="Tahoma"/>
                          <a:cs typeface="Tahoma"/>
                        </a:rPr>
                        <a:t>)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marL="31750">
                        <a:lnSpc>
                          <a:spcPts val="223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223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∀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2230"/>
                        </a:lnSpc>
                      </a:pPr>
                      <a:r>
                        <a:rPr sz="2050" spc="-10" dirty="0">
                          <a:latin typeface="Tahoma"/>
                          <a:cs typeface="Tahoma"/>
                        </a:rPr>
                        <a:t>i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s</a:t>
                      </a:r>
                      <a:r>
                        <a:rPr sz="205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dirty="0">
                          <a:solidFill>
                            <a:srgbClr val="7E0000"/>
                          </a:solidFill>
                          <a:latin typeface="Century"/>
                          <a:cs typeface="Century"/>
                        </a:rPr>
                        <a:t>not</a:t>
                      </a:r>
                      <a:r>
                        <a:rPr sz="2050" spc="55" dirty="0">
                          <a:solidFill>
                            <a:srgbClr val="7E0000"/>
                          </a:solidFill>
                          <a:latin typeface="Century"/>
                          <a:cs typeface="Century"/>
                        </a:rPr>
                        <a:t> </a:t>
                      </a:r>
                      <a:r>
                        <a:rPr sz="2050" spc="-10" dirty="0">
                          <a:latin typeface="Tahoma"/>
                          <a:cs typeface="Tahoma"/>
                        </a:rPr>
                        <a:t>th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2050" spc="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same</a:t>
                      </a:r>
                      <a:r>
                        <a:rPr sz="205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as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9850" algn="r">
                        <a:lnSpc>
                          <a:spcPts val="223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∀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223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93395" algn="l"/>
                <a:tab pos="962660" algn="l"/>
              </a:tabLst>
            </a:pPr>
            <a:r>
              <a:rPr b="0" i="0" spc="-55" dirty="0">
                <a:latin typeface="Cambria"/>
                <a:cs typeface="Cambria"/>
              </a:rPr>
              <a:t>∃</a:t>
            </a:r>
            <a:r>
              <a:rPr b="0" i="0" spc="-114" dirty="0">
                <a:latin typeface="Cambria"/>
                <a:cs typeface="Cambria"/>
              </a:rPr>
              <a:t> </a:t>
            </a:r>
            <a:r>
              <a:rPr spc="40" dirty="0"/>
              <a:t>x</a:t>
            </a:r>
            <a:r>
              <a:rPr dirty="0"/>
              <a:t>	</a:t>
            </a:r>
            <a:r>
              <a:rPr b="0" i="0" spc="-140" dirty="0">
                <a:latin typeface="Cambria"/>
                <a:cs typeface="Cambria"/>
              </a:rPr>
              <a:t>∀</a:t>
            </a:r>
            <a:r>
              <a:rPr b="0" i="0" spc="-114" dirty="0">
                <a:latin typeface="Cambria"/>
                <a:cs typeface="Cambria"/>
              </a:rPr>
              <a:t> </a:t>
            </a:r>
            <a:r>
              <a:rPr spc="-245" dirty="0"/>
              <a:t>y</a:t>
            </a:r>
            <a:r>
              <a:rPr dirty="0"/>
              <a:t>	</a:t>
            </a:r>
            <a:r>
              <a:rPr spc="-30" dirty="0"/>
              <a:t>Lo</a:t>
            </a:r>
            <a:r>
              <a:rPr spc="45" dirty="0"/>
              <a:t>v</a:t>
            </a:r>
            <a:r>
              <a:rPr spc="-170" dirty="0"/>
              <a:t>e</a:t>
            </a:r>
            <a:r>
              <a:rPr spc="-175" dirty="0"/>
              <a:t>s</a:t>
            </a:r>
            <a:r>
              <a:rPr b="0" i="0" spc="65" dirty="0">
                <a:latin typeface="Gill Sans MT"/>
                <a:cs typeface="Gill Sans MT"/>
              </a:rPr>
              <a:t>(</a:t>
            </a:r>
            <a:r>
              <a:rPr spc="-10" dirty="0"/>
              <a:t>x,</a:t>
            </a:r>
            <a:r>
              <a:rPr spc="-270" dirty="0"/>
              <a:t> </a:t>
            </a:r>
            <a:r>
              <a:rPr spc="-180" dirty="0"/>
              <a:t>y</a:t>
            </a:r>
            <a:r>
              <a:rPr b="0" i="0" spc="65" dirty="0">
                <a:latin typeface="Gill Sans MT"/>
                <a:cs typeface="Gill Sans MT"/>
              </a:rPr>
              <a:t>)</a:t>
            </a: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i="0" spc="-65" dirty="0">
                <a:solidFill>
                  <a:srgbClr val="000000"/>
                </a:solidFill>
                <a:latin typeface="Tahoma"/>
                <a:cs typeface="Tahoma"/>
              </a:rPr>
              <a:t>“There</a:t>
            </a:r>
            <a:r>
              <a:rPr b="0" i="0" spc="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95" dirty="0">
                <a:solidFill>
                  <a:srgbClr val="000000"/>
                </a:solidFill>
                <a:latin typeface="Tahoma"/>
                <a:cs typeface="Tahoma"/>
              </a:rPr>
              <a:t>is</a:t>
            </a:r>
            <a:r>
              <a:rPr b="0" i="0" spc="1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45" dirty="0">
                <a:solidFill>
                  <a:srgbClr val="000000"/>
                </a:solidFill>
                <a:latin typeface="Tahoma"/>
                <a:cs typeface="Tahoma"/>
              </a:rPr>
              <a:t>a</a:t>
            </a:r>
            <a:r>
              <a:rPr b="0" i="0" spc="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45" dirty="0">
                <a:solidFill>
                  <a:srgbClr val="000000"/>
                </a:solidFill>
                <a:latin typeface="Tahoma"/>
                <a:cs typeface="Tahoma"/>
              </a:rPr>
              <a:t>person</a:t>
            </a:r>
            <a:r>
              <a:rPr b="0" i="0" spc="1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70" dirty="0">
                <a:solidFill>
                  <a:srgbClr val="000000"/>
                </a:solidFill>
                <a:latin typeface="Tahoma"/>
                <a:cs typeface="Tahoma"/>
              </a:rPr>
              <a:t>who</a:t>
            </a:r>
            <a:r>
              <a:rPr b="0" i="0" spc="1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45" dirty="0">
                <a:solidFill>
                  <a:srgbClr val="000000"/>
                </a:solidFill>
                <a:latin typeface="Tahoma"/>
                <a:cs typeface="Tahoma"/>
              </a:rPr>
              <a:t>loves</a:t>
            </a:r>
            <a:r>
              <a:rPr b="0" i="0" spc="3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70" dirty="0">
                <a:solidFill>
                  <a:srgbClr val="000000"/>
                </a:solidFill>
                <a:latin typeface="Tahoma"/>
                <a:cs typeface="Tahoma"/>
              </a:rPr>
              <a:t>everyone</a:t>
            </a:r>
            <a:r>
              <a:rPr b="0" i="0" spc="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85" dirty="0">
                <a:solidFill>
                  <a:srgbClr val="000000"/>
                </a:solidFill>
                <a:latin typeface="Tahoma"/>
                <a:cs typeface="Tahoma"/>
              </a:rPr>
              <a:t>in</a:t>
            </a:r>
            <a:r>
              <a:rPr b="0" i="0" spc="2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25" dirty="0">
                <a:solidFill>
                  <a:srgbClr val="000000"/>
                </a:solidFill>
                <a:latin typeface="Tahoma"/>
                <a:cs typeface="Tahoma"/>
              </a:rPr>
              <a:t>the</a:t>
            </a:r>
            <a:r>
              <a:rPr b="0" i="0" spc="2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90" dirty="0">
                <a:solidFill>
                  <a:srgbClr val="000000"/>
                </a:solidFill>
                <a:latin typeface="Tahoma"/>
                <a:cs typeface="Tahoma"/>
              </a:rPr>
              <a:t>world”</a:t>
            </a:r>
          </a:p>
          <a:p>
            <a:pPr marL="12700">
              <a:lnSpc>
                <a:spcPct val="100000"/>
              </a:lnSpc>
              <a:spcBef>
                <a:spcPts val="1560"/>
              </a:spcBef>
              <a:tabLst>
                <a:tab pos="481330" algn="l"/>
                <a:tab pos="962660" algn="l"/>
              </a:tabLst>
            </a:pPr>
            <a:r>
              <a:rPr b="0" i="0" spc="-140" dirty="0">
                <a:latin typeface="Cambria"/>
                <a:cs typeface="Cambria"/>
              </a:rPr>
              <a:t>∀</a:t>
            </a:r>
            <a:r>
              <a:rPr b="0" i="0" spc="-114" dirty="0">
                <a:latin typeface="Cambria"/>
                <a:cs typeface="Cambria"/>
              </a:rPr>
              <a:t> </a:t>
            </a:r>
            <a:r>
              <a:rPr spc="-245" dirty="0"/>
              <a:t>y</a:t>
            </a:r>
            <a:r>
              <a:rPr dirty="0"/>
              <a:t>	</a:t>
            </a:r>
            <a:r>
              <a:rPr b="0" i="0" spc="-55" dirty="0">
                <a:latin typeface="Cambria"/>
                <a:cs typeface="Cambria"/>
              </a:rPr>
              <a:t>∃</a:t>
            </a:r>
            <a:r>
              <a:rPr b="0" i="0" spc="-105" dirty="0">
                <a:latin typeface="Cambria"/>
                <a:cs typeface="Cambria"/>
              </a:rPr>
              <a:t> </a:t>
            </a:r>
            <a:r>
              <a:rPr spc="40" dirty="0"/>
              <a:t>x</a:t>
            </a:r>
            <a:r>
              <a:rPr dirty="0"/>
              <a:t>	</a:t>
            </a:r>
            <a:r>
              <a:rPr spc="-30" dirty="0"/>
              <a:t>Lo</a:t>
            </a:r>
            <a:r>
              <a:rPr spc="45" dirty="0"/>
              <a:t>v</a:t>
            </a:r>
            <a:r>
              <a:rPr spc="-170" dirty="0"/>
              <a:t>e</a:t>
            </a:r>
            <a:r>
              <a:rPr spc="-175" dirty="0"/>
              <a:t>s</a:t>
            </a:r>
            <a:r>
              <a:rPr b="0" i="0" spc="65" dirty="0">
                <a:latin typeface="Gill Sans MT"/>
                <a:cs typeface="Gill Sans MT"/>
              </a:rPr>
              <a:t>(</a:t>
            </a:r>
            <a:r>
              <a:rPr spc="-10" dirty="0"/>
              <a:t>x,</a:t>
            </a:r>
            <a:r>
              <a:rPr spc="-270" dirty="0"/>
              <a:t> </a:t>
            </a:r>
            <a:r>
              <a:rPr spc="-180" dirty="0"/>
              <a:t>y</a:t>
            </a:r>
            <a:r>
              <a:rPr b="0" i="0" spc="65" dirty="0">
                <a:latin typeface="Gill Sans MT"/>
                <a:cs typeface="Gill Sans MT"/>
              </a:rPr>
              <a:t>)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b="0" i="0" spc="-110" dirty="0">
                <a:solidFill>
                  <a:srgbClr val="000000"/>
                </a:solidFill>
                <a:latin typeface="Tahoma"/>
                <a:cs typeface="Tahoma"/>
              </a:rPr>
              <a:t>“Everyone</a:t>
            </a:r>
            <a:r>
              <a:rPr b="0" i="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85" dirty="0">
                <a:solidFill>
                  <a:srgbClr val="000000"/>
                </a:solidFill>
                <a:latin typeface="Tahoma"/>
                <a:cs typeface="Tahoma"/>
              </a:rPr>
              <a:t>in</a:t>
            </a:r>
            <a:r>
              <a:rPr b="0" i="0" spc="1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25" dirty="0">
                <a:solidFill>
                  <a:srgbClr val="000000"/>
                </a:solidFill>
                <a:latin typeface="Tahoma"/>
                <a:cs typeface="Tahoma"/>
              </a:rPr>
              <a:t>the</a:t>
            </a:r>
            <a:r>
              <a:rPr b="0" i="0" spc="1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35" dirty="0">
                <a:solidFill>
                  <a:srgbClr val="000000"/>
                </a:solidFill>
                <a:latin typeface="Tahoma"/>
                <a:cs typeface="Tahoma"/>
              </a:rPr>
              <a:t>world</a:t>
            </a:r>
            <a:r>
              <a:rPr b="0" i="0" spc="-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95" dirty="0">
                <a:solidFill>
                  <a:srgbClr val="000000"/>
                </a:solidFill>
                <a:latin typeface="Tahoma"/>
                <a:cs typeface="Tahoma"/>
              </a:rPr>
              <a:t>is</a:t>
            </a:r>
            <a:r>
              <a:rPr b="0" i="0" spc="1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35" dirty="0">
                <a:solidFill>
                  <a:srgbClr val="000000"/>
                </a:solidFill>
                <a:latin typeface="Tahoma"/>
                <a:cs typeface="Tahoma"/>
              </a:rPr>
              <a:t>loved</a:t>
            </a:r>
            <a:r>
              <a:rPr b="0" i="0" spc="2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60" dirty="0">
                <a:solidFill>
                  <a:srgbClr val="000000"/>
                </a:solidFill>
                <a:latin typeface="Tahoma"/>
                <a:cs typeface="Tahoma"/>
              </a:rPr>
              <a:t>by</a:t>
            </a:r>
            <a:r>
              <a:rPr b="0" i="0" spc="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65" dirty="0">
                <a:solidFill>
                  <a:srgbClr val="000000"/>
                </a:solidFill>
                <a:latin typeface="Tahoma"/>
                <a:cs typeface="Tahoma"/>
              </a:rPr>
              <a:t>at</a:t>
            </a:r>
            <a:r>
              <a:rPr b="0" i="0" spc="-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14" dirty="0">
                <a:solidFill>
                  <a:srgbClr val="000000"/>
                </a:solidFill>
                <a:latin typeface="Tahoma"/>
                <a:cs typeface="Tahoma"/>
              </a:rPr>
              <a:t>least</a:t>
            </a:r>
            <a:r>
              <a:rPr b="0" i="0" spc="1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70" dirty="0">
                <a:solidFill>
                  <a:srgbClr val="000000"/>
                </a:solidFill>
                <a:latin typeface="Tahoma"/>
                <a:cs typeface="Tahoma"/>
              </a:rPr>
              <a:t>one</a:t>
            </a:r>
            <a:r>
              <a:rPr b="0" i="0" spc="1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00" dirty="0">
                <a:solidFill>
                  <a:srgbClr val="000000"/>
                </a:solidFill>
                <a:latin typeface="Tahoma"/>
                <a:cs typeface="Tahoma"/>
              </a:rPr>
              <a:t>person”</a:t>
            </a: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b="0" i="0" spc="-90" dirty="0">
                <a:solidFill>
                  <a:srgbClr val="004B00"/>
                </a:solidFill>
                <a:latin typeface="Tahoma"/>
                <a:cs typeface="Tahoma"/>
              </a:rPr>
              <a:t>Quantifier</a:t>
            </a:r>
            <a:r>
              <a:rPr b="0" i="0" spc="3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b="0" i="0" spc="-105" dirty="0">
                <a:solidFill>
                  <a:srgbClr val="004B00"/>
                </a:solidFill>
                <a:latin typeface="Tahoma"/>
                <a:cs typeface="Tahoma"/>
              </a:rPr>
              <a:t>duality</a:t>
            </a:r>
            <a:r>
              <a:rPr b="0" i="0" spc="-105" dirty="0">
                <a:solidFill>
                  <a:srgbClr val="000000"/>
                </a:solidFill>
                <a:latin typeface="Tahoma"/>
                <a:cs typeface="Tahoma"/>
              </a:rPr>
              <a:t>:</a:t>
            </a:r>
            <a:r>
              <a:rPr b="0" i="0" spc="24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50" dirty="0">
                <a:solidFill>
                  <a:srgbClr val="000000"/>
                </a:solidFill>
                <a:latin typeface="Tahoma"/>
                <a:cs typeface="Tahoma"/>
              </a:rPr>
              <a:t>each</a:t>
            </a:r>
            <a:r>
              <a:rPr b="0" i="0" spc="1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25" dirty="0">
                <a:solidFill>
                  <a:srgbClr val="000000"/>
                </a:solidFill>
                <a:latin typeface="Tahoma"/>
                <a:cs typeface="Tahoma"/>
              </a:rPr>
              <a:t>can</a:t>
            </a:r>
            <a:r>
              <a:rPr b="0" i="0" spc="1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55" dirty="0">
                <a:solidFill>
                  <a:srgbClr val="000000"/>
                </a:solidFill>
                <a:latin typeface="Tahoma"/>
                <a:cs typeface="Tahoma"/>
              </a:rPr>
              <a:t>be</a:t>
            </a:r>
            <a:r>
              <a:rPr b="0" i="0" spc="2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75" dirty="0">
                <a:solidFill>
                  <a:srgbClr val="000000"/>
                </a:solidFill>
                <a:latin typeface="Tahoma"/>
                <a:cs typeface="Tahoma"/>
              </a:rPr>
              <a:t>expressed</a:t>
            </a:r>
            <a:r>
              <a:rPr b="0" i="0" spc="1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30" dirty="0">
                <a:solidFill>
                  <a:srgbClr val="000000"/>
                </a:solidFill>
                <a:latin typeface="Tahoma"/>
                <a:cs typeface="Tahoma"/>
              </a:rPr>
              <a:t>using</a:t>
            </a:r>
            <a:r>
              <a:rPr b="0" i="0" spc="30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25" dirty="0">
                <a:solidFill>
                  <a:srgbClr val="000000"/>
                </a:solidFill>
                <a:latin typeface="Tahoma"/>
                <a:cs typeface="Tahoma"/>
              </a:rPr>
              <a:t>the</a:t>
            </a:r>
            <a:r>
              <a:rPr b="0" i="0" spc="2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b="0" i="0" spc="-114" dirty="0">
                <a:solidFill>
                  <a:srgbClr val="000000"/>
                </a:solidFill>
                <a:latin typeface="Tahoma"/>
                <a:cs typeface="Tahoma"/>
              </a:rPr>
              <a:t>other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30299" y="5106129"/>
            <a:ext cx="2764155" cy="8528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9339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Li</a:t>
            </a:r>
            <a:r>
              <a:rPr sz="2050" b="0" i="1" spc="12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95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ce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ea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70"/>
              </a:spcBef>
              <a:tabLst>
                <a:tab pos="493395" algn="l"/>
              </a:tabLst>
            </a:pP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Li</a:t>
            </a:r>
            <a:r>
              <a:rPr sz="2050" b="0" i="1" spc="12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occo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45422" y="5106129"/>
            <a:ext cx="3313429" cy="8528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11454">
              <a:lnSpc>
                <a:spcPct val="100000"/>
              </a:lnSpc>
              <a:spcBef>
                <a:spcPts val="114"/>
              </a:spcBef>
              <a:tabLst>
                <a:tab pos="866140" algn="l"/>
              </a:tabLst>
            </a:pPr>
            <a:r>
              <a:rPr sz="2050" spc="90" dirty="0">
                <a:solidFill>
                  <a:srgbClr val="990099"/>
                </a:solidFill>
                <a:latin typeface="Cambria"/>
                <a:cs typeface="Cambria"/>
              </a:rPr>
              <a:t>¬∃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Li</a:t>
            </a:r>
            <a:r>
              <a:rPr sz="2050" b="0" i="1" spc="12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95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ce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ea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70"/>
              </a:spcBef>
              <a:tabLst>
                <a:tab pos="668655" algn="l"/>
              </a:tabLst>
            </a:pPr>
            <a:r>
              <a:rPr sz="2050" spc="50" dirty="0">
                <a:solidFill>
                  <a:srgbClr val="990099"/>
                </a:solidFill>
                <a:latin typeface="Cambria"/>
                <a:cs typeface="Cambria"/>
              </a:rPr>
              <a:t>¬∀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Li</a:t>
            </a:r>
            <a:r>
              <a:rPr sz="2050" b="0" i="1" spc="12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occo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94FC61-3A59-485C-8B05-828A3D758C00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5918A9-8A40-4F36-9099-824D51089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18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" dirty="0"/>
              <a:t>Fun</a:t>
            </a:r>
            <a:r>
              <a:rPr spc="229" dirty="0"/>
              <a:t> </a:t>
            </a:r>
            <a:r>
              <a:rPr spc="75" dirty="0"/>
              <a:t>with</a:t>
            </a:r>
            <a:r>
              <a:rPr spc="240" dirty="0"/>
              <a:t> </a:t>
            </a:r>
            <a:r>
              <a:rPr spc="50" dirty="0"/>
              <a:t>sentences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79949"/>
            <a:ext cx="211201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95" dirty="0">
                <a:latin typeface="Tahoma"/>
                <a:cs typeface="Tahoma"/>
              </a:rPr>
              <a:t>Brothers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95" dirty="0">
                <a:latin typeface="Tahoma"/>
                <a:cs typeface="Tahoma"/>
              </a:rPr>
              <a:t>a</a:t>
            </a:r>
            <a:r>
              <a:rPr sz="2050" spc="-125" dirty="0">
                <a:latin typeface="Tahoma"/>
                <a:cs typeface="Tahoma"/>
              </a:rPr>
              <a:t>r</a:t>
            </a:r>
            <a:r>
              <a:rPr sz="2050" spc="-175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siblings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A1556D-1B60-4047-BB5B-4A9812A2AB2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703C3F-1400-4885-B072-D80ABB729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19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" dirty="0"/>
              <a:t>Fun</a:t>
            </a:r>
            <a:r>
              <a:rPr spc="229" dirty="0"/>
              <a:t> </a:t>
            </a:r>
            <a:r>
              <a:rPr spc="75" dirty="0"/>
              <a:t>with</a:t>
            </a:r>
            <a:r>
              <a:rPr spc="240" dirty="0"/>
              <a:t> </a:t>
            </a:r>
            <a:r>
              <a:rPr spc="50" dirty="0"/>
              <a:t>sentences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5" y="1379949"/>
            <a:ext cx="4272280" cy="13614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95" dirty="0">
                <a:latin typeface="Tahoma"/>
                <a:cs typeface="Tahoma"/>
              </a:rPr>
              <a:t>Brothers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95" dirty="0">
                <a:latin typeface="Tahoma"/>
                <a:cs typeface="Tahoma"/>
              </a:rPr>
              <a:t>a</a:t>
            </a:r>
            <a:r>
              <a:rPr sz="2050" spc="-125" dirty="0">
                <a:latin typeface="Tahoma"/>
                <a:cs typeface="Tahoma"/>
              </a:rPr>
              <a:t>r</a:t>
            </a:r>
            <a:r>
              <a:rPr sz="2050" spc="-175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siblings</a:t>
            </a:r>
            <a:endParaRPr sz="2050">
              <a:latin typeface="Tahoma"/>
              <a:cs typeface="Tahoma"/>
            </a:endParaRPr>
          </a:p>
          <a:p>
            <a:pPr marL="12700" marR="5080">
              <a:lnSpc>
                <a:spcPct val="163400"/>
              </a:lnSpc>
              <a:tabLst>
                <a:tab pos="742950" algn="l"/>
                <a:tab pos="2392045" algn="l"/>
                <a:tab pos="278511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85" dirty="0">
                <a:latin typeface="Tahoma"/>
                <a:cs typeface="Tahoma"/>
              </a:rPr>
              <a:t>.  </a:t>
            </a:r>
            <a:r>
              <a:rPr sz="2050" spc="-30" dirty="0">
                <a:latin typeface="Tahoma"/>
                <a:cs typeface="Tahoma"/>
              </a:rPr>
              <a:t>“Sibling”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symmetric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FEDCFE-FAE0-4580-BD44-B0ACAB02456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A61876-CBE1-4566-93FD-C98ED0F7FE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70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79949"/>
            <a:ext cx="5499100" cy="241283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0" indent="-368935">
              <a:lnSpc>
                <a:spcPct val="100000"/>
              </a:lnSpc>
              <a:spcBef>
                <a:spcPts val="114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sz="2050" spc="-100" dirty="0">
                <a:latin typeface="Tahoma"/>
                <a:cs typeface="Tahoma"/>
              </a:rPr>
              <a:t>Why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FOL?</a:t>
            </a:r>
            <a:endParaRPr sz="2050" dirty="0">
              <a:latin typeface="Tahoma"/>
              <a:cs typeface="Tahoma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sz="2050" spc="-100" dirty="0">
                <a:latin typeface="Tahoma"/>
                <a:cs typeface="Tahoma"/>
              </a:rPr>
              <a:t>Syntax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semantics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FOL</a:t>
            </a:r>
            <a:endParaRPr sz="2050" dirty="0">
              <a:latin typeface="Tahoma"/>
              <a:cs typeface="Tahoma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sz="2050" spc="-105" dirty="0">
                <a:latin typeface="Tahoma"/>
                <a:cs typeface="Tahoma"/>
              </a:rPr>
              <a:t>Fun</a:t>
            </a:r>
            <a:r>
              <a:rPr sz="2050" spc="-2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sentences</a:t>
            </a:r>
            <a:endParaRPr sz="2050" dirty="0">
              <a:latin typeface="Tahoma"/>
              <a:cs typeface="Tahoma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sz="2050" spc="-145" dirty="0">
                <a:latin typeface="Tahoma"/>
                <a:cs typeface="Tahoma"/>
              </a:rPr>
              <a:t>Wumpus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world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FOL</a:t>
            </a:r>
            <a:endParaRPr lang="en-US" sz="2050" spc="-10" dirty="0">
              <a:latin typeface="Tahoma"/>
              <a:cs typeface="Tahoma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lang="en-MY" sz="2050" dirty="0">
                <a:latin typeface="Tahoma"/>
                <a:cs typeface="Tahoma"/>
              </a:rPr>
              <a:t>Knowledge Engineering in FOL</a:t>
            </a:r>
            <a:endParaRPr sz="2050" dirty="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0EA0BE-54CF-44DF-86E9-4F7E513C141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6EA504-EEFA-4C09-8D19-CB419A252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20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" dirty="0"/>
              <a:t>Fun</a:t>
            </a:r>
            <a:r>
              <a:rPr spc="229" dirty="0"/>
              <a:t> </a:t>
            </a:r>
            <a:r>
              <a:rPr spc="75" dirty="0"/>
              <a:t>with</a:t>
            </a:r>
            <a:r>
              <a:rPr spc="240" dirty="0"/>
              <a:t> </a:t>
            </a:r>
            <a:r>
              <a:rPr spc="50" dirty="0"/>
              <a:t>sentences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5" y="1379949"/>
            <a:ext cx="4272280" cy="2382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95" dirty="0">
                <a:latin typeface="Tahoma"/>
                <a:cs typeface="Tahoma"/>
              </a:rPr>
              <a:t>Brothers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95" dirty="0">
                <a:latin typeface="Tahoma"/>
                <a:cs typeface="Tahoma"/>
              </a:rPr>
              <a:t>a</a:t>
            </a:r>
            <a:r>
              <a:rPr sz="2050" spc="-125" dirty="0">
                <a:latin typeface="Tahoma"/>
                <a:cs typeface="Tahoma"/>
              </a:rPr>
              <a:t>r</a:t>
            </a:r>
            <a:r>
              <a:rPr sz="2050" spc="-175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siblings</a:t>
            </a:r>
            <a:endParaRPr sz="2050">
              <a:latin typeface="Tahoma"/>
              <a:cs typeface="Tahoma"/>
            </a:endParaRPr>
          </a:p>
          <a:p>
            <a:pPr marL="12700" marR="5080">
              <a:lnSpc>
                <a:spcPct val="163400"/>
              </a:lnSpc>
              <a:tabLst>
                <a:tab pos="742950" algn="l"/>
                <a:tab pos="2392045" algn="l"/>
                <a:tab pos="278511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85" dirty="0">
                <a:latin typeface="Tahoma"/>
                <a:cs typeface="Tahoma"/>
              </a:rPr>
              <a:t>.  </a:t>
            </a:r>
            <a:r>
              <a:rPr sz="2050" spc="-30" dirty="0">
                <a:latin typeface="Tahoma"/>
                <a:cs typeface="Tahoma"/>
              </a:rPr>
              <a:t>“Sibling”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symmetric</a:t>
            </a:r>
            <a:endParaRPr sz="2050">
              <a:latin typeface="Tahoma"/>
              <a:cs typeface="Tahoma"/>
            </a:endParaRPr>
          </a:p>
          <a:p>
            <a:pPr marL="12700" marR="85725">
              <a:lnSpc>
                <a:spcPct val="163400"/>
              </a:lnSpc>
              <a:tabLst>
                <a:tab pos="742950" algn="l"/>
                <a:tab pos="2294255" algn="l"/>
                <a:tab pos="270256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85" dirty="0">
                <a:latin typeface="Tahoma"/>
                <a:cs typeface="Tahoma"/>
              </a:rPr>
              <a:t>.  </a:t>
            </a:r>
            <a:r>
              <a:rPr sz="2050" spc="-95" dirty="0">
                <a:latin typeface="Tahoma"/>
                <a:cs typeface="Tahoma"/>
              </a:rPr>
              <a:t>One’s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mother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one’s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female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parent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7CE9E5-0122-45AD-83BA-25D34BF320FC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A29B33-A61A-4E07-8A1B-67E60B485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" dirty="0"/>
              <a:t>Fun</a:t>
            </a:r>
            <a:r>
              <a:rPr spc="229" dirty="0"/>
              <a:t> </a:t>
            </a:r>
            <a:r>
              <a:rPr spc="75" dirty="0"/>
              <a:t>with</a:t>
            </a:r>
            <a:r>
              <a:rPr spc="240" dirty="0"/>
              <a:t> </a:t>
            </a:r>
            <a:r>
              <a:rPr spc="50" dirty="0"/>
              <a:t>sentences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5" y="1379949"/>
            <a:ext cx="5934710" cy="34036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95" dirty="0">
                <a:latin typeface="Tahoma"/>
                <a:cs typeface="Tahoma"/>
              </a:rPr>
              <a:t>Brothers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95" dirty="0">
                <a:latin typeface="Tahoma"/>
                <a:cs typeface="Tahoma"/>
              </a:rPr>
              <a:t>a</a:t>
            </a:r>
            <a:r>
              <a:rPr sz="2050" spc="-125" dirty="0">
                <a:latin typeface="Tahoma"/>
                <a:cs typeface="Tahoma"/>
              </a:rPr>
              <a:t>r</a:t>
            </a:r>
            <a:r>
              <a:rPr sz="2050" spc="-175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siblings</a:t>
            </a:r>
            <a:endParaRPr sz="2050">
              <a:latin typeface="Tahoma"/>
              <a:cs typeface="Tahoma"/>
            </a:endParaRPr>
          </a:p>
          <a:p>
            <a:pPr marL="12700" marR="1667510">
              <a:lnSpc>
                <a:spcPct val="163400"/>
              </a:lnSpc>
              <a:tabLst>
                <a:tab pos="742950" algn="l"/>
                <a:tab pos="2392045" algn="l"/>
                <a:tab pos="278511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85" dirty="0">
                <a:latin typeface="Tahoma"/>
                <a:cs typeface="Tahoma"/>
              </a:rPr>
              <a:t>.  </a:t>
            </a:r>
            <a:r>
              <a:rPr sz="2050" spc="-30" dirty="0">
                <a:latin typeface="Tahoma"/>
                <a:cs typeface="Tahoma"/>
              </a:rPr>
              <a:t>“Sibling”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symmetric</a:t>
            </a:r>
            <a:endParaRPr sz="2050">
              <a:latin typeface="Tahoma"/>
              <a:cs typeface="Tahoma"/>
            </a:endParaRPr>
          </a:p>
          <a:p>
            <a:pPr marL="12700" marR="1748789">
              <a:lnSpc>
                <a:spcPct val="163400"/>
              </a:lnSpc>
              <a:tabLst>
                <a:tab pos="742950" algn="l"/>
                <a:tab pos="2294255" algn="l"/>
                <a:tab pos="270256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85" dirty="0">
                <a:latin typeface="Tahoma"/>
                <a:cs typeface="Tahoma"/>
              </a:rPr>
              <a:t>.  </a:t>
            </a:r>
            <a:r>
              <a:rPr sz="2050" spc="-95" dirty="0">
                <a:latin typeface="Tahoma"/>
                <a:cs typeface="Tahoma"/>
              </a:rPr>
              <a:t>One’s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mother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one’s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female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parent</a:t>
            </a:r>
            <a:endParaRPr sz="2050">
              <a:latin typeface="Tahoma"/>
              <a:cs typeface="Tahoma"/>
            </a:endParaRPr>
          </a:p>
          <a:p>
            <a:pPr marL="12700" marR="5080">
              <a:lnSpc>
                <a:spcPct val="163400"/>
              </a:lnSpc>
              <a:tabLst>
                <a:tab pos="742950" algn="l"/>
                <a:tab pos="2351405" algn="l"/>
                <a:tab pos="275971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ema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0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35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en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6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85" dirty="0">
                <a:latin typeface="Tahoma"/>
                <a:cs typeface="Tahoma"/>
              </a:rPr>
              <a:t>.  </a:t>
            </a:r>
            <a:r>
              <a:rPr sz="2050" spc="60" dirty="0">
                <a:latin typeface="Tahoma"/>
                <a:cs typeface="Tahoma"/>
              </a:rPr>
              <a:t>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first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cousin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child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parent’s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sibling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1480F6-80BD-4166-B78E-58B8EFAF130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262173-1357-440B-8447-EF045CC0F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" dirty="0"/>
              <a:t>Fun</a:t>
            </a:r>
            <a:r>
              <a:rPr spc="229" dirty="0"/>
              <a:t> </a:t>
            </a:r>
            <a:r>
              <a:rPr spc="75" dirty="0"/>
              <a:t>with</a:t>
            </a:r>
            <a:r>
              <a:rPr spc="240" dirty="0"/>
              <a:t> </a:t>
            </a:r>
            <a:r>
              <a:rPr spc="50" dirty="0"/>
              <a:t>sentences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5" y="1379949"/>
            <a:ext cx="7790180" cy="4231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95" dirty="0">
                <a:latin typeface="Tahoma"/>
                <a:cs typeface="Tahoma"/>
              </a:rPr>
              <a:t>Brothers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95" dirty="0">
                <a:latin typeface="Tahoma"/>
                <a:cs typeface="Tahoma"/>
              </a:rPr>
              <a:t>a</a:t>
            </a:r>
            <a:r>
              <a:rPr sz="2050" spc="-125" dirty="0">
                <a:latin typeface="Tahoma"/>
                <a:cs typeface="Tahoma"/>
              </a:rPr>
              <a:t>r</a:t>
            </a:r>
            <a:r>
              <a:rPr sz="2050" spc="-175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siblings</a:t>
            </a:r>
            <a:endParaRPr sz="2050">
              <a:latin typeface="Tahoma"/>
              <a:cs typeface="Tahoma"/>
            </a:endParaRPr>
          </a:p>
          <a:p>
            <a:pPr marL="12700" marR="3522979">
              <a:lnSpc>
                <a:spcPct val="163400"/>
              </a:lnSpc>
              <a:tabLst>
                <a:tab pos="742950" algn="l"/>
                <a:tab pos="2392045" algn="l"/>
                <a:tab pos="278511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85" dirty="0">
                <a:latin typeface="Tahoma"/>
                <a:cs typeface="Tahoma"/>
              </a:rPr>
              <a:t>.  </a:t>
            </a:r>
            <a:r>
              <a:rPr sz="2050" spc="-30" dirty="0">
                <a:latin typeface="Tahoma"/>
                <a:cs typeface="Tahoma"/>
              </a:rPr>
              <a:t>“Sibling”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symmetric</a:t>
            </a:r>
            <a:endParaRPr sz="2050">
              <a:latin typeface="Tahoma"/>
              <a:cs typeface="Tahoma"/>
            </a:endParaRPr>
          </a:p>
          <a:p>
            <a:pPr marL="12700" marR="3603625">
              <a:lnSpc>
                <a:spcPct val="163400"/>
              </a:lnSpc>
              <a:tabLst>
                <a:tab pos="742950" algn="l"/>
                <a:tab pos="2294255" algn="l"/>
                <a:tab pos="270256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85" dirty="0">
                <a:latin typeface="Tahoma"/>
                <a:cs typeface="Tahoma"/>
              </a:rPr>
              <a:t>.  </a:t>
            </a:r>
            <a:r>
              <a:rPr sz="2050" spc="-95" dirty="0">
                <a:latin typeface="Tahoma"/>
                <a:cs typeface="Tahoma"/>
              </a:rPr>
              <a:t>One’s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mother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one’s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female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parent</a:t>
            </a:r>
            <a:endParaRPr sz="2050">
              <a:latin typeface="Tahoma"/>
              <a:cs typeface="Tahoma"/>
            </a:endParaRPr>
          </a:p>
          <a:p>
            <a:pPr marL="12700" marR="1859914">
              <a:lnSpc>
                <a:spcPct val="163400"/>
              </a:lnSpc>
              <a:tabLst>
                <a:tab pos="742950" algn="l"/>
                <a:tab pos="2351405" algn="l"/>
                <a:tab pos="275971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ema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0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35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en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6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85" dirty="0">
                <a:latin typeface="Tahoma"/>
                <a:cs typeface="Tahoma"/>
              </a:rPr>
              <a:t>.  </a:t>
            </a:r>
            <a:r>
              <a:rPr sz="2050" spc="60" dirty="0">
                <a:latin typeface="Tahoma"/>
                <a:cs typeface="Tahoma"/>
              </a:rPr>
              <a:t>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first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cousin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child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parent’s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sibling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75"/>
              </a:spcBef>
              <a:tabLst>
                <a:tab pos="782955" algn="l"/>
                <a:tab pos="3008630" algn="l"/>
                <a:tab pos="3456304" algn="l"/>
                <a:tab pos="432562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30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8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st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ousi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p,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90" dirty="0">
                <a:solidFill>
                  <a:srgbClr val="990099"/>
                </a:solidFill>
                <a:latin typeface="Bookman Old Style"/>
                <a:cs typeface="Bookman Old Style"/>
              </a:rPr>
              <a:t>ps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35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en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p,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5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7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ps,</a:t>
            </a:r>
            <a:r>
              <a:rPr sz="2050" b="0" i="1" spc="-3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5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endParaRPr sz="20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050" b="0" i="1" spc="35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en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ps,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4CE503-1959-4942-8448-443A00D2F1AF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F001F7-D996-41D8-A181-46D465DE3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60" dirty="0"/>
              <a:t>Equality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6785" y="1396713"/>
            <a:ext cx="7560309" cy="25838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14"/>
              </a:spcBef>
            </a:pP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term</a:t>
            </a:r>
            <a:r>
              <a:rPr sz="2100" spc="-7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100" spc="345" baseline="-1190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term</a:t>
            </a:r>
            <a:r>
              <a:rPr sz="2100" spc="-7" baseline="-11904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100" spc="450" baseline="-1190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true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under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given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interpretation</a:t>
            </a:r>
            <a:endParaRPr sz="2050">
              <a:latin typeface="Tahoma"/>
              <a:cs typeface="Tahoma"/>
            </a:endParaRPr>
          </a:p>
          <a:p>
            <a:pPr marL="76200">
              <a:lnSpc>
                <a:spcPct val="100000"/>
              </a:lnSpc>
              <a:spcBef>
                <a:spcPts val="25"/>
              </a:spcBef>
            </a:pPr>
            <a:r>
              <a:rPr sz="2050" spc="-40" dirty="0">
                <a:latin typeface="Tahoma"/>
                <a:cs typeface="Tahoma"/>
              </a:rPr>
              <a:t>if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only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if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term</a:t>
            </a:r>
            <a:r>
              <a:rPr sz="2100" spc="-7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100" spc="465" baseline="-1190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term</a:t>
            </a:r>
            <a:r>
              <a:rPr sz="2100" spc="-7" baseline="-11904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100" spc="465" baseline="-1190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135" dirty="0">
                <a:latin typeface="Tahoma"/>
                <a:cs typeface="Tahoma"/>
              </a:rPr>
              <a:t>refer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same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object</a:t>
            </a:r>
            <a:endParaRPr sz="2050">
              <a:latin typeface="Tahoma"/>
              <a:cs typeface="Tahoma"/>
            </a:endParaRPr>
          </a:p>
          <a:p>
            <a:pPr marL="152400">
              <a:lnSpc>
                <a:spcPct val="100000"/>
              </a:lnSpc>
              <a:spcBef>
                <a:spcPts val="1320"/>
              </a:spcBef>
              <a:tabLst>
                <a:tab pos="779145" algn="l"/>
                <a:tab pos="2372360" algn="l"/>
              </a:tabLst>
            </a:pPr>
            <a:r>
              <a:rPr sz="2050" spc="-80" dirty="0">
                <a:latin typeface="Tahoma"/>
                <a:cs typeface="Tahoma"/>
              </a:rPr>
              <a:t>E.g.</a:t>
            </a:r>
            <a:r>
              <a:rPr sz="2050" spc="-85" dirty="0">
                <a:latin typeface="Tahoma"/>
                <a:cs typeface="Tahoma"/>
              </a:rPr>
              <a:t>,	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1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spc="6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spc="455" dirty="0">
                <a:solidFill>
                  <a:srgbClr val="990099"/>
                </a:solidFill>
                <a:latin typeface="Cambria"/>
                <a:cs typeface="Cambria"/>
              </a:rPr>
              <a:t>×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95" dirty="0">
                <a:latin typeface="Tahoma"/>
                <a:cs typeface="Tahoma"/>
              </a:rPr>
              <a:t>a</a:t>
            </a:r>
            <a:r>
              <a:rPr sz="2050" spc="-125" dirty="0">
                <a:latin typeface="Tahoma"/>
                <a:cs typeface="Tahoma"/>
              </a:rPr>
              <a:t>r</a:t>
            </a:r>
            <a:r>
              <a:rPr sz="2050" spc="-175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satisfiable</a:t>
            </a:r>
            <a:endParaRPr sz="2050">
              <a:latin typeface="Tahoma"/>
              <a:cs typeface="Tahoma"/>
            </a:endParaRPr>
          </a:p>
          <a:p>
            <a:pPr marL="779780">
              <a:lnSpc>
                <a:spcPct val="100000"/>
              </a:lnSpc>
              <a:spcBef>
                <a:spcPts val="25"/>
              </a:spcBef>
            </a:pP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spc="-2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0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spc="4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valid</a:t>
            </a:r>
            <a:endParaRPr sz="2050">
              <a:latin typeface="Tahoma"/>
              <a:cs typeface="Tahoma"/>
            </a:endParaRPr>
          </a:p>
          <a:p>
            <a:pPr marL="76200">
              <a:lnSpc>
                <a:spcPct val="100000"/>
              </a:lnSpc>
              <a:spcBef>
                <a:spcPts val="1475"/>
              </a:spcBef>
            </a:pPr>
            <a:r>
              <a:rPr sz="2050" spc="-80" dirty="0">
                <a:latin typeface="Tahoma"/>
                <a:cs typeface="Tahoma"/>
              </a:rPr>
              <a:t>E.g.,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definition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50" dirty="0">
                <a:latin typeface="Tahoma"/>
                <a:cs typeface="Tahoma"/>
              </a:rPr>
              <a:t>(full)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Sibling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terms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Parent</a:t>
            </a:r>
            <a:r>
              <a:rPr sz="2050" spc="-15" dirty="0">
                <a:latin typeface="Tahoma"/>
                <a:cs typeface="Tahoma"/>
              </a:rPr>
              <a:t>:</a:t>
            </a:r>
            <a:endParaRPr sz="2050">
              <a:latin typeface="Tahoma"/>
              <a:cs typeface="Tahoma"/>
            </a:endParaRPr>
          </a:p>
          <a:p>
            <a:pPr marL="441959">
              <a:lnSpc>
                <a:spcPct val="100000"/>
              </a:lnSpc>
              <a:spcBef>
                <a:spcPts val="25"/>
              </a:spcBef>
              <a:tabLst>
                <a:tab pos="1172845" algn="l"/>
                <a:tab pos="2723515" algn="l"/>
                <a:tab pos="3131820" algn="l"/>
                <a:tab pos="523494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1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00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300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4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endParaRPr sz="2050">
              <a:latin typeface="Cambria"/>
              <a:cs typeface="Cambria"/>
            </a:endParaRPr>
          </a:p>
          <a:p>
            <a:pPr marL="807720">
              <a:lnSpc>
                <a:spcPct val="100000"/>
              </a:lnSpc>
              <a:spcBef>
                <a:spcPts val="35"/>
              </a:spcBef>
            </a:pP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Parent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m,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5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Parent</a:t>
            </a:r>
            <a:r>
              <a:rPr sz="2050" spc="5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f,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5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Parent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m,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6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Parent</a:t>
            </a:r>
            <a:r>
              <a:rPr sz="2050" spc="5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f,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95" dirty="0">
                <a:solidFill>
                  <a:srgbClr val="990099"/>
                </a:solidFill>
                <a:latin typeface="Gill Sans MT"/>
                <a:cs typeface="Gill Sans MT"/>
              </a:rPr>
              <a:t>)]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CC16FA-9027-47D8-A67C-30680CE6350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D9B1CA-51C8-4C7C-A72E-8DACD2276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70" dirty="0"/>
              <a:t>Interacting</a:t>
            </a:r>
            <a:r>
              <a:rPr spc="210" dirty="0"/>
              <a:t> </a:t>
            </a:r>
            <a:r>
              <a:rPr spc="75" dirty="0"/>
              <a:t>with</a:t>
            </a:r>
            <a:r>
              <a:rPr spc="250" dirty="0"/>
              <a:t> </a:t>
            </a:r>
            <a:r>
              <a:rPr spc="100" dirty="0"/>
              <a:t>FOL</a:t>
            </a:r>
            <a:r>
              <a:rPr spc="250" dirty="0"/>
              <a:t> </a:t>
            </a:r>
            <a:r>
              <a:rPr spc="160" dirty="0"/>
              <a:t>KBs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2" y="1396713"/>
            <a:ext cx="6214110" cy="47904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40" dirty="0">
                <a:latin typeface="Tahoma"/>
                <a:cs typeface="Tahoma"/>
              </a:rPr>
              <a:t>Suppose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wumpus-world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agent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using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spc="-5" dirty="0">
                <a:latin typeface="Tahoma"/>
                <a:cs typeface="Tahoma"/>
              </a:rPr>
              <a:t> FOL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105" dirty="0">
                <a:latin typeface="Tahoma"/>
                <a:cs typeface="Tahoma"/>
              </a:rPr>
              <a:t>KB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perceives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smell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breeze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(but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no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60" dirty="0">
                <a:latin typeface="Tahoma"/>
                <a:cs typeface="Tahoma"/>
              </a:rPr>
              <a:t>glitter)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at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135" dirty="0">
                <a:solidFill>
                  <a:srgbClr val="990099"/>
                </a:solidFill>
                <a:latin typeface="Gill Sans MT"/>
                <a:cs typeface="Gill Sans MT"/>
              </a:rPr>
              <a:t>5</a:t>
            </a:r>
            <a:r>
              <a:rPr sz="2050" spc="-135" dirty="0">
                <a:latin typeface="Tahoma"/>
                <a:cs typeface="Tahoma"/>
              </a:rPr>
              <a:t>: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b="0" i="1" spc="-45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b="0" i="1" spc="-3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-3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30" dirty="0">
                <a:solidFill>
                  <a:srgbClr val="990099"/>
                </a:solidFill>
                <a:latin typeface="Bookman Old Style"/>
                <a:cs typeface="Bookman Old Style"/>
              </a:rPr>
              <a:t>cep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-5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55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me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ee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b="0" i="1" spc="-15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on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5" dirty="0">
                <a:solidFill>
                  <a:srgbClr val="990099"/>
                </a:solidFill>
                <a:latin typeface="Gill Sans MT"/>
                <a:cs typeface="Gill Sans MT"/>
              </a:rPr>
              <a:t>5))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1591310" algn="l"/>
              </a:tabLst>
            </a:pP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As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1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Actio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a,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5" dirty="0">
                <a:solidFill>
                  <a:srgbClr val="990099"/>
                </a:solidFill>
                <a:latin typeface="Gill Sans MT"/>
                <a:cs typeface="Gill Sans MT"/>
              </a:rPr>
              <a:t>5))</a:t>
            </a:r>
            <a:endParaRPr sz="2050">
              <a:latin typeface="Gill Sans MT"/>
              <a:cs typeface="Gill Sans MT"/>
            </a:endParaRPr>
          </a:p>
          <a:p>
            <a:pPr marL="12700" marR="5080">
              <a:lnSpc>
                <a:spcPct val="163400"/>
              </a:lnSpc>
              <a:tabLst>
                <a:tab pos="3252470" algn="l"/>
              </a:tabLst>
            </a:pPr>
            <a:r>
              <a:rPr sz="2050" spc="-155" dirty="0">
                <a:latin typeface="Tahoma"/>
                <a:cs typeface="Tahoma"/>
              </a:rPr>
              <a:t>I.e.</a:t>
            </a:r>
            <a:r>
              <a:rPr sz="2050" spc="-85" dirty="0">
                <a:latin typeface="Tahoma"/>
                <a:cs typeface="Tahoma"/>
              </a:rPr>
              <a:t>,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d</a:t>
            </a:r>
            <a:r>
              <a:rPr sz="2050" spc="-95" dirty="0">
                <a:latin typeface="Tahoma"/>
                <a:cs typeface="Tahoma"/>
              </a:rPr>
              <a:t>o</a:t>
            </a:r>
            <a:r>
              <a:rPr sz="2050" spc="-195" dirty="0">
                <a:latin typeface="Tahoma"/>
                <a:cs typeface="Tahoma"/>
              </a:rPr>
              <a:t>es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5" dirty="0">
                <a:latin typeface="Tahoma"/>
                <a:cs typeface="Tahoma"/>
              </a:rPr>
              <a:t>entail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any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p</a:t>
            </a:r>
            <a:r>
              <a:rPr sz="2050" spc="-185" dirty="0">
                <a:latin typeface="Tahoma"/>
                <a:cs typeface="Tahoma"/>
              </a:rPr>
              <a:t>a</a:t>
            </a:r>
            <a:r>
              <a:rPr sz="2050" spc="-65" dirty="0">
                <a:latin typeface="Tahoma"/>
                <a:cs typeface="Tahoma"/>
              </a:rPr>
              <a:t>rticul</a:t>
            </a:r>
            <a:r>
              <a:rPr sz="2050" spc="-155" dirty="0">
                <a:latin typeface="Tahoma"/>
                <a:cs typeface="Tahoma"/>
              </a:rPr>
              <a:t>a</a:t>
            </a:r>
            <a:r>
              <a:rPr sz="2050" spc="-80" dirty="0">
                <a:latin typeface="Tahoma"/>
                <a:cs typeface="Tahoma"/>
              </a:rPr>
              <a:t>r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actions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at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85" dirty="0">
                <a:solidFill>
                  <a:srgbClr val="990099"/>
                </a:solidFill>
                <a:latin typeface="Gill Sans MT"/>
                <a:cs typeface="Gill Sans MT"/>
              </a:rPr>
              <a:t>5</a:t>
            </a:r>
            <a:r>
              <a:rPr sz="2050" spc="-45" dirty="0">
                <a:latin typeface="Tahoma"/>
                <a:cs typeface="Tahoma"/>
              </a:rPr>
              <a:t>?  </a:t>
            </a:r>
            <a:r>
              <a:rPr sz="2050" spc="-145" dirty="0">
                <a:latin typeface="Tahoma"/>
                <a:cs typeface="Tahoma"/>
              </a:rPr>
              <a:t>Answer:</a:t>
            </a:r>
            <a:r>
              <a:rPr sz="2050" spc="225" dirty="0">
                <a:latin typeface="Tahoma"/>
                <a:cs typeface="Tahoma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30" dirty="0">
                <a:solidFill>
                  <a:srgbClr val="990099"/>
                </a:solidFill>
                <a:latin typeface="Bookman Old Style"/>
                <a:cs typeface="Bookman Old Style"/>
              </a:rPr>
              <a:t>es,</a:t>
            </a:r>
            <a:r>
              <a:rPr sz="2050" b="0" i="1" spc="3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0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a/Shoot</a:t>
            </a:r>
            <a:r>
              <a:rPr sz="2050" spc="-30" dirty="0">
                <a:solidFill>
                  <a:srgbClr val="990099"/>
                </a:solidFill>
                <a:latin typeface="Cambria"/>
                <a:cs typeface="Cambria"/>
              </a:rPr>
              <a:t>}	</a:t>
            </a:r>
            <a:r>
              <a:rPr sz="2050" spc="345" dirty="0">
                <a:latin typeface="Cambria"/>
                <a:cs typeface="Cambria"/>
              </a:rPr>
              <a:t>← </a:t>
            </a:r>
            <a:r>
              <a:rPr sz="2050" spc="-85" dirty="0">
                <a:solidFill>
                  <a:srgbClr val="00007E"/>
                </a:solidFill>
                <a:latin typeface="Tahoma"/>
                <a:cs typeface="Tahoma"/>
              </a:rPr>
              <a:t>substitution </a:t>
            </a:r>
            <a:r>
              <a:rPr sz="2050" spc="-100" dirty="0">
                <a:latin typeface="Tahoma"/>
                <a:cs typeface="Tahoma"/>
              </a:rPr>
              <a:t>(binding </a:t>
            </a:r>
            <a:r>
              <a:rPr sz="2050" spc="-50" dirty="0">
                <a:latin typeface="Tahoma"/>
                <a:cs typeface="Tahoma"/>
              </a:rPr>
              <a:t>list)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Given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sentence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15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substitution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σ</a:t>
            </a:r>
            <a:r>
              <a:rPr sz="2050" spc="15" dirty="0">
                <a:latin typeface="Tahoma"/>
                <a:cs typeface="Tahoma"/>
              </a:rPr>
              <a:t>,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Sσ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50" dirty="0">
                <a:latin typeface="Tahoma"/>
                <a:cs typeface="Tahoma"/>
              </a:rPr>
              <a:t>denotes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result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plugging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σ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0" dirty="0">
                <a:latin typeface="Tahoma"/>
                <a:cs typeface="Tahoma"/>
              </a:rPr>
              <a:t>into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-70" dirty="0">
                <a:latin typeface="Tahoma"/>
                <a:cs typeface="Tahoma"/>
              </a:rPr>
              <a:t>;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e.g.,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ma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te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σ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45" dirty="0">
                <a:solidFill>
                  <a:srgbClr val="990099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90" dirty="0">
                <a:solidFill>
                  <a:srgbClr val="990099"/>
                </a:solidFill>
                <a:latin typeface="Bookman Old Style"/>
                <a:cs typeface="Bookman Old Style"/>
              </a:rPr>
              <a:t>H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23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endParaRPr sz="20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σ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ma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te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95" dirty="0">
                <a:solidFill>
                  <a:srgbClr val="990099"/>
                </a:solidFill>
                <a:latin typeface="Bookman Old Style"/>
                <a:cs typeface="Bookman Old Style"/>
              </a:rPr>
              <a:t>H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Ask</a:t>
            </a:r>
            <a:r>
              <a:rPr sz="2050" spc="5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KB,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125" dirty="0">
                <a:latin typeface="Tahoma"/>
                <a:cs typeface="Tahoma"/>
              </a:rPr>
              <a:t>returns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some/all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σ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5" dirty="0">
                <a:latin typeface="Tahoma"/>
                <a:cs typeface="Tahoma"/>
              </a:rPr>
              <a:t>such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that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KB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70" dirty="0">
                <a:solidFill>
                  <a:srgbClr val="990099"/>
                </a:solidFill>
                <a:latin typeface="Cambria"/>
                <a:cs typeface="Cambria"/>
              </a:rPr>
              <a:t>|</a:t>
            </a:r>
            <a:r>
              <a:rPr sz="2050" spc="-7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Sσ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D23612-D382-45A2-BA80-7D7EA44F1F7F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B14C30-973A-4AA6-AEF8-49CAD9D7D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25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65175">
              <a:lnSpc>
                <a:spcPts val="2635"/>
              </a:lnSpc>
            </a:pPr>
            <a:r>
              <a:rPr spc="100" dirty="0"/>
              <a:t>Knowledge</a:t>
            </a:r>
            <a:r>
              <a:rPr spc="275" dirty="0"/>
              <a:t> </a:t>
            </a:r>
            <a:r>
              <a:rPr spc="55" dirty="0"/>
              <a:t>base</a:t>
            </a:r>
            <a:r>
              <a:rPr spc="240" dirty="0"/>
              <a:t> </a:t>
            </a:r>
            <a:r>
              <a:rPr spc="95" dirty="0"/>
              <a:t>for</a:t>
            </a:r>
            <a:r>
              <a:rPr spc="250" dirty="0"/>
              <a:t> </a:t>
            </a:r>
            <a:r>
              <a:rPr spc="85" dirty="0"/>
              <a:t>the</a:t>
            </a:r>
            <a:r>
              <a:rPr spc="240" dirty="0"/>
              <a:t> </a:t>
            </a:r>
            <a:r>
              <a:rPr spc="80" dirty="0"/>
              <a:t>wumpus</a:t>
            </a:r>
            <a:r>
              <a:rPr spc="275" dirty="0"/>
              <a:t> </a:t>
            </a:r>
            <a:r>
              <a:rPr spc="85" dirty="0"/>
              <a:t>world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6" y="1396713"/>
            <a:ext cx="6151880" cy="3136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55" dirty="0">
                <a:solidFill>
                  <a:srgbClr val="004B00"/>
                </a:solidFill>
                <a:latin typeface="Tahoma"/>
                <a:cs typeface="Tahoma"/>
              </a:rPr>
              <a:t>“Perception”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  <a:tabLst>
                <a:tab pos="911860" algn="l"/>
                <a:tab pos="3612515" algn="l"/>
                <a:tab pos="400494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b,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g,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	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-3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ercept</a:t>
            </a:r>
            <a:r>
              <a:rPr sz="2050" spc="-50" dirty="0">
                <a:solidFill>
                  <a:srgbClr val="990099"/>
                </a:solidFill>
                <a:latin typeface="Gill Sans MT"/>
                <a:cs typeface="Gill Sans MT"/>
              </a:rPr>
              <a:t>([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Smell,</a:t>
            </a:r>
            <a:r>
              <a:rPr sz="2050" b="0" i="1" spc="-29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b,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50" dirty="0">
                <a:solidFill>
                  <a:srgbClr val="990099"/>
                </a:solidFill>
                <a:latin typeface="Gill Sans MT"/>
                <a:cs typeface="Gill Sans MT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Smelt</a:t>
            </a:r>
            <a:r>
              <a:rPr sz="2050" spc="1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1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899794" algn="l"/>
                <a:tab pos="3707765" algn="l"/>
                <a:tab pos="4100829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s,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b,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	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-3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ercept</a:t>
            </a:r>
            <a:r>
              <a:rPr sz="2050" spc="-85" dirty="0">
                <a:solidFill>
                  <a:srgbClr val="990099"/>
                </a:solidFill>
                <a:latin typeface="Gill Sans MT"/>
                <a:cs typeface="Gill Sans MT"/>
              </a:rPr>
              <a:t>([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s,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b,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Glitter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50" dirty="0">
                <a:solidFill>
                  <a:srgbClr val="990099"/>
                </a:solidFill>
                <a:latin typeface="Gill Sans MT"/>
                <a:cs typeface="Gill Sans MT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AtGold</a:t>
            </a:r>
            <a:r>
              <a:rPr sz="2050" spc="-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-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  <a:tabLst>
                <a:tab pos="1241425" algn="l"/>
                <a:tab pos="2477770" algn="l"/>
                <a:tab pos="2870835" algn="l"/>
              </a:tabLst>
            </a:pPr>
            <a:r>
              <a:rPr sz="2050" spc="-120" dirty="0">
                <a:solidFill>
                  <a:srgbClr val="004B00"/>
                </a:solidFill>
                <a:latin typeface="Tahoma"/>
                <a:cs typeface="Tahoma"/>
              </a:rPr>
              <a:t>Refle</a:t>
            </a:r>
            <a:r>
              <a:rPr sz="2050" spc="-105" dirty="0">
                <a:solidFill>
                  <a:srgbClr val="004B00"/>
                </a:solidFill>
                <a:latin typeface="Tahoma"/>
                <a:cs typeface="Tahoma"/>
              </a:rPr>
              <a:t>x</a:t>
            </a:r>
            <a:r>
              <a:rPr sz="2050" spc="-190" dirty="0">
                <a:latin typeface="Tahoma"/>
                <a:cs typeface="Tahoma"/>
              </a:rPr>
              <a:t>:</a:t>
            </a:r>
            <a:r>
              <a:rPr sz="2050" spc="220" dirty="0">
                <a:latin typeface="Tahoma"/>
                <a:cs typeface="Tahoma"/>
              </a:rPr>
              <a:t> </a:t>
            </a: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AtGo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Actio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ab,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120" dirty="0">
                <a:solidFill>
                  <a:srgbClr val="004B00"/>
                </a:solidFill>
                <a:latin typeface="Tahoma"/>
                <a:cs typeface="Tahoma"/>
              </a:rPr>
              <a:t>Reflex</a:t>
            </a:r>
            <a:r>
              <a:rPr sz="2050" spc="2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95" dirty="0">
                <a:solidFill>
                  <a:srgbClr val="004B00"/>
                </a:solidFill>
                <a:latin typeface="Tahoma"/>
                <a:cs typeface="Tahoma"/>
              </a:rPr>
              <a:t>with</a:t>
            </a:r>
            <a:r>
              <a:rPr sz="2050" spc="3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4B00"/>
                </a:solidFill>
                <a:latin typeface="Tahoma"/>
                <a:cs typeface="Tahoma"/>
              </a:rPr>
              <a:t>internal</a:t>
            </a:r>
            <a:r>
              <a:rPr sz="2050" spc="3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20" dirty="0">
                <a:solidFill>
                  <a:srgbClr val="004B00"/>
                </a:solidFill>
                <a:latin typeface="Tahoma"/>
                <a:cs typeface="Tahoma"/>
              </a:rPr>
              <a:t>state</a:t>
            </a:r>
            <a:r>
              <a:rPr sz="2050" spc="-120" dirty="0">
                <a:latin typeface="Tahoma"/>
                <a:cs typeface="Tahoma"/>
              </a:rPr>
              <a:t>:</a:t>
            </a:r>
            <a:r>
              <a:rPr sz="2050" spc="24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do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235" dirty="0">
                <a:latin typeface="Tahoma"/>
                <a:cs typeface="Tahoma"/>
              </a:rPr>
              <a:t>we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have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gold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already?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440055" algn="l"/>
                <a:tab pos="4023360" algn="l"/>
                <a:tab pos="441642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AtGo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195" dirty="0">
                <a:solidFill>
                  <a:srgbClr val="990099"/>
                </a:solidFill>
                <a:latin typeface="Bookman Old Style"/>
                <a:cs typeface="Bookman Old Style"/>
              </a:rPr>
              <a:t>H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din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Go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Actio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ab,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Holding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Gold,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5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110" dirty="0">
                <a:latin typeface="Tahoma"/>
                <a:cs typeface="Tahoma"/>
              </a:rPr>
              <a:t>cannot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be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observed</a:t>
            </a:r>
            <a:endParaRPr sz="2050">
              <a:latin typeface="Tahoma"/>
              <a:cs typeface="Tahoma"/>
            </a:endParaRPr>
          </a:p>
          <a:p>
            <a:pPr marR="685800" algn="ctr">
              <a:lnSpc>
                <a:spcPct val="100000"/>
              </a:lnSpc>
              <a:spcBef>
                <a:spcPts val="25"/>
              </a:spcBef>
            </a:pPr>
            <a:r>
              <a:rPr sz="2050" spc="290" dirty="0">
                <a:latin typeface="Cambria"/>
                <a:cs typeface="Cambria"/>
              </a:rPr>
              <a:t>⇒</a:t>
            </a:r>
            <a:r>
              <a:rPr sz="2050" spc="185" dirty="0">
                <a:latin typeface="Cambria"/>
                <a:cs typeface="Cambria"/>
              </a:rPr>
              <a:t> </a:t>
            </a:r>
            <a:r>
              <a:rPr sz="2050" spc="-145" dirty="0">
                <a:latin typeface="Tahoma"/>
                <a:cs typeface="Tahoma"/>
              </a:rPr>
              <a:t>keeping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track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change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essential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4CCB05-4BA7-45FE-AD80-C6F010A00119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FC233C-2529-4B20-A548-B77776477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26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0" dirty="0"/>
              <a:t>Deducing</a:t>
            </a:r>
            <a:r>
              <a:rPr spc="250" dirty="0"/>
              <a:t> </a:t>
            </a:r>
            <a:r>
              <a:rPr spc="85" dirty="0"/>
              <a:t>hidden</a:t>
            </a:r>
            <a:r>
              <a:rPr spc="220" dirty="0"/>
              <a:t> </a:t>
            </a:r>
            <a:r>
              <a:rPr spc="90" dirty="0"/>
              <a:t>properties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5" y="1396713"/>
            <a:ext cx="7788275" cy="47904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90" dirty="0">
                <a:latin typeface="Tahoma"/>
                <a:cs typeface="Tahoma"/>
              </a:rPr>
              <a:t>Properties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locations: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  <a:tabLst>
                <a:tab pos="700405" algn="l"/>
                <a:tab pos="3722370" algn="l"/>
                <a:tab pos="411543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	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At</a:t>
            </a:r>
            <a:r>
              <a:rPr sz="2050" spc="-1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Agent,</a:t>
            </a:r>
            <a:r>
              <a:rPr sz="2050" b="0" i="1" spc="-2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5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0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2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Smelt</a:t>
            </a:r>
            <a:r>
              <a:rPr sz="2050" spc="1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10" dirty="0">
                <a:solidFill>
                  <a:srgbClr val="990099"/>
                </a:solidFill>
                <a:latin typeface="Gill Sans MT"/>
                <a:cs typeface="Gill Sans MT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Smelly</a:t>
            </a:r>
            <a:r>
              <a:rPr sz="2050" spc="-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700405" algn="l"/>
                <a:tab pos="3848735" algn="l"/>
                <a:tab pos="424307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	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At</a:t>
            </a:r>
            <a:r>
              <a:rPr sz="2050" spc="-1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Agent,</a:t>
            </a:r>
            <a:r>
              <a:rPr sz="2050" b="0" i="1" spc="-2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5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Breeze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Breezy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125" dirty="0">
                <a:latin typeface="Tahoma"/>
                <a:cs typeface="Tahoma"/>
              </a:rPr>
              <a:t>Squ</a:t>
            </a:r>
            <a:r>
              <a:rPr sz="2050" spc="-175" dirty="0">
                <a:latin typeface="Tahoma"/>
                <a:cs typeface="Tahoma"/>
              </a:rPr>
              <a:t>a</a:t>
            </a:r>
            <a:r>
              <a:rPr sz="2050" spc="-160" dirty="0">
                <a:latin typeface="Tahoma"/>
                <a:cs typeface="Tahoma"/>
              </a:rPr>
              <a:t>res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95" dirty="0">
                <a:latin typeface="Tahoma"/>
                <a:cs typeface="Tahoma"/>
              </a:rPr>
              <a:t>a</a:t>
            </a:r>
            <a:r>
              <a:rPr sz="2050" spc="-125" dirty="0">
                <a:latin typeface="Tahoma"/>
                <a:cs typeface="Tahoma"/>
              </a:rPr>
              <a:t>r</a:t>
            </a:r>
            <a:r>
              <a:rPr sz="2050" spc="-175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90" dirty="0">
                <a:latin typeface="Tahoma"/>
                <a:cs typeface="Tahoma"/>
              </a:rPr>
              <a:t>b</a:t>
            </a:r>
            <a:r>
              <a:rPr sz="2050" spc="-145" dirty="0">
                <a:latin typeface="Tahoma"/>
                <a:cs typeface="Tahoma"/>
              </a:rPr>
              <a:t>reez</a:t>
            </a:r>
            <a:r>
              <a:rPr sz="2050" spc="-150" dirty="0">
                <a:latin typeface="Tahoma"/>
                <a:cs typeface="Tahoma"/>
              </a:rPr>
              <a:t>y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ne</a:t>
            </a:r>
            <a:r>
              <a:rPr sz="2050" spc="-210" dirty="0">
                <a:latin typeface="Tahoma"/>
                <a:cs typeface="Tahoma"/>
              </a:rPr>
              <a:t>a</a:t>
            </a:r>
            <a:r>
              <a:rPr sz="2050" spc="-80" dirty="0">
                <a:latin typeface="Tahoma"/>
                <a:cs typeface="Tahoma"/>
              </a:rPr>
              <a:t>r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pit: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85" dirty="0">
                <a:solidFill>
                  <a:srgbClr val="00007E"/>
                </a:solidFill>
                <a:latin typeface="Tahoma"/>
                <a:cs typeface="Tahoma"/>
              </a:rPr>
              <a:t>Diagnostic</a:t>
            </a:r>
            <a:r>
              <a:rPr sz="2050" spc="-2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rule—infer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cause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from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effect</a:t>
            </a:r>
            <a:endParaRPr sz="2050">
              <a:latin typeface="Tahoma"/>
              <a:cs typeface="Tahoma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  <a:tabLst>
                <a:tab pos="1212850" algn="l"/>
                <a:tab pos="2499360" algn="l"/>
                <a:tab pos="2892425" algn="l"/>
                <a:tab pos="3373754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ee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35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it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490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b="0" i="1" spc="38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acen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110" dirty="0">
                <a:solidFill>
                  <a:srgbClr val="00007E"/>
                </a:solidFill>
                <a:latin typeface="Tahoma"/>
                <a:cs typeface="Tahoma"/>
              </a:rPr>
              <a:t>Causal</a:t>
            </a:r>
            <a:r>
              <a:rPr sz="2050" spc="2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rule—infer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effect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from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cause</a:t>
            </a:r>
            <a:endParaRPr sz="2050">
              <a:latin typeface="Tahoma"/>
              <a:cs typeface="Tahoma"/>
            </a:endParaRPr>
          </a:p>
          <a:p>
            <a:pPr marL="744220">
              <a:lnSpc>
                <a:spcPct val="100000"/>
              </a:lnSpc>
              <a:spcBef>
                <a:spcPts val="25"/>
              </a:spcBef>
              <a:tabLst>
                <a:tab pos="1474470" algn="l"/>
                <a:tab pos="4219575" algn="l"/>
                <a:tab pos="461264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	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Pit</a:t>
            </a:r>
            <a:r>
              <a:rPr sz="2050" spc="11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11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Adjacent</a:t>
            </a:r>
            <a:r>
              <a:rPr sz="2050" spc="-5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60" dirty="0">
                <a:solidFill>
                  <a:srgbClr val="990099"/>
                </a:solidFill>
                <a:latin typeface="Gill Sans MT"/>
                <a:cs typeface="Gill Sans MT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Breezy</a:t>
            </a:r>
            <a:r>
              <a:rPr sz="2050" spc="-3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3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 marR="5080">
              <a:lnSpc>
                <a:spcPct val="101499"/>
              </a:lnSpc>
              <a:spcBef>
                <a:spcPts val="1525"/>
              </a:spcBef>
              <a:tabLst>
                <a:tab pos="894080" algn="l"/>
                <a:tab pos="1223010" algn="l"/>
                <a:tab pos="1884045" algn="l"/>
                <a:tab pos="2167255" algn="l"/>
                <a:tab pos="3917315" algn="l"/>
                <a:tab pos="4373880" algn="l"/>
                <a:tab pos="5128895" algn="l"/>
                <a:tab pos="5639435" algn="l"/>
                <a:tab pos="6515100" algn="l"/>
                <a:tab pos="6965950" algn="l"/>
              </a:tabLst>
            </a:pPr>
            <a:r>
              <a:rPr sz="2050" spc="-100" dirty="0">
                <a:latin typeface="Tahoma"/>
                <a:cs typeface="Tahoma"/>
              </a:rPr>
              <a:t>Neithe</a:t>
            </a:r>
            <a:r>
              <a:rPr sz="2050" spc="-75" dirty="0">
                <a:latin typeface="Tahoma"/>
                <a:cs typeface="Tahoma"/>
              </a:rPr>
              <a:t>r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-155" dirty="0">
                <a:latin typeface="Tahoma"/>
                <a:cs typeface="Tahoma"/>
              </a:rPr>
              <a:t>thes</a:t>
            </a:r>
            <a:r>
              <a:rPr sz="2050" spc="-165" dirty="0">
                <a:latin typeface="Tahoma"/>
                <a:cs typeface="Tahoma"/>
              </a:rPr>
              <a:t>e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-75" dirty="0">
                <a:latin typeface="Tahoma"/>
                <a:cs typeface="Tahoma"/>
              </a:rPr>
              <a:t>i</a:t>
            </a:r>
            <a:r>
              <a:rPr sz="2050" spc="-120" dirty="0">
                <a:latin typeface="Tahoma"/>
                <a:cs typeface="Tahoma"/>
              </a:rPr>
              <a:t>s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-110" dirty="0">
                <a:latin typeface="Tahoma"/>
                <a:cs typeface="Tahoma"/>
              </a:rPr>
              <a:t>complete—e.g.,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-120" dirty="0">
                <a:latin typeface="Tahoma"/>
                <a:cs typeface="Tahoma"/>
              </a:rPr>
              <a:t>causal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-110" dirty="0">
                <a:latin typeface="Tahoma"/>
                <a:cs typeface="Tahoma"/>
              </a:rPr>
              <a:t>rul</a:t>
            </a:r>
            <a:r>
              <a:rPr sz="2050" spc="-140" dirty="0">
                <a:latin typeface="Tahoma"/>
                <a:cs typeface="Tahoma"/>
              </a:rPr>
              <a:t>e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-145" dirty="0">
                <a:latin typeface="Tahoma"/>
                <a:cs typeface="Tahoma"/>
              </a:rPr>
              <a:t>d</a:t>
            </a:r>
            <a:r>
              <a:rPr sz="2050" spc="-95" dirty="0">
                <a:latin typeface="Tahoma"/>
                <a:cs typeface="Tahoma"/>
              </a:rPr>
              <a:t>o</a:t>
            </a:r>
            <a:r>
              <a:rPr sz="2050" spc="-85" dirty="0">
                <a:latin typeface="Tahoma"/>
                <a:cs typeface="Tahoma"/>
              </a:rPr>
              <a:t>esn’t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-145" dirty="0">
                <a:latin typeface="Tahoma"/>
                <a:cs typeface="Tahoma"/>
              </a:rPr>
              <a:t>s</a:t>
            </a:r>
            <a:r>
              <a:rPr sz="2050" spc="-225" dirty="0">
                <a:latin typeface="Tahoma"/>
                <a:cs typeface="Tahoma"/>
              </a:rPr>
              <a:t>a</a:t>
            </a:r>
            <a:r>
              <a:rPr sz="2050" spc="-130" dirty="0">
                <a:latin typeface="Tahoma"/>
                <a:cs typeface="Tahoma"/>
              </a:rPr>
              <a:t>y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-140" dirty="0">
                <a:latin typeface="Tahoma"/>
                <a:cs typeface="Tahoma"/>
              </a:rPr>
              <a:t>whether  </a:t>
            </a:r>
            <a:r>
              <a:rPr sz="2050" spc="-150" dirty="0">
                <a:latin typeface="Tahoma"/>
                <a:cs typeface="Tahoma"/>
              </a:rPr>
              <a:t>squ</a:t>
            </a:r>
            <a:r>
              <a:rPr sz="2050" spc="-204" dirty="0">
                <a:latin typeface="Tahoma"/>
                <a:cs typeface="Tahoma"/>
              </a:rPr>
              <a:t>a</a:t>
            </a:r>
            <a:r>
              <a:rPr sz="2050" spc="-160" dirty="0">
                <a:latin typeface="Tahoma"/>
                <a:cs typeface="Tahoma"/>
              </a:rPr>
              <a:t>res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f</a:t>
            </a:r>
            <a:r>
              <a:rPr sz="2050" spc="-180" dirty="0">
                <a:latin typeface="Tahoma"/>
                <a:cs typeface="Tahoma"/>
              </a:rPr>
              <a:t>a</a:t>
            </a:r>
            <a:r>
              <a:rPr sz="2050" spc="-80" dirty="0">
                <a:latin typeface="Tahoma"/>
                <a:cs typeface="Tahoma"/>
              </a:rPr>
              <a:t>r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95" dirty="0">
                <a:latin typeface="Tahoma"/>
                <a:cs typeface="Tahoma"/>
              </a:rPr>
              <a:t>a</a:t>
            </a:r>
            <a:r>
              <a:rPr sz="2050" spc="-254" dirty="0">
                <a:latin typeface="Tahoma"/>
                <a:cs typeface="Tahoma"/>
              </a:rPr>
              <a:t>w</a:t>
            </a:r>
            <a:r>
              <a:rPr sz="2050" spc="-195" dirty="0">
                <a:latin typeface="Tahoma"/>
                <a:cs typeface="Tahoma"/>
              </a:rPr>
              <a:t>a</a:t>
            </a:r>
            <a:r>
              <a:rPr sz="2050" spc="-130" dirty="0">
                <a:latin typeface="Tahoma"/>
                <a:cs typeface="Tahoma"/>
              </a:rPr>
              <a:t>y</a:t>
            </a:r>
            <a:r>
              <a:rPr sz="2050" spc="-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fro</a:t>
            </a:r>
            <a:r>
              <a:rPr sz="2050" spc="-190" dirty="0">
                <a:latin typeface="Tahoma"/>
                <a:cs typeface="Tahoma"/>
              </a:rPr>
              <a:t>m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pit</a:t>
            </a:r>
            <a:r>
              <a:rPr sz="2050" spc="-85" dirty="0">
                <a:latin typeface="Tahoma"/>
                <a:cs typeface="Tahoma"/>
              </a:rPr>
              <a:t>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can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90" dirty="0">
                <a:latin typeface="Tahoma"/>
                <a:cs typeface="Tahoma"/>
              </a:rPr>
              <a:t>b</a:t>
            </a:r>
            <a:r>
              <a:rPr sz="2050" spc="-150" dirty="0">
                <a:latin typeface="Tahoma"/>
                <a:cs typeface="Tahoma"/>
              </a:rPr>
              <a:t>reezy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75" dirty="0">
                <a:solidFill>
                  <a:srgbClr val="00007E"/>
                </a:solidFill>
                <a:latin typeface="Tahoma"/>
                <a:cs typeface="Tahoma"/>
              </a:rPr>
              <a:t>Definition</a:t>
            </a:r>
            <a:r>
              <a:rPr sz="2050" spc="-25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Breezy</a:t>
            </a:r>
            <a:r>
              <a:rPr sz="2050" b="0" i="1" spc="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latin typeface="Tahoma"/>
                <a:cs typeface="Tahoma"/>
              </a:rPr>
              <a:t>predicate:</a:t>
            </a:r>
            <a:endParaRPr sz="2050">
              <a:latin typeface="Tahoma"/>
              <a:cs typeface="Tahoma"/>
            </a:endParaRPr>
          </a:p>
          <a:p>
            <a:pPr marL="744220">
              <a:lnSpc>
                <a:spcPct val="100000"/>
              </a:lnSpc>
              <a:spcBef>
                <a:spcPts val="20"/>
              </a:spcBef>
              <a:tabLst>
                <a:tab pos="1212850" algn="l"/>
                <a:tab pos="2513330" algn="l"/>
                <a:tab pos="2921635" algn="l"/>
                <a:tab pos="346837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ee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35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it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490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b="0" i="1" spc="38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acen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50" dirty="0">
                <a:solidFill>
                  <a:srgbClr val="990099"/>
                </a:solidFill>
                <a:latin typeface="Gill Sans MT"/>
                <a:cs typeface="Gill Sans MT"/>
              </a:rPr>
              <a:t>)]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4F8274-86B3-4A77-8523-27FAA41FBFC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37954E-DB65-4D4A-8FBA-0D24A60B0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0" dirty="0"/>
              <a:t>Keeping</a:t>
            </a:r>
            <a:r>
              <a:rPr spc="245" dirty="0"/>
              <a:t> </a:t>
            </a:r>
            <a:r>
              <a:rPr spc="60" dirty="0"/>
              <a:t>track</a:t>
            </a:r>
            <a:r>
              <a:rPr spc="265" dirty="0"/>
              <a:t> </a:t>
            </a:r>
            <a:r>
              <a:rPr spc="105" dirty="0"/>
              <a:t>of</a:t>
            </a:r>
            <a:r>
              <a:rPr spc="235" dirty="0"/>
              <a:t> </a:t>
            </a:r>
            <a:r>
              <a:rPr spc="55" dirty="0"/>
              <a:t>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89" y="1396713"/>
            <a:ext cx="6577330" cy="2626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80" dirty="0">
                <a:latin typeface="Tahoma"/>
                <a:cs typeface="Tahoma"/>
              </a:rPr>
              <a:t>Facts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hold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solidFill>
                  <a:srgbClr val="00007E"/>
                </a:solidFill>
                <a:latin typeface="Tahoma"/>
                <a:cs typeface="Tahoma"/>
              </a:rPr>
              <a:t>situations</a:t>
            </a:r>
            <a:r>
              <a:rPr sz="2050" spc="-95" dirty="0">
                <a:latin typeface="Tahoma"/>
                <a:cs typeface="Tahoma"/>
              </a:rPr>
              <a:t>,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rather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than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eternally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50" spc="-80" dirty="0">
                <a:latin typeface="Tahoma"/>
                <a:cs typeface="Tahoma"/>
              </a:rPr>
              <a:t>E.g.,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Holding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Gold,</a:t>
            </a:r>
            <a:r>
              <a:rPr sz="2050" b="0" i="1" spc="-29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3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ow</a:t>
            </a:r>
            <a:r>
              <a:rPr sz="2050" spc="-12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8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114" dirty="0">
                <a:latin typeface="Tahoma"/>
                <a:cs typeface="Tahoma"/>
              </a:rPr>
              <a:t>rather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than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just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Holding</a:t>
            </a:r>
            <a:r>
              <a:rPr sz="2050" spc="-3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Gold</a:t>
            </a:r>
            <a:r>
              <a:rPr sz="2050" spc="-3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70" dirty="0">
                <a:solidFill>
                  <a:srgbClr val="00007E"/>
                </a:solidFill>
                <a:latin typeface="Tahoma"/>
                <a:cs typeface="Tahoma"/>
              </a:rPr>
              <a:t>Situation</a:t>
            </a:r>
            <a:r>
              <a:rPr sz="2050" spc="-5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007E"/>
                </a:solidFill>
                <a:latin typeface="Tahoma"/>
                <a:cs typeface="Tahoma"/>
              </a:rPr>
              <a:t>calculus</a:t>
            </a:r>
            <a:r>
              <a:rPr sz="205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one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95" dirty="0">
                <a:latin typeface="Tahoma"/>
                <a:cs typeface="Tahoma"/>
              </a:rPr>
              <a:t>way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represent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change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FOL:</a:t>
            </a:r>
            <a:endParaRPr sz="2050">
              <a:latin typeface="Tahoma"/>
              <a:cs typeface="Tahoma"/>
            </a:endParaRPr>
          </a:p>
          <a:p>
            <a:pPr marL="744220" marR="5080" indent="-635">
              <a:lnSpc>
                <a:spcPct val="101499"/>
              </a:lnSpc>
            </a:pPr>
            <a:r>
              <a:rPr sz="2050" spc="-95" dirty="0">
                <a:latin typeface="Tahoma"/>
                <a:cs typeface="Tahoma"/>
              </a:rPr>
              <a:t>Adds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situation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argument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each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non-eternal</a:t>
            </a:r>
            <a:r>
              <a:rPr sz="2050" spc="4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predicate </a:t>
            </a:r>
            <a:r>
              <a:rPr sz="2050" spc="-630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E.g.,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50" dirty="0">
                <a:solidFill>
                  <a:srgbClr val="990099"/>
                </a:solidFill>
                <a:latin typeface="Bookman Old Style"/>
                <a:cs typeface="Bookman Old Style"/>
              </a:rPr>
              <a:t>ow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Holding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Gold,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3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ow</a:t>
            </a:r>
            <a:r>
              <a:rPr sz="2050" spc="-12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7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150" dirty="0">
                <a:latin typeface="Tahoma"/>
                <a:cs typeface="Tahoma"/>
              </a:rPr>
              <a:t>denotes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situation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80" dirty="0">
                <a:latin typeface="Tahoma"/>
                <a:cs typeface="Tahoma"/>
              </a:rPr>
              <a:t>Situations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are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connected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by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b="0" i="1" spc="-45" dirty="0">
                <a:solidFill>
                  <a:srgbClr val="990099"/>
                </a:solidFill>
                <a:latin typeface="Bookman Old Style"/>
                <a:cs typeface="Bookman Old Style"/>
              </a:rPr>
              <a:t>Result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00" dirty="0">
                <a:latin typeface="Tahoma"/>
                <a:cs typeface="Tahoma"/>
              </a:rPr>
              <a:t>function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Result</a:t>
            </a:r>
            <a:r>
              <a:rPr sz="2050" spc="-5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a,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-5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9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situation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that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results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from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doing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i="1" spc="-21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endParaRPr sz="2050">
              <a:latin typeface="Bookman Old Style"/>
              <a:cs typeface="Bookman Old Style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5630" y="4043105"/>
            <a:ext cx="2123014" cy="229543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 rot="1140000">
            <a:off x="4772178" y="5196282"/>
            <a:ext cx="122053" cy="67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30"/>
              </a:lnSpc>
            </a:pPr>
            <a:r>
              <a:rPr sz="500" b="1" dirty="0">
                <a:solidFill>
                  <a:srgbClr val="FFFFFF"/>
                </a:solidFill>
                <a:latin typeface="Arial"/>
                <a:cs typeface="Arial"/>
              </a:rPr>
              <a:t>PIT</a:t>
            </a:r>
            <a:endParaRPr sz="500"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27</a:t>
            </a:fld>
            <a:endParaRPr spc="20" dirty="0"/>
          </a:p>
        </p:txBody>
      </p:sp>
      <p:sp>
        <p:nvSpPr>
          <p:cNvPr id="6" name="object 6"/>
          <p:cNvSpPr txBox="1"/>
          <p:nvPr/>
        </p:nvSpPr>
        <p:spPr>
          <a:xfrm rot="1140000">
            <a:off x="4503903" y="5401273"/>
            <a:ext cx="122053" cy="67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30"/>
              </a:lnSpc>
            </a:pPr>
            <a:r>
              <a:rPr sz="500" b="1" dirty="0">
                <a:solidFill>
                  <a:srgbClr val="FFFFFF"/>
                </a:solidFill>
                <a:latin typeface="Arial"/>
                <a:cs typeface="Arial"/>
              </a:rPr>
              <a:t>PIT</a:t>
            </a:r>
            <a:endParaRPr sz="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 rot="1140000">
            <a:off x="4504386" y="6010391"/>
            <a:ext cx="122053" cy="67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30"/>
              </a:lnSpc>
            </a:pPr>
            <a:r>
              <a:rPr sz="500" b="1" dirty="0">
                <a:solidFill>
                  <a:srgbClr val="FFFFFF"/>
                </a:solidFill>
                <a:latin typeface="Arial"/>
                <a:cs typeface="Arial"/>
              </a:rPr>
              <a:t>PIT</a:t>
            </a:r>
            <a:endParaRPr sz="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 rot="1140000">
            <a:off x="4223513" y="5423686"/>
            <a:ext cx="99993" cy="45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"/>
              </a:lnSpc>
            </a:pPr>
            <a:r>
              <a:rPr sz="350" spc="-5" dirty="0">
                <a:latin typeface="Times New Roman"/>
                <a:cs typeface="Times New Roman"/>
              </a:rPr>
              <a:t>Gold</a:t>
            </a:r>
            <a:endParaRPr sz="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 rot="1140000">
            <a:off x="5805069" y="4507688"/>
            <a:ext cx="122053" cy="67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30"/>
              </a:lnSpc>
            </a:pPr>
            <a:r>
              <a:rPr sz="500" b="1" dirty="0">
                <a:solidFill>
                  <a:srgbClr val="FFFFFF"/>
                </a:solidFill>
                <a:latin typeface="Arial"/>
                <a:cs typeface="Arial"/>
              </a:rPr>
              <a:t>PIT</a:t>
            </a:r>
            <a:endParaRPr sz="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 rot="1140000">
            <a:off x="5536782" y="4712679"/>
            <a:ext cx="122053" cy="67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30"/>
              </a:lnSpc>
            </a:pPr>
            <a:r>
              <a:rPr sz="500" b="1" dirty="0">
                <a:solidFill>
                  <a:srgbClr val="FFFFFF"/>
                </a:solidFill>
                <a:latin typeface="Arial"/>
                <a:cs typeface="Arial"/>
              </a:rPr>
              <a:t>PIT</a:t>
            </a:r>
            <a:endParaRPr sz="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 rot="1140000">
            <a:off x="5537277" y="5321796"/>
            <a:ext cx="122053" cy="67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30"/>
              </a:lnSpc>
            </a:pPr>
            <a:r>
              <a:rPr sz="500" b="1" dirty="0">
                <a:solidFill>
                  <a:srgbClr val="FFFFFF"/>
                </a:solidFill>
                <a:latin typeface="Arial"/>
                <a:cs typeface="Arial"/>
              </a:rPr>
              <a:t>PIT</a:t>
            </a:r>
            <a:endParaRPr sz="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 rot="1140000">
            <a:off x="5256392" y="4735092"/>
            <a:ext cx="99993" cy="45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"/>
              </a:lnSpc>
            </a:pPr>
            <a:r>
              <a:rPr sz="350" spc="-5" dirty="0">
                <a:latin typeface="Times New Roman"/>
                <a:cs typeface="Times New Roman"/>
              </a:rPr>
              <a:t>Gold</a:t>
            </a:r>
            <a:endParaRPr sz="3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18925" y="6257522"/>
            <a:ext cx="12890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i="1" spc="10" dirty="0">
                <a:latin typeface="Times New Roman"/>
                <a:cs typeface="Times New Roman"/>
              </a:rPr>
              <a:t>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12816" y="6389456"/>
            <a:ext cx="92710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i="1" dirty="0">
                <a:latin typeface="Times New Roman"/>
                <a:cs typeface="Times New Roman"/>
              </a:rPr>
              <a:t>0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453862" y="6107421"/>
            <a:ext cx="76073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i="1" spc="10" dirty="0">
                <a:latin typeface="Times New Roman"/>
                <a:cs typeface="Times New Roman"/>
              </a:rPr>
              <a:t>Forward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26416" y="5568928"/>
            <a:ext cx="236854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600" i="1" spc="-35" dirty="0">
                <a:latin typeface="Times New Roman"/>
                <a:cs typeface="Times New Roman"/>
              </a:rPr>
              <a:t>S</a:t>
            </a:r>
            <a:r>
              <a:rPr sz="1575" i="1" spc="-52" baseline="-23809" dirty="0">
                <a:latin typeface="Times New Roman"/>
                <a:cs typeface="Times New Roman"/>
              </a:rPr>
              <a:t>1</a:t>
            </a:r>
            <a:endParaRPr sz="1575" baseline="-23809">
              <a:latin typeface="Times New Roman"/>
              <a:cs typeface="Times New Roman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09512C-36E9-409E-B841-A442BC891966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75C83-73A8-4831-98B0-5FF27D8728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28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80" dirty="0"/>
              <a:t>Describing</a:t>
            </a:r>
            <a:r>
              <a:rPr spc="254" dirty="0"/>
              <a:t> </a:t>
            </a:r>
            <a:r>
              <a:rPr spc="70" dirty="0"/>
              <a:t>actions</a:t>
            </a:r>
            <a:r>
              <a:rPr spc="250" dirty="0"/>
              <a:t> </a:t>
            </a:r>
            <a:r>
              <a:rPr spc="65" dirty="0"/>
              <a:t>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6" y="1396713"/>
            <a:ext cx="8066405" cy="4279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20" dirty="0">
                <a:latin typeface="Tahoma"/>
                <a:cs typeface="Tahoma"/>
              </a:rPr>
              <a:t>“Effect”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axiom—describe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changes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due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action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  <a:tabLst>
                <a:tab pos="467359" algn="l"/>
                <a:tab pos="1732914" algn="l"/>
                <a:tab pos="212598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s	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AtGold</a:t>
            </a:r>
            <a:r>
              <a:rPr sz="2050" spc="-2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-25" dirty="0">
                <a:solidFill>
                  <a:srgbClr val="990099"/>
                </a:solidFill>
                <a:latin typeface="Gill Sans MT"/>
                <a:cs typeface="Gill Sans MT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Holding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Gold,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Result</a:t>
            </a:r>
            <a:r>
              <a:rPr sz="2050" spc="-5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Grab,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55" dirty="0">
                <a:latin typeface="Tahoma"/>
                <a:cs typeface="Tahoma"/>
              </a:rPr>
              <a:t>“Frame”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axiom—describe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45" dirty="0">
                <a:solidFill>
                  <a:srgbClr val="7E0000"/>
                </a:solidFill>
                <a:latin typeface="Century"/>
                <a:cs typeface="Century"/>
              </a:rPr>
              <a:t>non-changes</a:t>
            </a:r>
            <a:r>
              <a:rPr sz="2050" spc="2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170" dirty="0">
                <a:latin typeface="Tahoma"/>
                <a:cs typeface="Tahoma"/>
              </a:rPr>
              <a:t>due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action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467359" algn="l"/>
                <a:tab pos="2278380" algn="l"/>
                <a:tab pos="267081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95" dirty="0">
                <a:solidFill>
                  <a:srgbClr val="990099"/>
                </a:solidFill>
                <a:latin typeface="Bookman Old Style"/>
                <a:cs typeface="Bookman Old Style"/>
              </a:rPr>
              <a:t>H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eA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9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195" dirty="0">
                <a:solidFill>
                  <a:srgbClr val="990099"/>
                </a:solidFill>
                <a:latin typeface="Bookman Old Style"/>
                <a:cs typeface="Bookman Old Style"/>
              </a:rPr>
              <a:t>H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eA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9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esu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ab,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135" dirty="0">
                <a:solidFill>
                  <a:srgbClr val="00007E"/>
                </a:solidFill>
                <a:latin typeface="Tahoma"/>
                <a:cs typeface="Tahoma"/>
              </a:rPr>
              <a:t>Frame</a:t>
            </a:r>
            <a:r>
              <a:rPr sz="2050" spc="5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50" dirty="0">
                <a:solidFill>
                  <a:srgbClr val="00007E"/>
                </a:solidFill>
                <a:latin typeface="Tahoma"/>
                <a:cs typeface="Tahoma"/>
              </a:rPr>
              <a:t>problem</a:t>
            </a:r>
            <a:r>
              <a:rPr sz="2050" spc="-150" dirty="0">
                <a:latin typeface="Tahoma"/>
                <a:cs typeface="Tahoma"/>
              </a:rPr>
              <a:t>:</a:t>
            </a:r>
            <a:r>
              <a:rPr sz="2050" spc="229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find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elegant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95" dirty="0">
                <a:latin typeface="Tahoma"/>
                <a:cs typeface="Tahoma"/>
              </a:rPr>
              <a:t>way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handle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non-change</a:t>
            </a:r>
            <a:endParaRPr sz="2050">
              <a:latin typeface="Tahoma"/>
              <a:cs typeface="Tahoma"/>
            </a:endParaRPr>
          </a:p>
          <a:p>
            <a:pPr marL="1136650" indent="-393700">
              <a:lnSpc>
                <a:spcPct val="100000"/>
              </a:lnSpc>
              <a:spcBef>
                <a:spcPts val="35"/>
              </a:spcBef>
              <a:buAutoNum type="alphaLcParenBoth"/>
              <a:tabLst>
                <a:tab pos="1137285" algn="l"/>
              </a:tabLst>
            </a:pPr>
            <a:r>
              <a:rPr sz="2050" spc="-114" dirty="0">
                <a:latin typeface="Tahoma"/>
                <a:cs typeface="Tahoma"/>
              </a:rPr>
              <a:t>representation—avoid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frame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axioms</a:t>
            </a:r>
            <a:endParaRPr sz="2050">
              <a:latin typeface="Tahoma"/>
              <a:cs typeface="Tahoma"/>
            </a:endParaRPr>
          </a:p>
          <a:p>
            <a:pPr marL="1144270" indent="-401320">
              <a:lnSpc>
                <a:spcPct val="100000"/>
              </a:lnSpc>
              <a:spcBef>
                <a:spcPts val="25"/>
              </a:spcBef>
              <a:buAutoNum type="alphaLcParenBoth"/>
              <a:tabLst>
                <a:tab pos="1144905" algn="l"/>
              </a:tabLst>
            </a:pPr>
            <a:r>
              <a:rPr sz="2050" spc="-120" dirty="0">
                <a:latin typeface="Tahoma"/>
                <a:cs typeface="Tahoma"/>
              </a:rPr>
              <a:t>inference—avoid</a:t>
            </a:r>
            <a:r>
              <a:rPr sz="2050" spc="8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repeated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“copy-overs”</a:t>
            </a:r>
            <a:r>
              <a:rPr sz="2050" spc="5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keep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track</a:t>
            </a:r>
            <a:r>
              <a:rPr sz="2050" spc="4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state</a:t>
            </a:r>
            <a:endParaRPr sz="2050">
              <a:latin typeface="Tahoma"/>
              <a:cs typeface="Tahoma"/>
            </a:endParaRPr>
          </a:p>
          <a:p>
            <a:pPr marL="12700" marR="5080">
              <a:lnSpc>
                <a:spcPct val="101499"/>
              </a:lnSpc>
              <a:spcBef>
                <a:spcPts val="1525"/>
              </a:spcBef>
            </a:pPr>
            <a:r>
              <a:rPr sz="2050" spc="-75" dirty="0">
                <a:solidFill>
                  <a:srgbClr val="00007E"/>
                </a:solidFill>
                <a:latin typeface="Tahoma"/>
                <a:cs typeface="Tahoma"/>
              </a:rPr>
              <a:t>Qualification</a:t>
            </a:r>
            <a:r>
              <a:rPr sz="2050" spc="-175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50" dirty="0">
                <a:solidFill>
                  <a:srgbClr val="00007E"/>
                </a:solidFill>
                <a:latin typeface="Tahoma"/>
                <a:cs typeface="Tahoma"/>
              </a:rPr>
              <a:t>problem</a:t>
            </a:r>
            <a:r>
              <a:rPr sz="2050" spc="-150" dirty="0">
                <a:latin typeface="Tahoma"/>
                <a:cs typeface="Tahoma"/>
              </a:rPr>
              <a:t>:</a:t>
            </a:r>
            <a:r>
              <a:rPr sz="2050" spc="14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true</a:t>
            </a:r>
            <a:r>
              <a:rPr sz="2050" spc="-18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descriptions</a:t>
            </a:r>
            <a:r>
              <a:rPr sz="2050" spc="-16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-19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real</a:t>
            </a:r>
            <a:r>
              <a:rPr sz="2050" spc="-20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actions</a:t>
            </a:r>
            <a:r>
              <a:rPr sz="2050" spc="-229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require</a:t>
            </a:r>
            <a:r>
              <a:rPr sz="2050" spc="-18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endless</a:t>
            </a:r>
            <a:r>
              <a:rPr sz="2050" spc="-21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caveats—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wha</a:t>
            </a:r>
            <a:r>
              <a:rPr sz="2050" spc="-75" dirty="0">
                <a:latin typeface="Tahoma"/>
                <a:cs typeface="Tahoma"/>
              </a:rPr>
              <a:t>t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if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gold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i</a:t>
            </a:r>
            <a:r>
              <a:rPr sz="2050" spc="-120" dirty="0">
                <a:latin typeface="Tahoma"/>
                <a:cs typeface="Tahoma"/>
              </a:rPr>
              <a:t>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slip</a:t>
            </a:r>
            <a:r>
              <a:rPr sz="2050" spc="-100" dirty="0">
                <a:latin typeface="Tahoma"/>
                <a:cs typeface="Tahoma"/>
              </a:rPr>
              <a:t>p</a:t>
            </a:r>
            <a:r>
              <a:rPr sz="2050" spc="-145" dirty="0">
                <a:latin typeface="Tahoma"/>
                <a:cs typeface="Tahoma"/>
              </a:rPr>
              <a:t>ery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95" dirty="0">
                <a:latin typeface="Tahoma"/>
                <a:cs typeface="Tahoma"/>
              </a:rPr>
              <a:t>o</a:t>
            </a:r>
            <a:r>
              <a:rPr sz="2050" spc="-80" dirty="0">
                <a:latin typeface="Tahoma"/>
                <a:cs typeface="Tahoma"/>
              </a:rPr>
              <a:t>r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naile</a:t>
            </a:r>
            <a:r>
              <a:rPr sz="2050" spc="-140" dirty="0">
                <a:latin typeface="Tahoma"/>
                <a:cs typeface="Tahoma"/>
              </a:rPr>
              <a:t>d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d</a:t>
            </a:r>
            <a:r>
              <a:rPr sz="2050" spc="-190" dirty="0">
                <a:latin typeface="Tahoma"/>
                <a:cs typeface="Tahoma"/>
              </a:rPr>
              <a:t>o</a:t>
            </a:r>
            <a:r>
              <a:rPr sz="2050" spc="-204" dirty="0">
                <a:latin typeface="Tahoma"/>
                <a:cs typeface="Tahoma"/>
              </a:rPr>
              <a:t>w</a:t>
            </a:r>
            <a:r>
              <a:rPr sz="2050" spc="-150" dirty="0">
                <a:latin typeface="Tahoma"/>
                <a:cs typeface="Tahoma"/>
              </a:rPr>
              <a:t>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95" dirty="0">
                <a:latin typeface="Tahoma"/>
                <a:cs typeface="Tahoma"/>
              </a:rPr>
              <a:t>o</a:t>
            </a:r>
            <a:r>
              <a:rPr sz="2050" spc="-80" dirty="0">
                <a:latin typeface="Tahoma"/>
                <a:cs typeface="Tahoma"/>
              </a:rPr>
              <a:t>r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  <a:p>
            <a:pPr marL="12700" marR="278765">
              <a:lnSpc>
                <a:spcPct val="101000"/>
              </a:lnSpc>
              <a:spcBef>
                <a:spcPts val="1535"/>
              </a:spcBef>
              <a:tabLst>
                <a:tab pos="2477135" algn="l"/>
              </a:tabLst>
            </a:pPr>
            <a:r>
              <a:rPr sz="2050" spc="-90" dirty="0">
                <a:solidFill>
                  <a:srgbClr val="00007E"/>
                </a:solidFill>
                <a:latin typeface="Tahoma"/>
                <a:cs typeface="Tahoma"/>
              </a:rPr>
              <a:t>Ramification</a:t>
            </a:r>
            <a:r>
              <a:rPr sz="2050" spc="34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50" dirty="0">
                <a:solidFill>
                  <a:srgbClr val="00007E"/>
                </a:solidFill>
                <a:latin typeface="Tahoma"/>
                <a:cs typeface="Tahoma"/>
              </a:rPr>
              <a:t>problem</a:t>
            </a:r>
            <a:r>
              <a:rPr sz="2050" spc="-150" dirty="0">
                <a:latin typeface="Tahoma"/>
                <a:cs typeface="Tahoma"/>
              </a:rPr>
              <a:t>:	</a:t>
            </a:r>
            <a:r>
              <a:rPr sz="2050" spc="-114" dirty="0">
                <a:latin typeface="Tahoma"/>
                <a:cs typeface="Tahoma"/>
              </a:rPr>
              <a:t>real</a:t>
            </a:r>
            <a:r>
              <a:rPr sz="2050" spc="27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actions</a:t>
            </a:r>
            <a:r>
              <a:rPr sz="2050" spc="24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have</a:t>
            </a:r>
            <a:r>
              <a:rPr sz="2050" spc="27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many</a:t>
            </a:r>
            <a:r>
              <a:rPr sz="2050" spc="27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secondary</a:t>
            </a:r>
            <a:r>
              <a:rPr sz="2050" spc="26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consequences—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what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about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dust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gold,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85" dirty="0">
                <a:latin typeface="Tahoma"/>
                <a:cs typeface="Tahoma"/>
              </a:rPr>
              <a:t>wear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tear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gloves,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5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B58068-B687-4C56-8CBD-10FFF98DD01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473EB4-6695-4765-AF17-EE885EA1A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29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80" dirty="0"/>
              <a:t>Describing</a:t>
            </a:r>
            <a:r>
              <a:rPr spc="254" dirty="0"/>
              <a:t> </a:t>
            </a:r>
            <a:r>
              <a:rPr spc="70" dirty="0"/>
              <a:t>actions</a:t>
            </a:r>
            <a:r>
              <a:rPr spc="235" dirty="0"/>
              <a:t> </a:t>
            </a:r>
            <a:r>
              <a:rPr spc="110" dirty="0"/>
              <a:t>II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6" y="1396713"/>
            <a:ext cx="6628130" cy="850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25" dirty="0">
                <a:solidFill>
                  <a:srgbClr val="00007E"/>
                </a:solidFill>
                <a:latin typeface="Tahoma"/>
                <a:cs typeface="Tahoma"/>
              </a:rPr>
              <a:t>Successor-state</a:t>
            </a:r>
            <a:r>
              <a:rPr sz="2050" spc="5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30" dirty="0">
                <a:solidFill>
                  <a:srgbClr val="00007E"/>
                </a:solidFill>
                <a:latin typeface="Tahoma"/>
                <a:cs typeface="Tahoma"/>
              </a:rPr>
              <a:t>axioms</a:t>
            </a:r>
            <a:r>
              <a:rPr sz="205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solve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representational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frame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problem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95" dirty="0">
                <a:latin typeface="Tahoma"/>
                <a:cs typeface="Tahoma"/>
              </a:rPr>
              <a:t>Each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axiom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30" dirty="0">
                <a:latin typeface="Tahoma"/>
                <a:cs typeface="Tahoma"/>
              </a:rPr>
              <a:t>“about”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60" dirty="0">
                <a:solidFill>
                  <a:srgbClr val="7E0000"/>
                </a:solidFill>
                <a:latin typeface="Century"/>
                <a:cs typeface="Century"/>
              </a:rPr>
              <a:t>predicate</a:t>
            </a:r>
            <a:r>
              <a:rPr sz="2050" spc="4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80" dirty="0">
                <a:latin typeface="Tahoma"/>
                <a:cs typeface="Tahoma"/>
              </a:rPr>
              <a:t>(not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action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per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se):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47291" y="2417793"/>
            <a:ext cx="180975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105" dirty="0">
                <a:solidFill>
                  <a:srgbClr val="990099"/>
                </a:solidFill>
                <a:latin typeface="Tahoma"/>
                <a:cs typeface="Tahoma"/>
              </a:rPr>
              <a:t>P</a:t>
            </a:r>
            <a:r>
              <a:rPr sz="2050" spc="-4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14" dirty="0">
                <a:solidFill>
                  <a:srgbClr val="990099"/>
                </a:solidFill>
                <a:latin typeface="Tahoma"/>
                <a:cs typeface="Tahoma"/>
              </a:rPr>
              <a:t>true</a:t>
            </a:r>
            <a:r>
              <a:rPr sz="2050" spc="-1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35" dirty="0">
                <a:solidFill>
                  <a:srgbClr val="990099"/>
                </a:solidFill>
                <a:latin typeface="Tahoma"/>
                <a:cs typeface="Tahoma"/>
              </a:rPr>
              <a:t>afterwards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04397" y="2379123"/>
            <a:ext cx="4990465" cy="73279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  <a:tabLst>
                <a:tab pos="545465" algn="l"/>
              </a:tabLst>
            </a:pP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	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spc="-145" dirty="0">
                <a:solidFill>
                  <a:srgbClr val="990099"/>
                </a:solidFill>
                <a:latin typeface="Tahoma"/>
                <a:cs typeface="Tahoma"/>
              </a:rPr>
              <a:t>an</a:t>
            </a:r>
            <a:r>
              <a:rPr sz="205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85" dirty="0">
                <a:solidFill>
                  <a:srgbClr val="990099"/>
                </a:solidFill>
                <a:latin typeface="Tahoma"/>
                <a:cs typeface="Tahoma"/>
              </a:rPr>
              <a:t>action</a:t>
            </a:r>
            <a:r>
              <a:rPr sz="2050" spc="-1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85" dirty="0">
                <a:solidFill>
                  <a:srgbClr val="990099"/>
                </a:solidFill>
                <a:latin typeface="Tahoma"/>
                <a:cs typeface="Tahoma"/>
              </a:rPr>
              <a:t>mad</a:t>
            </a:r>
            <a:r>
              <a:rPr sz="2050" spc="-150" dirty="0">
                <a:solidFill>
                  <a:srgbClr val="990099"/>
                </a:solidFill>
                <a:latin typeface="Tahoma"/>
                <a:cs typeface="Tahoma"/>
              </a:rPr>
              <a:t>e</a:t>
            </a:r>
            <a:r>
              <a:rPr sz="2050" spc="1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105" dirty="0">
                <a:solidFill>
                  <a:srgbClr val="990099"/>
                </a:solidFill>
                <a:latin typeface="Tahoma"/>
                <a:cs typeface="Tahoma"/>
              </a:rPr>
              <a:t>P</a:t>
            </a:r>
            <a:r>
              <a:rPr sz="205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14" dirty="0">
                <a:solidFill>
                  <a:srgbClr val="990099"/>
                </a:solidFill>
                <a:latin typeface="Tahoma"/>
                <a:cs typeface="Tahoma"/>
              </a:rPr>
              <a:t>true</a:t>
            </a:r>
            <a:endParaRPr sz="2050">
              <a:latin typeface="Tahoma"/>
              <a:cs typeface="Tahoma"/>
            </a:endParaRPr>
          </a:p>
          <a:p>
            <a:pPr marL="57150">
              <a:lnSpc>
                <a:spcPct val="100000"/>
              </a:lnSpc>
              <a:spcBef>
                <a:spcPts val="325"/>
              </a:spcBef>
              <a:tabLst>
                <a:tab pos="547370" algn="l"/>
              </a:tabLst>
            </a:pP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	</a:t>
            </a:r>
            <a:r>
              <a:rPr sz="2050" spc="105" dirty="0">
                <a:solidFill>
                  <a:srgbClr val="990099"/>
                </a:solidFill>
                <a:latin typeface="Tahoma"/>
                <a:cs typeface="Tahoma"/>
              </a:rPr>
              <a:t>P</a:t>
            </a:r>
            <a:r>
              <a:rPr sz="2050" spc="15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10" dirty="0">
                <a:solidFill>
                  <a:srgbClr val="990099"/>
                </a:solidFill>
                <a:latin typeface="Tahoma"/>
                <a:cs typeface="Tahoma"/>
              </a:rPr>
              <a:t>tru</a:t>
            </a:r>
            <a:r>
              <a:rPr sz="2050" spc="-125" dirty="0">
                <a:solidFill>
                  <a:srgbClr val="990099"/>
                </a:solidFill>
                <a:latin typeface="Tahoma"/>
                <a:cs typeface="Tahoma"/>
              </a:rPr>
              <a:t>e</a:t>
            </a:r>
            <a:r>
              <a:rPr sz="2050" spc="15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25" dirty="0">
                <a:solidFill>
                  <a:srgbClr val="990099"/>
                </a:solidFill>
                <a:latin typeface="Tahoma"/>
                <a:cs typeface="Tahoma"/>
              </a:rPr>
              <a:t>already</a:t>
            </a:r>
            <a:r>
              <a:rPr sz="2050" spc="-1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45" dirty="0">
                <a:solidFill>
                  <a:srgbClr val="990099"/>
                </a:solidFill>
                <a:latin typeface="Tahoma"/>
                <a:cs typeface="Tahoma"/>
              </a:rPr>
              <a:t>and</a:t>
            </a:r>
            <a:r>
              <a:rPr sz="2050" spc="-5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50" dirty="0">
                <a:solidFill>
                  <a:srgbClr val="990099"/>
                </a:solidFill>
                <a:latin typeface="Tahoma"/>
                <a:cs typeface="Tahoma"/>
              </a:rPr>
              <a:t>n</a:t>
            </a:r>
            <a:r>
              <a:rPr sz="2050" spc="-145" dirty="0">
                <a:solidFill>
                  <a:srgbClr val="990099"/>
                </a:solidFill>
                <a:latin typeface="Tahoma"/>
                <a:cs typeface="Tahoma"/>
              </a:rPr>
              <a:t>o</a:t>
            </a:r>
            <a:r>
              <a:rPr sz="2050" spc="5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85" dirty="0">
                <a:solidFill>
                  <a:srgbClr val="990099"/>
                </a:solidFill>
                <a:latin typeface="Tahoma"/>
                <a:cs typeface="Tahoma"/>
              </a:rPr>
              <a:t>action</a:t>
            </a:r>
            <a:r>
              <a:rPr sz="2050" spc="-1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85" dirty="0">
                <a:solidFill>
                  <a:srgbClr val="990099"/>
                </a:solidFill>
                <a:latin typeface="Tahoma"/>
                <a:cs typeface="Tahoma"/>
              </a:rPr>
              <a:t>mad</a:t>
            </a:r>
            <a:r>
              <a:rPr sz="2050" spc="-150" dirty="0">
                <a:solidFill>
                  <a:srgbClr val="990099"/>
                </a:solidFill>
                <a:latin typeface="Tahoma"/>
                <a:cs typeface="Tahoma"/>
              </a:rPr>
              <a:t>e</a:t>
            </a:r>
            <a:r>
              <a:rPr sz="2050" spc="1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105" dirty="0">
                <a:solidFill>
                  <a:srgbClr val="990099"/>
                </a:solidFill>
                <a:latin typeface="Tahoma"/>
                <a:cs typeface="Tahoma"/>
              </a:rPr>
              <a:t>P</a:t>
            </a:r>
            <a:r>
              <a:rPr sz="205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25" dirty="0">
                <a:solidFill>
                  <a:srgbClr val="990099"/>
                </a:solidFill>
                <a:latin typeface="Tahoma"/>
                <a:cs typeface="Tahoma"/>
              </a:rPr>
              <a:t>fals</a:t>
            </a:r>
            <a:r>
              <a:rPr sz="2050" spc="-130" dirty="0">
                <a:solidFill>
                  <a:srgbClr val="990099"/>
                </a:solidFill>
                <a:latin typeface="Tahoma"/>
                <a:cs typeface="Tahoma"/>
              </a:rPr>
              <a:t>e</a:t>
            </a:r>
            <a:r>
              <a:rPr sz="2050" spc="-170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300" y="3792440"/>
            <a:ext cx="4859020" cy="12903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00" dirty="0">
                <a:latin typeface="Tahoma"/>
                <a:cs typeface="Tahoma"/>
              </a:rPr>
              <a:t>For</a:t>
            </a:r>
            <a:r>
              <a:rPr sz="2050" spc="-2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holding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gold:</a:t>
            </a:r>
            <a:endParaRPr sz="2050">
              <a:latin typeface="Tahoma"/>
              <a:cs typeface="Tahoma"/>
            </a:endParaRPr>
          </a:p>
          <a:p>
            <a:pPr marL="377825">
              <a:lnSpc>
                <a:spcPct val="100000"/>
              </a:lnSpc>
              <a:spcBef>
                <a:spcPts val="35"/>
              </a:spcBef>
              <a:tabLst>
                <a:tab pos="1082675" algn="l"/>
                <a:tab pos="433197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a,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s	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Holding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Gold,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Result</a:t>
            </a:r>
            <a:r>
              <a:rPr sz="2050" spc="-5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a,</a:t>
            </a:r>
            <a:r>
              <a:rPr sz="2050" b="0" i="1" spc="-2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))	</a:t>
            </a: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</a:t>
            </a:r>
            <a:endParaRPr sz="2050">
              <a:latin typeface="Cambria"/>
              <a:cs typeface="Cambria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</a:pPr>
            <a:r>
              <a:rPr sz="2050" spc="-55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spc="-5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21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90" dirty="0">
                <a:solidFill>
                  <a:srgbClr val="990099"/>
                </a:solidFill>
                <a:latin typeface="Bookman Old Style"/>
                <a:cs typeface="Bookman Old Style"/>
              </a:rPr>
              <a:t>ab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AtGo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endParaRPr sz="2050">
              <a:latin typeface="Gill Sans MT"/>
              <a:cs typeface="Gill Sans MT"/>
            </a:endParaRPr>
          </a:p>
          <a:p>
            <a:pPr marL="802005">
              <a:lnSpc>
                <a:spcPct val="100000"/>
              </a:lnSpc>
              <a:spcBef>
                <a:spcPts val="25"/>
              </a:spcBef>
            </a:pP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 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95" dirty="0">
                <a:solidFill>
                  <a:srgbClr val="990099"/>
                </a:solidFill>
                <a:latin typeface="Bookman Old Style"/>
                <a:cs typeface="Bookman Old Style"/>
              </a:rPr>
              <a:t>H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din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Go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0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1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225" dirty="0">
                <a:solidFill>
                  <a:srgbClr val="990099"/>
                </a:solidFill>
                <a:latin typeface="Bookman Old Style"/>
                <a:cs typeface="Bookman Old Style"/>
              </a:rPr>
              <a:t>eas</a:t>
            </a:r>
            <a:r>
              <a:rPr sz="2050" b="0" i="1" spc="-21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-90" dirty="0">
                <a:solidFill>
                  <a:srgbClr val="990099"/>
                </a:solidFill>
                <a:latin typeface="Gill Sans MT"/>
                <a:cs typeface="Gill Sans MT"/>
              </a:rPr>
              <a:t>)]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DAD055-092D-41E7-B682-6BEBFB9DD16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FC3033-5A16-48B6-B8B8-A03D93587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270" algn="ctr">
              <a:lnSpc>
                <a:spcPts val="2635"/>
              </a:lnSpc>
            </a:pPr>
            <a:r>
              <a:rPr spc="125" dirty="0"/>
              <a:t>Pros</a:t>
            </a:r>
            <a:r>
              <a:rPr spc="254" dirty="0"/>
              <a:t> </a:t>
            </a:r>
            <a:r>
              <a:rPr spc="70" dirty="0"/>
              <a:t>and</a:t>
            </a:r>
            <a:r>
              <a:rPr spc="260" dirty="0"/>
              <a:t> </a:t>
            </a:r>
            <a:r>
              <a:rPr spc="90" dirty="0"/>
              <a:t>cons</a:t>
            </a:r>
            <a:r>
              <a:rPr spc="260" dirty="0"/>
              <a:t> </a:t>
            </a:r>
            <a:r>
              <a:rPr spc="105" dirty="0"/>
              <a:t>of</a:t>
            </a:r>
            <a:r>
              <a:rPr spc="265" dirty="0"/>
              <a:t> </a:t>
            </a:r>
            <a:r>
              <a:rPr spc="85" dirty="0"/>
              <a:t>propositional</a:t>
            </a:r>
            <a:r>
              <a:rPr spc="275" dirty="0"/>
              <a:t> </a:t>
            </a:r>
            <a:r>
              <a:rPr spc="80" dirty="0"/>
              <a:t>logic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146157" y="1428757"/>
            <a:ext cx="302260" cy="302260"/>
            <a:chOff x="1146157" y="1428757"/>
            <a:chExt cx="302260" cy="302260"/>
          </a:xfrm>
        </p:grpSpPr>
        <p:sp>
          <p:nvSpPr>
            <p:cNvPr id="4" name="object 4"/>
            <p:cNvSpPr/>
            <p:nvPr/>
          </p:nvSpPr>
          <p:spPr>
            <a:xfrm>
              <a:off x="1148714" y="1431315"/>
              <a:ext cx="297180" cy="297180"/>
            </a:xfrm>
            <a:custGeom>
              <a:avLst/>
              <a:gdLst/>
              <a:ahLst/>
              <a:cxnLst/>
              <a:rect l="l" t="t" r="r" b="b"/>
              <a:pathLst>
                <a:path w="297180" h="297180">
                  <a:moveTo>
                    <a:pt x="0" y="148348"/>
                  </a:moveTo>
                  <a:lnTo>
                    <a:pt x="7563" y="195237"/>
                  </a:lnTo>
                  <a:lnTo>
                    <a:pt x="28623" y="235960"/>
                  </a:lnTo>
                  <a:lnTo>
                    <a:pt x="60737" y="268073"/>
                  </a:lnTo>
                  <a:lnTo>
                    <a:pt x="101460" y="289134"/>
                  </a:lnTo>
                  <a:lnTo>
                    <a:pt x="148348" y="296697"/>
                  </a:lnTo>
                  <a:lnTo>
                    <a:pt x="195243" y="289134"/>
                  </a:lnTo>
                  <a:lnTo>
                    <a:pt x="235970" y="268073"/>
                  </a:lnTo>
                  <a:lnTo>
                    <a:pt x="268085" y="235960"/>
                  </a:lnTo>
                  <a:lnTo>
                    <a:pt x="289146" y="195237"/>
                  </a:lnTo>
                  <a:lnTo>
                    <a:pt x="296710" y="148348"/>
                  </a:lnTo>
                  <a:lnTo>
                    <a:pt x="289146" y="101460"/>
                  </a:lnTo>
                  <a:lnTo>
                    <a:pt x="268085" y="60737"/>
                  </a:lnTo>
                  <a:lnTo>
                    <a:pt x="235970" y="28623"/>
                  </a:lnTo>
                  <a:lnTo>
                    <a:pt x="195243" y="7563"/>
                  </a:lnTo>
                  <a:lnTo>
                    <a:pt x="148348" y="0"/>
                  </a:lnTo>
                  <a:lnTo>
                    <a:pt x="101460" y="7563"/>
                  </a:lnTo>
                  <a:lnTo>
                    <a:pt x="60737" y="28623"/>
                  </a:lnTo>
                  <a:lnTo>
                    <a:pt x="28623" y="60737"/>
                  </a:lnTo>
                  <a:lnTo>
                    <a:pt x="7563" y="101460"/>
                  </a:lnTo>
                  <a:lnTo>
                    <a:pt x="0" y="148348"/>
                  </a:lnTo>
                  <a:close/>
                </a:path>
              </a:pathLst>
            </a:custGeom>
            <a:solidFill>
              <a:srgbClr val="F8791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48714" y="1431315"/>
              <a:ext cx="297180" cy="297180"/>
            </a:xfrm>
            <a:custGeom>
              <a:avLst/>
              <a:gdLst/>
              <a:ahLst/>
              <a:cxnLst/>
              <a:rect l="l" t="t" r="r" b="b"/>
              <a:pathLst>
                <a:path w="297180" h="297180">
                  <a:moveTo>
                    <a:pt x="296710" y="148348"/>
                  </a:moveTo>
                  <a:lnTo>
                    <a:pt x="289146" y="101460"/>
                  </a:lnTo>
                  <a:lnTo>
                    <a:pt x="268085" y="60737"/>
                  </a:lnTo>
                  <a:lnTo>
                    <a:pt x="235970" y="28623"/>
                  </a:lnTo>
                  <a:lnTo>
                    <a:pt x="195243" y="7563"/>
                  </a:lnTo>
                  <a:lnTo>
                    <a:pt x="148348" y="0"/>
                  </a:lnTo>
                  <a:lnTo>
                    <a:pt x="101460" y="7563"/>
                  </a:lnTo>
                  <a:lnTo>
                    <a:pt x="60737" y="28623"/>
                  </a:lnTo>
                  <a:lnTo>
                    <a:pt x="28623" y="60737"/>
                  </a:lnTo>
                  <a:lnTo>
                    <a:pt x="7563" y="101460"/>
                  </a:lnTo>
                  <a:lnTo>
                    <a:pt x="0" y="148348"/>
                  </a:lnTo>
                  <a:lnTo>
                    <a:pt x="7563" y="195237"/>
                  </a:lnTo>
                  <a:lnTo>
                    <a:pt x="28623" y="235960"/>
                  </a:lnTo>
                  <a:lnTo>
                    <a:pt x="60737" y="268073"/>
                  </a:lnTo>
                  <a:lnTo>
                    <a:pt x="101460" y="289134"/>
                  </a:lnTo>
                  <a:lnTo>
                    <a:pt x="148348" y="296697"/>
                  </a:lnTo>
                  <a:lnTo>
                    <a:pt x="195243" y="289134"/>
                  </a:lnTo>
                  <a:lnTo>
                    <a:pt x="235970" y="268073"/>
                  </a:lnTo>
                  <a:lnTo>
                    <a:pt x="268085" y="235960"/>
                  </a:lnTo>
                  <a:lnTo>
                    <a:pt x="289146" y="195237"/>
                  </a:lnTo>
                  <a:lnTo>
                    <a:pt x="296710" y="148348"/>
                  </a:lnTo>
                </a:path>
              </a:pathLst>
            </a:custGeom>
            <a:ln w="511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1734" y="1454335"/>
              <a:ext cx="250670" cy="250657"/>
            </a:xfrm>
            <a:prstGeom prst="rect">
              <a:avLst/>
            </a:prstGeom>
          </p:spPr>
        </p:pic>
      </p:grpSp>
      <p:grpSp>
        <p:nvGrpSpPr>
          <p:cNvPr id="7" name="object 7"/>
          <p:cNvGrpSpPr/>
          <p:nvPr/>
        </p:nvGrpSpPr>
        <p:grpSpPr>
          <a:xfrm>
            <a:off x="1146157" y="1939297"/>
            <a:ext cx="302260" cy="302260"/>
            <a:chOff x="1146157" y="1939297"/>
            <a:chExt cx="302260" cy="302260"/>
          </a:xfrm>
        </p:grpSpPr>
        <p:sp>
          <p:nvSpPr>
            <p:cNvPr id="8" name="object 8"/>
            <p:cNvSpPr/>
            <p:nvPr/>
          </p:nvSpPr>
          <p:spPr>
            <a:xfrm>
              <a:off x="1148714" y="1941855"/>
              <a:ext cx="297180" cy="297180"/>
            </a:xfrm>
            <a:custGeom>
              <a:avLst/>
              <a:gdLst/>
              <a:ahLst/>
              <a:cxnLst/>
              <a:rect l="l" t="t" r="r" b="b"/>
              <a:pathLst>
                <a:path w="297180" h="297180">
                  <a:moveTo>
                    <a:pt x="0" y="148348"/>
                  </a:moveTo>
                  <a:lnTo>
                    <a:pt x="7563" y="195237"/>
                  </a:lnTo>
                  <a:lnTo>
                    <a:pt x="28623" y="235960"/>
                  </a:lnTo>
                  <a:lnTo>
                    <a:pt x="60737" y="268073"/>
                  </a:lnTo>
                  <a:lnTo>
                    <a:pt x="101460" y="289134"/>
                  </a:lnTo>
                  <a:lnTo>
                    <a:pt x="148348" y="296697"/>
                  </a:lnTo>
                  <a:lnTo>
                    <a:pt x="195243" y="289134"/>
                  </a:lnTo>
                  <a:lnTo>
                    <a:pt x="235970" y="268073"/>
                  </a:lnTo>
                  <a:lnTo>
                    <a:pt x="268085" y="235960"/>
                  </a:lnTo>
                  <a:lnTo>
                    <a:pt x="289146" y="195237"/>
                  </a:lnTo>
                  <a:lnTo>
                    <a:pt x="296710" y="148348"/>
                  </a:lnTo>
                  <a:lnTo>
                    <a:pt x="289146" y="101460"/>
                  </a:lnTo>
                  <a:lnTo>
                    <a:pt x="268085" y="60737"/>
                  </a:lnTo>
                  <a:lnTo>
                    <a:pt x="235970" y="28623"/>
                  </a:lnTo>
                  <a:lnTo>
                    <a:pt x="195243" y="7563"/>
                  </a:lnTo>
                  <a:lnTo>
                    <a:pt x="148348" y="0"/>
                  </a:lnTo>
                  <a:lnTo>
                    <a:pt x="101460" y="7563"/>
                  </a:lnTo>
                  <a:lnTo>
                    <a:pt x="60737" y="28623"/>
                  </a:lnTo>
                  <a:lnTo>
                    <a:pt x="28623" y="60737"/>
                  </a:lnTo>
                  <a:lnTo>
                    <a:pt x="7563" y="101460"/>
                  </a:lnTo>
                  <a:lnTo>
                    <a:pt x="0" y="148348"/>
                  </a:lnTo>
                  <a:close/>
                </a:path>
              </a:pathLst>
            </a:custGeom>
            <a:solidFill>
              <a:srgbClr val="F8791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48714" y="1941855"/>
              <a:ext cx="297180" cy="297180"/>
            </a:xfrm>
            <a:custGeom>
              <a:avLst/>
              <a:gdLst/>
              <a:ahLst/>
              <a:cxnLst/>
              <a:rect l="l" t="t" r="r" b="b"/>
              <a:pathLst>
                <a:path w="297180" h="297180">
                  <a:moveTo>
                    <a:pt x="296710" y="148348"/>
                  </a:moveTo>
                  <a:lnTo>
                    <a:pt x="289146" y="101460"/>
                  </a:lnTo>
                  <a:lnTo>
                    <a:pt x="268085" y="60737"/>
                  </a:lnTo>
                  <a:lnTo>
                    <a:pt x="235970" y="28623"/>
                  </a:lnTo>
                  <a:lnTo>
                    <a:pt x="195243" y="7563"/>
                  </a:lnTo>
                  <a:lnTo>
                    <a:pt x="148348" y="0"/>
                  </a:lnTo>
                  <a:lnTo>
                    <a:pt x="101460" y="7563"/>
                  </a:lnTo>
                  <a:lnTo>
                    <a:pt x="60737" y="28623"/>
                  </a:lnTo>
                  <a:lnTo>
                    <a:pt x="28623" y="60737"/>
                  </a:lnTo>
                  <a:lnTo>
                    <a:pt x="7563" y="101460"/>
                  </a:lnTo>
                  <a:lnTo>
                    <a:pt x="0" y="148348"/>
                  </a:lnTo>
                  <a:lnTo>
                    <a:pt x="7563" y="195237"/>
                  </a:lnTo>
                  <a:lnTo>
                    <a:pt x="28623" y="235960"/>
                  </a:lnTo>
                  <a:lnTo>
                    <a:pt x="60737" y="268073"/>
                  </a:lnTo>
                  <a:lnTo>
                    <a:pt x="101460" y="289134"/>
                  </a:lnTo>
                  <a:lnTo>
                    <a:pt x="148348" y="296697"/>
                  </a:lnTo>
                  <a:lnTo>
                    <a:pt x="195243" y="289134"/>
                  </a:lnTo>
                  <a:lnTo>
                    <a:pt x="235970" y="268073"/>
                  </a:lnTo>
                  <a:lnTo>
                    <a:pt x="268085" y="235960"/>
                  </a:lnTo>
                  <a:lnTo>
                    <a:pt x="289146" y="195237"/>
                  </a:lnTo>
                  <a:lnTo>
                    <a:pt x="296710" y="148348"/>
                  </a:lnTo>
                </a:path>
              </a:pathLst>
            </a:custGeom>
            <a:ln w="511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1734" y="1964875"/>
              <a:ext cx="250670" cy="250657"/>
            </a:xfrm>
            <a:prstGeom prst="rect">
              <a:avLst/>
            </a:prstGeom>
          </p:spPr>
        </p:pic>
      </p:grpSp>
      <p:grpSp>
        <p:nvGrpSpPr>
          <p:cNvPr id="11" name="object 11"/>
          <p:cNvGrpSpPr/>
          <p:nvPr/>
        </p:nvGrpSpPr>
        <p:grpSpPr>
          <a:xfrm>
            <a:off x="1146157" y="2766829"/>
            <a:ext cx="302260" cy="302260"/>
            <a:chOff x="1146157" y="2766829"/>
            <a:chExt cx="302260" cy="302260"/>
          </a:xfrm>
        </p:grpSpPr>
        <p:sp>
          <p:nvSpPr>
            <p:cNvPr id="12" name="object 12"/>
            <p:cNvSpPr/>
            <p:nvPr/>
          </p:nvSpPr>
          <p:spPr>
            <a:xfrm>
              <a:off x="1148714" y="2769387"/>
              <a:ext cx="297180" cy="297180"/>
            </a:xfrm>
            <a:custGeom>
              <a:avLst/>
              <a:gdLst/>
              <a:ahLst/>
              <a:cxnLst/>
              <a:rect l="l" t="t" r="r" b="b"/>
              <a:pathLst>
                <a:path w="297180" h="297180">
                  <a:moveTo>
                    <a:pt x="0" y="148348"/>
                  </a:moveTo>
                  <a:lnTo>
                    <a:pt x="7563" y="195237"/>
                  </a:lnTo>
                  <a:lnTo>
                    <a:pt x="28623" y="235960"/>
                  </a:lnTo>
                  <a:lnTo>
                    <a:pt x="60737" y="268073"/>
                  </a:lnTo>
                  <a:lnTo>
                    <a:pt x="101460" y="289134"/>
                  </a:lnTo>
                  <a:lnTo>
                    <a:pt x="148348" y="296697"/>
                  </a:lnTo>
                  <a:lnTo>
                    <a:pt x="195243" y="289134"/>
                  </a:lnTo>
                  <a:lnTo>
                    <a:pt x="235970" y="268073"/>
                  </a:lnTo>
                  <a:lnTo>
                    <a:pt x="268085" y="235960"/>
                  </a:lnTo>
                  <a:lnTo>
                    <a:pt x="289146" y="195237"/>
                  </a:lnTo>
                  <a:lnTo>
                    <a:pt x="296710" y="148348"/>
                  </a:lnTo>
                  <a:lnTo>
                    <a:pt x="289146" y="101460"/>
                  </a:lnTo>
                  <a:lnTo>
                    <a:pt x="268085" y="60737"/>
                  </a:lnTo>
                  <a:lnTo>
                    <a:pt x="235970" y="28623"/>
                  </a:lnTo>
                  <a:lnTo>
                    <a:pt x="195243" y="7563"/>
                  </a:lnTo>
                  <a:lnTo>
                    <a:pt x="148348" y="0"/>
                  </a:lnTo>
                  <a:lnTo>
                    <a:pt x="101460" y="7563"/>
                  </a:lnTo>
                  <a:lnTo>
                    <a:pt x="60737" y="28623"/>
                  </a:lnTo>
                  <a:lnTo>
                    <a:pt x="28623" y="60737"/>
                  </a:lnTo>
                  <a:lnTo>
                    <a:pt x="7563" y="101460"/>
                  </a:lnTo>
                  <a:lnTo>
                    <a:pt x="0" y="148348"/>
                  </a:lnTo>
                  <a:close/>
                </a:path>
              </a:pathLst>
            </a:custGeom>
            <a:solidFill>
              <a:srgbClr val="F8791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48714" y="2769387"/>
              <a:ext cx="297180" cy="297180"/>
            </a:xfrm>
            <a:custGeom>
              <a:avLst/>
              <a:gdLst/>
              <a:ahLst/>
              <a:cxnLst/>
              <a:rect l="l" t="t" r="r" b="b"/>
              <a:pathLst>
                <a:path w="297180" h="297180">
                  <a:moveTo>
                    <a:pt x="296710" y="148348"/>
                  </a:moveTo>
                  <a:lnTo>
                    <a:pt x="289146" y="101460"/>
                  </a:lnTo>
                  <a:lnTo>
                    <a:pt x="268085" y="60737"/>
                  </a:lnTo>
                  <a:lnTo>
                    <a:pt x="235970" y="28623"/>
                  </a:lnTo>
                  <a:lnTo>
                    <a:pt x="195243" y="7563"/>
                  </a:lnTo>
                  <a:lnTo>
                    <a:pt x="148348" y="0"/>
                  </a:lnTo>
                  <a:lnTo>
                    <a:pt x="101460" y="7563"/>
                  </a:lnTo>
                  <a:lnTo>
                    <a:pt x="60737" y="28623"/>
                  </a:lnTo>
                  <a:lnTo>
                    <a:pt x="28623" y="60737"/>
                  </a:lnTo>
                  <a:lnTo>
                    <a:pt x="7563" y="101460"/>
                  </a:lnTo>
                  <a:lnTo>
                    <a:pt x="0" y="148348"/>
                  </a:lnTo>
                  <a:lnTo>
                    <a:pt x="7563" y="195237"/>
                  </a:lnTo>
                  <a:lnTo>
                    <a:pt x="28623" y="235960"/>
                  </a:lnTo>
                  <a:lnTo>
                    <a:pt x="60737" y="268073"/>
                  </a:lnTo>
                  <a:lnTo>
                    <a:pt x="101460" y="289134"/>
                  </a:lnTo>
                  <a:lnTo>
                    <a:pt x="148348" y="296697"/>
                  </a:lnTo>
                  <a:lnTo>
                    <a:pt x="195243" y="289134"/>
                  </a:lnTo>
                  <a:lnTo>
                    <a:pt x="235970" y="268073"/>
                  </a:lnTo>
                  <a:lnTo>
                    <a:pt x="268085" y="235960"/>
                  </a:lnTo>
                  <a:lnTo>
                    <a:pt x="289146" y="195237"/>
                  </a:lnTo>
                  <a:lnTo>
                    <a:pt x="296710" y="148348"/>
                  </a:lnTo>
                </a:path>
              </a:pathLst>
            </a:custGeom>
            <a:ln w="511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1734" y="2792407"/>
              <a:ext cx="250670" cy="250657"/>
            </a:xfrm>
            <a:prstGeom prst="rect">
              <a:avLst/>
            </a:prstGeom>
          </p:spPr>
        </p:pic>
      </p:grpSp>
      <p:grpSp>
        <p:nvGrpSpPr>
          <p:cNvPr id="15" name="object 15"/>
          <p:cNvGrpSpPr/>
          <p:nvPr/>
        </p:nvGrpSpPr>
        <p:grpSpPr>
          <a:xfrm>
            <a:off x="1146157" y="3594361"/>
            <a:ext cx="302260" cy="302260"/>
            <a:chOff x="1146157" y="3594361"/>
            <a:chExt cx="302260" cy="302260"/>
          </a:xfrm>
        </p:grpSpPr>
        <p:sp>
          <p:nvSpPr>
            <p:cNvPr id="16" name="object 16"/>
            <p:cNvSpPr/>
            <p:nvPr/>
          </p:nvSpPr>
          <p:spPr>
            <a:xfrm>
              <a:off x="1148714" y="3596919"/>
              <a:ext cx="297180" cy="297180"/>
            </a:xfrm>
            <a:custGeom>
              <a:avLst/>
              <a:gdLst/>
              <a:ahLst/>
              <a:cxnLst/>
              <a:rect l="l" t="t" r="r" b="b"/>
              <a:pathLst>
                <a:path w="297180" h="297179">
                  <a:moveTo>
                    <a:pt x="0" y="148348"/>
                  </a:moveTo>
                  <a:lnTo>
                    <a:pt x="7563" y="195237"/>
                  </a:lnTo>
                  <a:lnTo>
                    <a:pt x="28623" y="235960"/>
                  </a:lnTo>
                  <a:lnTo>
                    <a:pt x="60737" y="268073"/>
                  </a:lnTo>
                  <a:lnTo>
                    <a:pt x="101460" y="289134"/>
                  </a:lnTo>
                  <a:lnTo>
                    <a:pt x="148348" y="296697"/>
                  </a:lnTo>
                  <a:lnTo>
                    <a:pt x="195243" y="289134"/>
                  </a:lnTo>
                  <a:lnTo>
                    <a:pt x="235970" y="268073"/>
                  </a:lnTo>
                  <a:lnTo>
                    <a:pt x="268085" y="235960"/>
                  </a:lnTo>
                  <a:lnTo>
                    <a:pt x="289146" y="195237"/>
                  </a:lnTo>
                  <a:lnTo>
                    <a:pt x="296710" y="148348"/>
                  </a:lnTo>
                  <a:lnTo>
                    <a:pt x="289146" y="101460"/>
                  </a:lnTo>
                  <a:lnTo>
                    <a:pt x="268085" y="60737"/>
                  </a:lnTo>
                  <a:lnTo>
                    <a:pt x="235970" y="28623"/>
                  </a:lnTo>
                  <a:lnTo>
                    <a:pt x="195243" y="7563"/>
                  </a:lnTo>
                  <a:lnTo>
                    <a:pt x="148348" y="0"/>
                  </a:lnTo>
                  <a:lnTo>
                    <a:pt x="101460" y="7563"/>
                  </a:lnTo>
                  <a:lnTo>
                    <a:pt x="60737" y="28623"/>
                  </a:lnTo>
                  <a:lnTo>
                    <a:pt x="28623" y="60737"/>
                  </a:lnTo>
                  <a:lnTo>
                    <a:pt x="7563" y="101460"/>
                  </a:lnTo>
                  <a:lnTo>
                    <a:pt x="0" y="148348"/>
                  </a:lnTo>
                  <a:close/>
                </a:path>
              </a:pathLst>
            </a:custGeom>
            <a:solidFill>
              <a:srgbClr val="F8791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48714" y="3596919"/>
              <a:ext cx="297180" cy="297180"/>
            </a:xfrm>
            <a:custGeom>
              <a:avLst/>
              <a:gdLst/>
              <a:ahLst/>
              <a:cxnLst/>
              <a:rect l="l" t="t" r="r" b="b"/>
              <a:pathLst>
                <a:path w="297180" h="297179">
                  <a:moveTo>
                    <a:pt x="296710" y="148348"/>
                  </a:moveTo>
                  <a:lnTo>
                    <a:pt x="289146" y="101460"/>
                  </a:lnTo>
                  <a:lnTo>
                    <a:pt x="268085" y="60737"/>
                  </a:lnTo>
                  <a:lnTo>
                    <a:pt x="235970" y="28623"/>
                  </a:lnTo>
                  <a:lnTo>
                    <a:pt x="195243" y="7563"/>
                  </a:lnTo>
                  <a:lnTo>
                    <a:pt x="148348" y="0"/>
                  </a:lnTo>
                  <a:lnTo>
                    <a:pt x="101460" y="7563"/>
                  </a:lnTo>
                  <a:lnTo>
                    <a:pt x="60737" y="28623"/>
                  </a:lnTo>
                  <a:lnTo>
                    <a:pt x="28623" y="60737"/>
                  </a:lnTo>
                  <a:lnTo>
                    <a:pt x="7563" y="101460"/>
                  </a:lnTo>
                  <a:lnTo>
                    <a:pt x="0" y="148348"/>
                  </a:lnTo>
                  <a:lnTo>
                    <a:pt x="7563" y="195237"/>
                  </a:lnTo>
                  <a:lnTo>
                    <a:pt x="28623" y="235960"/>
                  </a:lnTo>
                  <a:lnTo>
                    <a:pt x="60737" y="268073"/>
                  </a:lnTo>
                  <a:lnTo>
                    <a:pt x="101460" y="289134"/>
                  </a:lnTo>
                  <a:lnTo>
                    <a:pt x="148348" y="296697"/>
                  </a:lnTo>
                  <a:lnTo>
                    <a:pt x="195243" y="289134"/>
                  </a:lnTo>
                  <a:lnTo>
                    <a:pt x="235970" y="268073"/>
                  </a:lnTo>
                  <a:lnTo>
                    <a:pt x="268085" y="235960"/>
                  </a:lnTo>
                  <a:lnTo>
                    <a:pt x="289146" y="195237"/>
                  </a:lnTo>
                  <a:lnTo>
                    <a:pt x="296710" y="148348"/>
                  </a:lnTo>
                </a:path>
              </a:pathLst>
            </a:custGeom>
            <a:ln w="511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71734" y="3619939"/>
              <a:ext cx="250670" cy="250657"/>
            </a:xfrm>
            <a:prstGeom prst="rect">
              <a:avLst/>
            </a:prstGeom>
          </p:spPr>
        </p:pic>
      </p:grpSp>
      <p:grpSp>
        <p:nvGrpSpPr>
          <p:cNvPr id="19" name="object 19"/>
          <p:cNvGrpSpPr/>
          <p:nvPr/>
        </p:nvGrpSpPr>
        <p:grpSpPr>
          <a:xfrm>
            <a:off x="1146157" y="4420369"/>
            <a:ext cx="302260" cy="302260"/>
            <a:chOff x="1146157" y="4420369"/>
            <a:chExt cx="302260" cy="302260"/>
          </a:xfrm>
        </p:grpSpPr>
        <p:sp>
          <p:nvSpPr>
            <p:cNvPr id="20" name="object 20"/>
            <p:cNvSpPr/>
            <p:nvPr/>
          </p:nvSpPr>
          <p:spPr>
            <a:xfrm>
              <a:off x="1148714" y="4422927"/>
              <a:ext cx="297180" cy="297180"/>
            </a:xfrm>
            <a:custGeom>
              <a:avLst/>
              <a:gdLst/>
              <a:ahLst/>
              <a:cxnLst/>
              <a:rect l="l" t="t" r="r" b="b"/>
              <a:pathLst>
                <a:path w="297180" h="297179">
                  <a:moveTo>
                    <a:pt x="0" y="148348"/>
                  </a:moveTo>
                  <a:lnTo>
                    <a:pt x="7563" y="195237"/>
                  </a:lnTo>
                  <a:lnTo>
                    <a:pt x="28623" y="235960"/>
                  </a:lnTo>
                  <a:lnTo>
                    <a:pt x="60737" y="268073"/>
                  </a:lnTo>
                  <a:lnTo>
                    <a:pt x="101460" y="289134"/>
                  </a:lnTo>
                  <a:lnTo>
                    <a:pt x="148348" y="296697"/>
                  </a:lnTo>
                  <a:lnTo>
                    <a:pt x="195243" y="289134"/>
                  </a:lnTo>
                  <a:lnTo>
                    <a:pt x="235970" y="268073"/>
                  </a:lnTo>
                  <a:lnTo>
                    <a:pt x="268085" y="235960"/>
                  </a:lnTo>
                  <a:lnTo>
                    <a:pt x="289146" y="195237"/>
                  </a:lnTo>
                  <a:lnTo>
                    <a:pt x="296710" y="148348"/>
                  </a:lnTo>
                  <a:lnTo>
                    <a:pt x="289146" y="101460"/>
                  </a:lnTo>
                  <a:lnTo>
                    <a:pt x="268085" y="60737"/>
                  </a:lnTo>
                  <a:lnTo>
                    <a:pt x="235970" y="28623"/>
                  </a:lnTo>
                  <a:lnTo>
                    <a:pt x="195243" y="7563"/>
                  </a:lnTo>
                  <a:lnTo>
                    <a:pt x="148348" y="0"/>
                  </a:lnTo>
                  <a:lnTo>
                    <a:pt x="101460" y="7563"/>
                  </a:lnTo>
                  <a:lnTo>
                    <a:pt x="60737" y="28623"/>
                  </a:lnTo>
                  <a:lnTo>
                    <a:pt x="28623" y="60737"/>
                  </a:lnTo>
                  <a:lnTo>
                    <a:pt x="7563" y="101460"/>
                  </a:lnTo>
                  <a:lnTo>
                    <a:pt x="0" y="148348"/>
                  </a:lnTo>
                  <a:close/>
                </a:path>
              </a:pathLst>
            </a:custGeom>
            <a:solidFill>
              <a:srgbClr val="00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148714" y="4422927"/>
              <a:ext cx="297180" cy="297180"/>
            </a:xfrm>
            <a:custGeom>
              <a:avLst/>
              <a:gdLst/>
              <a:ahLst/>
              <a:cxnLst/>
              <a:rect l="l" t="t" r="r" b="b"/>
              <a:pathLst>
                <a:path w="297180" h="297179">
                  <a:moveTo>
                    <a:pt x="296710" y="148348"/>
                  </a:moveTo>
                  <a:lnTo>
                    <a:pt x="289146" y="101460"/>
                  </a:lnTo>
                  <a:lnTo>
                    <a:pt x="268085" y="60737"/>
                  </a:lnTo>
                  <a:lnTo>
                    <a:pt x="235970" y="28623"/>
                  </a:lnTo>
                  <a:lnTo>
                    <a:pt x="195243" y="7563"/>
                  </a:lnTo>
                  <a:lnTo>
                    <a:pt x="148348" y="0"/>
                  </a:lnTo>
                  <a:lnTo>
                    <a:pt x="101460" y="7563"/>
                  </a:lnTo>
                  <a:lnTo>
                    <a:pt x="60737" y="28623"/>
                  </a:lnTo>
                  <a:lnTo>
                    <a:pt x="28623" y="60737"/>
                  </a:lnTo>
                  <a:lnTo>
                    <a:pt x="7563" y="101460"/>
                  </a:lnTo>
                  <a:lnTo>
                    <a:pt x="0" y="148348"/>
                  </a:lnTo>
                  <a:lnTo>
                    <a:pt x="7563" y="195237"/>
                  </a:lnTo>
                  <a:lnTo>
                    <a:pt x="28623" y="235960"/>
                  </a:lnTo>
                  <a:lnTo>
                    <a:pt x="60737" y="268073"/>
                  </a:lnTo>
                  <a:lnTo>
                    <a:pt x="101460" y="289134"/>
                  </a:lnTo>
                  <a:lnTo>
                    <a:pt x="148348" y="296697"/>
                  </a:lnTo>
                  <a:lnTo>
                    <a:pt x="195243" y="289134"/>
                  </a:lnTo>
                  <a:lnTo>
                    <a:pt x="235970" y="268073"/>
                  </a:lnTo>
                  <a:lnTo>
                    <a:pt x="268085" y="235960"/>
                  </a:lnTo>
                  <a:lnTo>
                    <a:pt x="289146" y="195237"/>
                  </a:lnTo>
                  <a:lnTo>
                    <a:pt x="296710" y="148348"/>
                  </a:lnTo>
                </a:path>
              </a:pathLst>
            </a:custGeom>
            <a:ln w="5115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71734" y="4445947"/>
              <a:ext cx="250670" cy="250657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1445258" y="1396713"/>
            <a:ext cx="7497445" cy="4279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14"/>
              </a:spcBef>
            </a:pPr>
            <a:r>
              <a:rPr sz="2050" spc="-75" dirty="0">
                <a:latin typeface="Tahoma"/>
                <a:cs typeface="Tahoma"/>
              </a:rPr>
              <a:t>Propositional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logic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-60" dirty="0">
                <a:latin typeface="Tahoma"/>
                <a:cs typeface="Tahoma"/>
              </a:rPr>
              <a:t> </a:t>
            </a:r>
            <a:r>
              <a:rPr sz="2050" spc="20" dirty="0">
                <a:solidFill>
                  <a:srgbClr val="7E0000"/>
                </a:solidFill>
                <a:latin typeface="Century"/>
                <a:cs typeface="Century"/>
              </a:rPr>
              <a:t>declarative</a:t>
            </a:r>
            <a:r>
              <a:rPr sz="2050" spc="20" dirty="0">
                <a:latin typeface="Tahoma"/>
                <a:cs typeface="Tahoma"/>
              </a:rPr>
              <a:t>:</a:t>
            </a:r>
            <a:r>
              <a:rPr sz="2050" spc="18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pieces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syntax</a:t>
            </a:r>
            <a:r>
              <a:rPr sz="2050" spc="-9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correspond</a:t>
            </a:r>
            <a:r>
              <a:rPr sz="2050" spc="-70" dirty="0">
                <a:latin typeface="Tahoma"/>
                <a:cs typeface="Tahoma"/>
              </a:rPr>
              <a:t> to</a:t>
            </a:r>
            <a:r>
              <a:rPr sz="2050" spc="-8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facts</a:t>
            </a:r>
            <a:endParaRPr sz="2050">
              <a:latin typeface="Tahoma"/>
              <a:cs typeface="Tahoma"/>
            </a:endParaRPr>
          </a:p>
          <a:p>
            <a:pPr marL="62865" marR="693420" indent="24130">
              <a:lnSpc>
                <a:spcPct val="101000"/>
              </a:lnSpc>
              <a:spcBef>
                <a:spcPts val="1535"/>
              </a:spcBef>
            </a:pPr>
            <a:r>
              <a:rPr sz="2050" spc="-75" dirty="0">
                <a:latin typeface="Tahoma"/>
                <a:cs typeface="Tahoma"/>
              </a:rPr>
              <a:t>Propositional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logic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allows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partial/disjunctive/negated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information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(unlike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most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data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structures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databases)</a:t>
            </a:r>
            <a:endParaRPr sz="2050">
              <a:latin typeface="Tahoma"/>
              <a:cs typeface="Tahoma"/>
            </a:endParaRPr>
          </a:p>
          <a:p>
            <a:pPr marL="87630">
              <a:lnSpc>
                <a:spcPct val="100000"/>
              </a:lnSpc>
              <a:spcBef>
                <a:spcPts val="1560"/>
              </a:spcBef>
            </a:pPr>
            <a:r>
              <a:rPr sz="2050" spc="-75" dirty="0">
                <a:latin typeface="Tahoma"/>
                <a:cs typeface="Tahoma"/>
              </a:rPr>
              <a:t>Propositional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logic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50" dirty="0">
                <a:solidFill>
                  <a:srgbClr val="7E0000"/>
                </a:solidFill>
                <a:latin typeface="Century"/>
                <a:cs typeface="Century"/>
              </a:rPr>
              <a:t>compositional</a:t>
            </a:r>
            <a:r>
              <a:rPr sz="2050" spc="50" dirty="0">
                <a:latin typeface="Tahoma"/>
                <a:cs typeface="Tahoma"/>
              </a:rPr>
              <a:t>:</a:t>
            </a:r>
            <a:endParaRPr sz="2050">
              <a:latin typeface="Tahoma"/>
              <a:cs typeface="Tahoma"/>
            </a:endParaRPr>
          </a:p>
          <a:p>
            <a:pPr marL="63500">
              <a:lnSpc>
                <a:spcPct val="100000"/>
              </a:lnSpc>
              <a:spcBef>
                <a:spcPts val="35"/>
              </a:spcBef>
            </a:pPr>
            <a:r>
              <a:rPr sz="2050" spc="-150" dirty="0">
                <a:latin typeface="Tahoma"/>
                <a:cs typeface="Tahoma"/>
              </a:rPr>
              <a:t>meaning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22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100" i="1" spc="22" baseline="-11904" dirty="0">
                <a:solidFill>
                  <a:srgbClr val="990099"/>
                </a:solidFill>
                <a:latin typeface="Arial"/>
                <a:cs typeface="Arial"/>
              </a:rPr>
              <a:t>,</a:t>
            </a:r>
            <a:r>
              <a:rPr sz="2100" spc="22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100" spc="165" baseline="-1190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30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100" i="1" spc="30" baseline="-11904" dirty="0">
                <a:solidFill>
                  <a:srgbClr val="990099"/>
                </a:solidFill>
                <a:latin typeface="Arial"/>
                <a:cs typeface="Arial"/>
              </a:rPr>
              <a:t>,</a:t>
            </a:r>
            <a:r>
              <a:rPr sz="2100" spc="30" baseline="-11904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100" spc="457" baseline="-1190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derived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from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meaning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spc="30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100" i="1" spc="30" baseline="-11904" dirty="0">
                <a:solidFill>
                  <a:srgbClr val="990099"/>
                </a:solidFill>
                <a:latin typeface="Arial"/>
                <a:cs typeface="Arial"/>
              </a:rPr>
              <a:t>,</a:t>
            </a:r>
            <a:r>
              <a:rPr sz="2100" spc="30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100" spc="457" baseline="-1190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30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100" i="1" spc="30" baseline="-11904" dirty="0">
                <a:solidFill>
                  <a:srgbClr val="990099"/>
                </a:solidFill>
                <a:latin typeface="Arial"/>
                <a:cs typeface="Arial"/>
              </a:rPr>
              <a:t>,</a:t>
            </a:r>
            <a:r>
              <a:rPr sz="2100" spc="30" baseline="-11904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endParaRPr sz="2100" baseline="-11904">
              <a:latin typeface="Gill Sans MT"/>
              <a:cs typeface="Gill Sans MT"/>
            </a:endParaRPr>
          </a:p>
          <a:p>
            <a:pPr marL="87630">
              <a:lnSpc>
                <a:spcPct val="100000"/>
              </a:lnSpc>
              <a:spcBef>
                <a:spcPts val="1560"/>
              </a:spcBef>
            </a:pPr>
            <a:r>
              <a:rPr sz="2050" spc="-105" dirty="0">
                <a:latin typeface="Tahoma"/>
                <a:cs typeface="Tahoma"/>
              </a:rPr>
              <a:t>Meaning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propositional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logic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70" dirty="0">
                <a:solidFill>
                  <a:srgbClr val="7E0000"/>
                </a:solidFill>
                <a:latin typeface="Century"/>
                <a:cs typeface="Century"/>
              </a:rPr>
              <a:t>context-independent</a:t>
            </a:r>
            <a:endParaRPr sz="2050">
              <a:latin typeface="Century"/>
              <a:cs typeface="Century"/>
            </a:endParaRPr>
          </a:p>
          <a:p>
            <a:pPr marL="63500">
              <a:lnSpc>
                <a:spcPct val="100000"/>
              </a:lnSpc>
              <a:spcBef>
                <a:spcPts val="35"/>
              </a:spcBef>
            </a:pPr>
            <a:r>
              <a:rPr sz="2050" spc="-105" dirty="0">
                <a:latin typeface="Tahoma"/>
                <a:cs typeface="Tahoma"/>
              </a:rPr>
              <a:t>(unlike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natural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language,</a:t>
            </a:r>
            <a:r>
              <a:rPr sz="2050" spc="50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where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meaning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depends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context)</a:t>
            </a:r>
            <a:endParaRPr sz="2050">
              <a:latin typeface="Tahoma"/>
              <a:cs typeface="Tahoma"/>
            </a:endParaRPr>
          </a:p>
          <a:p>
            <a:pPr marL="63500" marR="2020570" indent="24130">
              <a:lnSpc>
                <a:spcPct val="101000"/>
              </a:lnSpc>
              <a:spcBef>
                <a:spcPts val="1540"/>
              </a:spcBef>
            </a:pPr>
            <a:r>
              <a:rPr sz="2050" spc="-75" dirty="0">
                <a:latin typeface="Tahoma"/>
                <a:cs typeface="Tahoma"/>
              </a:rPr>
              <a:t>Propositional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logic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has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very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limited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expressive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power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(unlike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natural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language)</a:t>
            </a:r>
            <a:endParaRPr sz="2050">
              <a:latin typeface="Tahoma"/>
              <a:cs typeface="Tahoma"/>
            </a:endParaRPr>
          </a:p>
          <a:p>
            <a:pPr marL="429259" marR="1574800" indent="-365760">
              <a:lnSpc>
                <a:spcPct val="101000"/>
              </a:lnSpc>
              <a:spcBef>
                <a:spcPts val="10"/>
              </a:spcBef>
            </a:pPr>
            <a:r>
              <a:rPr sz="2050" spc="-80" dirty="0">
                <a:latin typeface="Tahoma"/>
                <a:cs typeface="Tahoma"/>
              </a:rPr>
              <a:t>E.g.,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cannot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say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30" dirty="0">
                <a:latin typeface="Tahoma"/>
                <a:cs typeface="Tahoma"/>
              </a:rPr>
              <a:t>“pits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cause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breezes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adjacent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squares”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except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by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writing</a:t>
            </a:r>
            <a:r>
              <a:rPr sz="2050" spc="40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one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sentence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each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square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</a:t>
            </a:fld>
            <a:endParaRPr spc="2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638D13C-E771-4D3E-93F5-067CFEF9F7C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DA44023-5065-470F-ACD4-527C1CA153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30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Making</a:t>
            </a:r>
            <a:r>
              <a:rPr spc="185" dirty="0"/>
              <a:t> </a:t>
            </a:r>
            <a:r>
              <a:rPr spc="40" dirty="0"/>
              <a:t>plans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41400" y="1396713"/>
            <a:ext cx="7919720" cy="34544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114"/>
              </a:spcBef>
            </a:pPr>
            <a:r>
              <a:rPr sz="2050" spc="-75" dirty="0">
                <a:latin typeface="Tahoma"/>
                <a:cs typeface="Tahoma"/>
              </a:rPr>
              <a:t>Initial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condition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5" dirty="0">
                <a:latin typeface="Tahoma"/>
                <a:cs typeface="Tahoma"/>
              </a:rPr>
              <a:t> KB:</a:t>
            </a:r>
            <a:endParaRPr sz="2050">
              <a:latin typeface="Tahoma"/>
              <a:cs typeface="Tahoma"/>
            </a:endParaRPr>
          </a:p>
          <a:p>
            <a:pPr marL="833119">
              <a:lnSpc>
                <a:spcPct val="100000"/>
              </a:lnSpc>
              <a:spcBef>
                <a:spcPts val="25"/>
              </a:spcBef>
            </a:pP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ent</a:t>
            </a:r>
            <a:r>
              <a:rPr sz="2050" b="0" i="1" spc="-4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[1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1]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4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60" baseline="-11904" dirty="0">
                <a:solidFill>
                  <a:srgbClr val="990099"/>
                </a:solidFill>
                <a:latin typeface="Gill Sans MT"/>
                <a:cs typeface="Gill Sans MT"/>
              </a:rPr>
              <a:t>0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832485">
              <a:lnSpc>
                <a:spcPct val="100000"/>
              </a:lnSpc>
              <a:spcBef>
                <a:spcPts val="35"/>
              </a:spcBef>
            </a:pP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Go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[1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Gill Sans MT"/>
                <a:cs typeface="Gill Sans MT"/>
              </a:rPr>
              <a:t>2]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75" baseline="-11904" dirty="0">
                <a:solidFill>
                  <a:srgbClr val="990099"/>
                </a:solidFill>
                <a:latin typeface="Gill Sans MT"/>
                <a:cs typeface="Gill Sans MT"/>
              </a:rPr>
              <a:t>0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101600">
              <a:lnSpc>
                <a:spcPct val="100000"/>
              </a:lnSpc>
              <a:spcBef>
                <a:spcPts val="1560"/>
              </a:spcBef>
              <a:tabLst>
                <a:tab pos="2459990" algn="l"/>
              </a:tabLst>
            </a:pPr>
            <a:r>
              <a:rPr sz="2050" spc="-145" dirty="0">
                <a:latin typeface="Tahoma"/>
                <a:cs typeface="Tahoma"/>
              </a:rPr>
              <a:t>Query</a:t>
            </a:r>
            <a:r>
              <a:rPr sz="2050" spc="-95" dirty="0">
                <a:latin typeface="Tahoma"/>
                <a:cs typeface="Tahoma"/>
              </a:rPr>
              <a:t>:</a:t>
            </a:r>
            <a:r>
              <a:rPr sz="2050" spc="235" dirty="0">
                <a:latin typeface="Tahoma"/>
                <a:cs typeface="Tahoma"/>
              </a:rPr>
              <a:t> 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As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95" dirty="0">
                <a:solidFill>
                  <a:srgbClr val="990099"/>
                </a:solidFill>
                <a:latin typeface="Bookman Old Style"/>
                <a:cs typeface="Bookman Old Style"/>
              </a:rPr>
              <a:t>H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din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Go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endParaRPr sz="2050">
              <a:latin typeface="Gill Sans MT"/>
              <a:cs typeface="Gill Sans MT"/>
            </a:endParaRPr>
          </a:p>
          <a:p>
            <a:pPr marL="833119">
              <a:lnSpc>
                <a:spcPct val="100000"/>
              </a:lnSpc>
              <a:spcBef>
                <a:spcPts val="35"/>
              </a:spcBef>
            </a:pPr>
            <a:r>
              <a:rPr sz="2050" spc="-110" dirty="0">
                <a:latin typeface="Tahoma"/>
                <a:cs typeface="Tahoma"/>
              </a:rPr>
              <a:t>i.e.</a:t>
            </a:r>
            <a:r>
              <a:rPr sz="2050" spc="-85" dirty="0">
                <a:latin typeface="Tahoma"/>
                <a:cs typeface="Tahoma"/>
              </a:rPr>
              <a:t>,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i</a:t>
            </a:r>
            <a:r>
              <a:rPr sz="2050" spc="-110" dirty="0">
                <a:latin typeface="Tahoma"/>
                <a:cs typeface="Tahoma"/>
              </a:rPr>
              <a:t>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wha</a:t>
            </a:r>
            <a:r>
              <a:rPr sz="2050" spc="-75" dirty="0">
                <a:latin typeface="Tahoma"/>
                <a:cs typeface="Tahoma"/>
              </a:rPr>
              <a:t>t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situation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wil</a:t>
            </a:r>
            <a:r>
              <a:rPr sz="2050" spc="-40" dirty="0">
                <a:latin typeface="Tahoma"/>
                <a:cs typeface="Tahoma"/>
              </a:rPr>
              <a:t>l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229" dirty="0">
                <a:latin typeface="Tahoma"/>
                <a:cs typeface="Tahoma"/>
              </a:rPr>
              <a:t>I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holdin</a:t>
            </a:r>
            <a:r>
              <a:rPr sz="2050" spc="-130" dirty="0">
                <a:latin typeface="Tahoma"/>
                <a:cs typeface="Tahoma"/>
              </a:rPr>
              <a:t>g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gold?</a:t>
            </a:r>
            <a:endParaRPr sz="2050">
              <a:latin typeface="Tahoma"/>
              <a:cs typeface="Tahoma"/>
            </a:endParaRPr>
          </a:p>
          <a:p>
            <a:pPr marL="101600">
              <a:lnSpc>
                <a:spcPct val="100000"/>
              </a:lnSpc>
              <a:spcBef>
                <a:spcPts val="1560"/>
              </a:spcBef>
            </a:pPr>
            <a:r>
              <a:rPr sz="2050" spc="-145" dirty="0">
                <a:latin typeface="Tahoma"/>
                <a:cs typeface="Tahoma"/>
              </a:rPr>
              <a:t>Answer:</a:t>
            </a:r>
            <a:r>
              <a:rPr sz="2050" spc="225" dirty="0">
                <a:latin typeface="Tahoma"/>
                <a:cs typeface="Tahoma"/>
              </a:rPr>
              <a:t> 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s/Result</a:t>
            </a:r>
            <a:r>
              <a:rPr sz="2050" spc="-5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Grab,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Result</a:t>
            </a:r>
            <a:r>
              <a:rPr sz="2050" spc="-2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orward,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7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112" baseline="-11904" dirty="0">
                <a:solidFill>
                  <a:srgbClr val="990099"/>
                </a:solidFill>
                <a:latin typeface="Gill Sans MT"/>
                <a:cs typeface="Gill Sans MT"/>
              </a:rPr>
              <a:t>0</a:t>
            </a:r>
            <a:r>
              <a:rPr sz="2050" spc="7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r>
              <a:rPr sz="2050" spc="7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endParaRPr sz="2050">
              <a:latin typeface="Cambria"/>
              <a:cs typeface="Cambria"/>
            </a:endParaRPr>
          </a:p>
          <a:p>
            <a:pPr marL="833119">
              <a:lnSpc>
                <a:spcPct val="100000"/>
              </a:lnSpc>
              <a:spcBef>
                <a:spcPts val="25"/>
              </a:spcBef>
            </a:pPr>
            <a:r>
              <a:rPr sz="2050" spc="-105" dirty="0">
                <a:latin typeface="Tahoma"/>
                <a:cs typeface="Tahoma"/>
              </a:rPr>
              <a:t>i.e.,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go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forward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then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grab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gold</a:t>
            </a:r>
            <a:endParaRPr sz="2050">
              <a:latin typeface="Tahoma"/>
              <a:cs typeface="Tahoma"/>
            </a:endParaRPr>
          </a:p>
          <a:p>
            <a:pPr marL="101600">
              <a:lnSpc>
                <a:spcPct val="100000"/>
              </a:lnSpc>
              <a:spcBef>
                <a:spcPts val="1560"/>
              </a:spcBef>
            </a:pPr>
            <a:r>
              <a:rPr sz="2050" spc="-60" dirty="0">
                <a:latin typeface="Tahoma"/>
                <a:cs typeface="Tahoma"/>
              </a:rPr>
              <a:t>This</a:t>
            </a:r>
            <a:r>
              <a:rPr sz="2050" spc="-55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assumes</a:t>
            </a:r>
            <a:r>
              <a:rPr sz="2050" spc="-8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that</a:t>
            </a:r>
            <a:r>
              <a:rPr sz="2050" spc="-4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-4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agent</a:t>
            </a:r>
            <a:r>
              <a:rPr sz="2050" spc="-8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interested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plans</a:t>
            </a:r>
            <a:r>
              <a:rPr sz="2050" spc="-4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starting</a:t>
            </a:r>
            <a:r>
              <a:rPr sz="2050" spc="-60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at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15" baseline="-11904" dirty="0">
                <a:solidFill>
                  <a:srgbClr val="990099"/>
                </a:solidFill>
                <a:latin typeface="Gill Sans MT"/>
                <a:cs typeface="Gill Sans MT"/>
              </a:rPr>
              <a:t>0</a:t>
            </a:r>
            <a:r>
              <a:rPr sz="2100" spc="337" baseline="-1190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6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that</a:t>
            </a:r>
            <a:r>
              <a:rPr sz="2050" spc="-45" dirty="0">
                <a:latin typeface="Tahoma"/>
                <a:cs typeface="Tahoma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44" baseline="-11904" dirty="0">
                <a:solidFill>
                  <a:srgbClr val="990099"/>
                </a:solidFill>
                <a:latin typeface="Gill Sans MT"/>
                <a:cs typeface="Gill Sans MT"/>
              </a:rPr>
              <a:t>0</a:t>
            </a:r>
            <a:endParaRPr sz="2100" baseline="-11904">
              <a:latin typeface="Gill Sans MT"/>
              <a:cs typeface="Gill Sans MT"/>
            </a:endParaRPr>
          </a:p>
          <a:p>
            <a:pPr marL="101600">
              <a:lnSpc>
                <a:spcPct val="100000"/>
              </a:lnSpc>
              <a:spcBef>
                <a:spcPts val="35"/>
              </a:spcBef>
            </a:pP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only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situation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described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105" dirty="0">
                <a:latin typeface="Tahoma"/>
                <a:cs typeface="Tahoma"/>
              </a:rPr>
              <a:t>KB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C2F404-2DD3-4690-9C7E-406285EE4300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F347F4-156A-4DD2-89DD-EFBB422BB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406015" algn="l"/>
              </a:tabLst>
            </a:pPr>
            <a:r>
              <a:rPr spc="90" dirty="0"/>
              <a:t>Making</a:t>
            </a:r>
            <a:r>
              <a:rPr spc="250" dirty="0"/>
              <a:t> </a:t>
            </a:r>
            <a:r>
              <a:rPr spc="50" dirty="0"/>
              <a:t>plans:	</a:t>
            </a:r>
            <a:r>
              <a:rPr spc="355" dirty="0"/>
              <a:t>A</a:t>
            </a:r>
            <a:r>
              <a:rPr spc="235" dirty="0"/>
              <a:t> </a:t>
            </a:r>
            <a:r>
              <a:rPr spc="120" dirty="0"/>
              <a:t>better</a:t>
            </a:r>
            <a:r>
              <a:rPr spc="240" dirty="0"/>
              <a:t> </a:t>
            </a:r>
            <a:r>
              <a:rPr spc="35" dirty="0"/>
              <a:t>way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41392" y="1410429"/>
            <a:ext cx="7894955" cy="364934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114"/>
              </a:spcBef>
            </a:pPr>
            <a:r>
              <a:rPr sz="2050" spc="-145" dirty="0">
                <a:latin typeface="Tahoma"/>
                <a:cs typeface="Tahoma"/>
              </a:rPr>
              <a:t>Represent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solidFill>
                  <a:srgbClr val="004B00"/>
                </a:solidFill>
                <a:latin typeface="Tahoma"/>
                <a:cs typeface="Tahoma"/>
              </a:rPr>
              <a:t>plans</a:t>
            </a:r>
            <a:r>
              <a:rPr sz="2050" spc="2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as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action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sequences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5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100" spc="-142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100" spc="-112" baseline="-11904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100" i="1" spc="-135" baseline="-11904" dirty="0">
                <a:solidFill>
                  <a:srgbClr val="990099"/>
                </a:solidFill>
                <a:latin typeface="Arial"/>
                <a:cs typeface="Arial"/>
              </a:rPr>
              <a:t>n</a:t>
            </a:r>
            <a:r>
              <a:rPr sz="2050" spc="-90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endParaRPr sz="2050">
              <a:latin typeface="Gill Sans MT"/>
              <a:cs typeface="Gill Sans MT"/>
            </a:endParaRPr>
          </a:p>
          <a:p>
            <a:pPr marL="101600">
              <a:lnSpc>
                <a:spcPct val="100000"/>
              </a:lnSpc>
              <a:spcBef>
                <a:spcPts val="1560"/>
              </a:spcBef>
            </a:pPr>
            <a:r>
              <a:rPr sz="2050" b="0" i="1" spc="35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an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esu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p,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75" dirty="0">
                <a:latin typeface="Tahoma"/>
                <a:cs typeface="Tahoma"/>
              </a:rPr>
              <a:t>i</a:t>
            </a:r>
            <a:r>
              <a:rPr sz="2050" spc="-120" dirty="0">
                <a:latin typeface="Tahoma"/>
                <a:cs typeface="Tahoma"/>
              </a:rPr>
              <a:t>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resul</a:t>
            </a:r>
            <a:r>
              <a:rPr sz="2050" spc="-85" dirty="0">
                <a:latin typeface="Tahoma"/>
                <a:cs typeface="Tahoma"/>
              </a:rPr>
              <a:t>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executing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5" dirty="0">
                <a:latin typeface="Tahoma"/>
                <a:cs typeface="Tahoma"/>
              </a:rPr>
              <a:t>i</a:t>
            </a:r>
            <a:r>
              <a:rPr sz="2050" spc="-110" dirty="0">
                <a:latin typeface="Tahoma"/>
                <a:cs typeface="Tahoma"/>
              </a:rPr>
              <a:t>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endParaRPr sz="2050">
              <a:latin typeface="Bookman Old Style"/>
              <a:cs typeface="Bookman Old Style"/>
            </a:endParaRPr>
          </a:p>
          <a:p>
            <a:pPr marL="101600">
              <a:lnSpc>
                <a:spcPct val="100000"/>
              </a:lnSpc>
              <a:spcBef>
                <a:spcPts val="1560"/>
              </a:spcBef>
              <a:tabLst>
                <a:tab pos="3338829" algn="l"/>
              </a:tabLst>
            </a:pPr>
            <a:r>
              <a:rPr sz="2050" spc="-105" dirty="0">
                <a:latin typeface="Tahoma"/>
                <a:cs typeface="Tahoma"/>
              </a:rPr>
              <a:t>The</a:t>
            </a:r>
            <a:r>
              <a:rPr sz="2050" spc="-95" dirty="0">
                <a:latin typeface="Tahoma"/>
                <a:cs typeface="Tahoma"/>
              </a:rPr>
              <a:t>n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quer</a:t>
            </a:r>
            <a:r>
              <a:rPr sz="2050" spc="-140" dirty="0">
                <a:latin typeface="Tahoma"/>
                <a:cs typeface="Tahoma"/>
              </a:rPr>
              <a:t>y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As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95" dirty="0">
                <a:solidFill>
                  <a:srgbClr val="990099"/>
                </a:solidFill>
                <a:latin typeface="Bookman Old Style"/>
                <a:cs typeface="Bookman Old Style"/>
              </a:rPr>
              <a:t>H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din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Go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5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an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esu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p,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60" baseline="-11904" dirty="0">
                <a:solidFill>
                  <a:srgbClr val="990099"/>
                </a:solidFill>
                <a:latin typeface="Gill Sans MT"/>
                <a:cs typeface="Gill Sans MT"/>
              </a:rPr>
              <a:t>0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)))</a:t>
            </a:r>
            <a:endParaRPr sz="2050">
              <a:latin typeface="Gill Sans MT"/>
              <a:cs typeface="Gill Sans MT"/>
            </a:endParaRPr>
          </a:p>
          <a:p>
            <a:pPr marL="101600">
              <a:lnSpc>
                <a:spcPct val="100000"/>
              </a:lnSpc>
              <a:spcBef>
                <a:spcPts val="35"/>
              </a:spcBef>
            </a:pPr>
            <a:r>
              <a:rPr sz="2050" spc="-170" dirty="0">
                <a:latin typeface="Tahoma"/>
                <a:cs typeface="Tahoma"/>
              </a:rPr>
              <a:t>ha</a:t>
            </a:r>
            <a:r>
              <a:rPr sz="2050" spc="-135" dirty="0">
                <a:latin typeface="Tahoma"/>
                <a:cs typeface="Tahoma"/>
              </a:rPr>
              <a:t>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solution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-229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3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90" dirty="0">
                <a:solidFill>
                  <a:srgbClr val="990099"/>
                </a:solidFill>
                <a:latin typeface="Bookman Old Style"/>
                <a:cs typeface="Bookman Old Style"/>
              </a:rPr>
              <a:t>ab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r>
              <a:rPr sz="2050" spc="23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endParaRPr sz="2050">
              <a:latin typeface="Cambria"/>
              <a:cs typeface="Cambria"/>
            </a:endParaRPr>
          </a:p>
          <a:p>
            <a:pPr marL="101600">
              <a:lnSpc>
                <a:spcPct val="100000"/>
              </a:lnSpc>
              <a:spcBef>
                <a:spcPts val="1560"/>
              </a:spcBef>
            </a:pPr>
            <a:r>
              <a:rPr sz="2050" spc="-75" dirty="0">
                <a:latin typeface="Tahoma"/>
                <a:cs typeface="Tahoma"/>
              </a:rPr>
              <a:t>Definition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PlanResult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terms</a:t>
            </a:r>
            <a:r>
              <a:rPr sz="2050" spc="4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Result</a:t>
            </a:r>
            <a:r>
              <a:rPr sz="2050" spc="-65" dirty="0">
                <a:latin typeface="Tahoma"/>
                <a:cs typeface="Tahoma"/>
              </a:rPr>
              <a:t>:</a:t>
            </a:r>
            <a:endParaRPr sz="2050">
              <a:latin typeface="Tahoma"/>
              <a:cs typeface="Tahoma"/>
            </a:endParaRPr>
          </a:p>
          <a:p>
            <a:pPr marL="467359">
              <a:lnSpc>
                <a:spcPct val="100000"/>
              </a:lnSpc>
              <a:spcBef>
                <a:spcPts val="25"/>
              </a:spcBef>
              <a:tabLst>
                <a:tab pos="922019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35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an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esu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-50" dirty="0">
                <a:solidFill>
                  <a:srgbClr val="990099"/>
                </a:solidFill>
                <a:latin typeface="Gill Sans MT"/>
                <a:cs typeface="Gill Sans MT"/>
              </a:rPr>
              <a:t>([</a:t>
            </a:r>
            <a:r>
              <a:rPr sz="2050" spc="-22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endParaRPr sz="2050">
              <a:latin typeface="Bookman Old Style"/>
              <a:cs typeface="Bookman Old Style"/>
            </a:endParaRPr>
          </a:p>
          <a:p>
            <a:pPr marL="467359">
              <a:lnSpc>
                <a:spcPct val="100000"/>
              </a:lnSpc>
              <a:spcBef>
                <a:spcPts val="35"/>
              </a:spcBef>
              <a:tabLst>
                <a:tab pos="141668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a,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p,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35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an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esu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-5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55" dirty="0">
                <a:solidFill>
                  <a:srgbClr val="990099"/>
                </a:solidFill>
                <a:latin typeface="Gill Sans MT"/>
                <a:cs typeface="Gill Sans MT"/>
              </a:rPr>
              <a:t>[</a:t>
            </a:r>
            <a:r>
              <a:rPr sz="2050" b="0" i="1" spc="-210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spc="-75" dirty="0">
                <a:solidFill>
                  <a:srgbClr val="990099"/>
                </a:solidFill>
                <a:latin typeface="Cambria"/>
                <a:cs typeface="Cambria"/>
              </a:rPr>
              <a:t>|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spc="-175" dirty="0">
                <a:solidFill>
                  <a:srgbClr val="990099"/>
                </a:solidFill>
                <a:latin typeface="Gill Sans MT"/>
                <a:cs typeface="Gill Sans MT"/>
              </a:rPr>
              <a:t>]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1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35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an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esu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p,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esu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t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a,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endParaRPr sz="2050">
              <a:latin typeface="Gill Sans MT"/>
              <a:cs typeface="Gill Sans MT"/>
            </a:endParaRPr>
          </a:p>
          <a:p>
            <a:pPr marL="100965" marR="17780">
              <a:lnSpc>
                <a:spcPct val="101499"/>
              </a:lnSpc>
              <a:spcBef>
                <a:spcPts val="1525"/>
              </a:spcBef>
            </a:pPr>
            <a:r>
              <a:rPr sz="2050" spc="-85" dirty="0">
                <a:solidFill>
                  <a:srgbClr val="00007E"/>
                </a:solidFill>
                <a:latin typeface="Tahoma"/>
                <a:cs typeface="Tahoma"/>
              </a:rPr>
              <a:t>Planning</a:t>
            </a:r>
            <a:r>
              <a:rPr sz="2050" spc="11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50" dirty="0">
                <a:solidFill>
                  <a:srgbClr val="00007E"/>
                </a:solidFill>
                <a:latin typeface="Tahoma"/>
                <a:cs typeface="Tahoma"/>
              </a:rPr>
              <a:t>systems</a:t>
            </a:r>
            <a:r>
              <a:rPr sz="2050" spc="9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are</a:t>
            </a:r>
            <a:r>
              <a:rPr sz="2050" spc="8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special-purpose</a:t>
            </a:r>
            <a:r>
              <a:rPr sz="2050" spc="12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reasoners</a:t>
            </a:r>
            <a:r>
              <a:rPr sz="2050" spc="110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designed</a:t>
            </a:r>
            <a:r>
              <a:rPr sz="2050" spc="10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0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do</a:t>
            </a:r>
            <a:r>
              <a:rPr sz="2050" spc="10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this</a:t>
            </a:r>
            <a:r>
              <a:rPr sz="2050" spc="114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type</a:t>
            </a:r>
            <a:r>
              <a:rPr sz="2050" spc="1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 </a:t>
            </a:r>
            <a:r>
              <a:rPr sz="2050" spc="-63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inference</a:t>
            </a:r>
            <a:r>
              <a:rPr sz="2050" spc="45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more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efficiently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than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general-purpose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reasoner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B8404E-37E4-4BB2-B8A5-55F2837343E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23FC27-C9C3-4933-9691-CFA0C59EE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406015" algn="l"/>
              </a:tabLst>
            </a:pPr>
            <a:r>
              <a:rPr lang="en-US" spc="90" dirty="0"/>
              <a:t>Knowledge Engineering in FOL</a:t>
            </a:r>
            <a:endParaRPr spc="35" dirty="0"/>
          </a:p>
        </p:txBody>
      </p:sp>
      <p:sp>
        <p:nvSpPr>
          <p:cNvPr id="3" name="object 3"/>
          <p:cNvSpPr txBox="1"/>
          <p:nvPr/>
        </p:nvSpPr>
        <p:spPr>
          <a:xfrm>
            <a:off x="1041392" y="1410429"/>
            <a:ext cx="7894955" cy="31899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114"/>
              </a:spcBef>
            </a:pPr>
            <a:r>
              <a:rPr lang="en-MY" sz="1800" b="0" i="0" u="none" strike="noStrike" baseline="0" dirty="0">
                <a:latin typeface="NimbusRomNo9L-Regu"/>
              </a:rPr>
              <a:t>Knowledge engineering: </a:t>
            </a:r>
            <a:r>
              <a:rPr lang="en-US" sz="1800" b="0" i="0" u="none" strike="noStrike" baseline="0" dirty="0">
                <a:latin typeface="NimbusRomNo9L-Regu"/>
              </a:rPr>
              <a:t>the general process of knowledge-base construction</a:t>
            </a:r>
            <a:r>
              <a:rPr lang="en-MY" dirty="0">
                <a:latin typeface="NimbusRomNo9L-Regu"/>
              </a:rPr>
              <a:t>.</a:t>
            </a:r>
          </a:p>
          <a:p>
            <a:pPr marL="101600">
              <a:lnSpc>
                <a:spcPct val="100000"/>
              </a:lnSpc>
              <a:spcBef>
                <a:spcPts val="114"/>
              </a:spcBef>
            </a:pPr>
            <a:endParaRPr lang="en-MY" sz="1800" b="0" i="0" u="none" strike="noStrike" baseline="0" dirty="0">
              <a:latin typeface="NimbusRomNo9L-Regu"/>
            </a:endParaRPr>
          </a:p>
          <a:p>
            <a:pPr marL="101600">
              <a:lnSpc>
                <a:spcPct val="100000"/>
              </a:lnSpc>
              <a:spcBef>
                <a:spcPts val="114"/>
              </a:spcBef>
            </a:pPr>
            <a:r>
              <a:rPr lang="en-MY" dirty="0">
                <a:latin typeface="NimbusRomNo9L-Regu"/>
              </a:rPr>
              <a:t>The steps used in the knowledge engineering process:</a:t>
            </a:r>
          </a:p>
          <a:p>
            <a:pPr marL="444500" indent="-342900">
              <a:lnSpc>
                <a:spcPct val="100000"/>
              </a:lnSpc>
              <a:spcBef>
                <a:spcPts val="114"/>
              </a:spcBef>
              <a:buAutoNum type="arabicPeriod"/>
            </a:pPr>
            <a:r>
              <a:rPr lang="en-MY" sz="1800" b="0" i="0" u="none" strike="noStrike" baseline="0" dirty="0">
                <a:latin typeface="NimbusRomNo9L-Regu"/>
              </a:rPr>
              <a:t>Identify the questions.</a:t>
            </a:r>
          </a:p>
          <a:p>
            <a:pPr marL="444500" indent="-342900">
              <a:lnSpc>
                <a:spcPct val="100000"/>
              </a:lnSpc>
              <a:spcBef>
                <a:spcPts val="114"/>
              </a:spcBef>
              <a:buAutoNum type="arabicPeriod"/>
            </a:pPr>
            <a:r>
              <a:rPr lang="en-MY" dirty="0">
                <a:latin typeface="NimbusRomNo9L-Regu"/>
              </a:rPr>
              <a:t>Assemble the relevant knowledge</a:t>
            </a:r>
          </a:p>
          <a:p>
            <a:pPr marL="444500" indent="-342900">
              <a:lnSpc>
                <a:spcPct val="100000"/>
              </a:lnSpc>
              <a:spcBef>
                <a:spcPts val="114"/>
              </a:spcBef>
              <a:buAutoNum type="arabicPeriod"/>
            </a:pPr>
            <a:r>
              <a:rPr lang="en-US" sz="1800" b="0" i="0" u="none" strike="noStrike" baseline="0" dirty="0">
                <a:latin typeface="NimbusRomNo9L-ReguItal"/>
              </a:rPr>
              <a:t>Decide on a vocabulary of predicates, functions, and constants</a:t>
            </a:r>
          </a:p>
          <a:p>
            <a:pPr marL="444500" indent="-342900">
              <a:lnSpc>
                <a:spcPct val="100000"/>
              </a:lnSpc>
              <a:spcBef>
                <a:spcPts val="114"/>
              </a:spcBef>
              <a:buAutoNum type="arabicPeriod"/>
            </a:pPr>
            <a:r>
              <a:rPr lang="en-US" sz="1800" b="0" i="0" u="none" strike="noStrike" baseline="0" dirty="0">
                <a:latin typeface="NimbusRomNo9L-ReguItal"/>
              </a:rPr>
              <a:t>Encode general knowledge about the domain</a:t>
            </a:r>
            <a:endParaRPr lang="en-US" dirty="0">
              <a:latin typeface="NimbusRomNo9L-ReguItal"/>
            </a:endParaRPr>
          </a:p>
          <a:p>
            <a:pPr marL="444500" indent="-342900">
              <a:lnSpc>
                <a:spcPct val="100000"/>
              </a:lnSpc>
              <a:spcBef>
                <a:spcPts val="114"/>
              </a:spcBef>
              <a:buAutoNum type="arabicPeriod"/>
            </a:pPr>
            <a:r>
              <a:rPr lang="en-US" sz="1800" b="0" i="0" u="none" strike="noStrike" baseline="0" dirty="0">
                <a:latin typeface="NimbusRomNo9L-ReguItal"/>
              </a:rPr>
              <a:t>Encode a description of the problem instance</a:t>
            </a:r>
          </a:p>
          <a:p>
            <a:pPr marL="444500" indent="-342900">
              <a:lnSpc>
                <a:spcPct val="100000"/>
              </a:lnSpc>
              <a:spcBef>
                <a:spcPts val="114"/>
              </a:spcBef>
              <a:buAutoNum type="arabicPeriod"/>
            </a:pPr>
            <a:r>
              <a:rPr lang="en-US" sz="1800" b="0" i="0" u="none" strike="noStrike" baseline="0" dirty="0">
                <a:latin typeface="NimbusRomNo9L-ReguItal"/>
              </a:rPr>
              <a:t>Pose queries to the inference procedure and get answers</a:t>
            </a:r>
          </a:p>
          <a:p>
            <a:pPr marL="444500" indent="-342900">
              <a:lnSpc>
                <a:spcPct val="100000"/>
              </a:lnSpc>
              <a:spcBef>
                <a:spcPts val="114"/>
              </a:spcBef>
              <a:buAutoNum type="arabicPeriod"/>
            </a:pPr>
            <a:r>
              <a:rPr lang="en-US" sz="1800" b="0" i="0" u="none" strike="noStrike" baseline="0" dirty="0">
                <a:latin typeface="NimbusRomNo9L-ReguItal"/>
              </a:rPr>
              <a:t>Debug and evaluate the knowledge base</a:t>
            </a:r>
          </a:p>
          <a:p>
            <a:pPr marL="444500" indent="-342900">
              <a:lnSpc>
                <a:spcPct val="100000"/>
              </a:lnSpc>
              <a:spcBef>
                <a:spcPts val="114"/>
              </a:spcBef>
              <a:buAutoNum type="arabicPeriod"/>
            </a:pPr>
            <a:endParaRPr lang="en-US" dirty="0">
              <a:latin typeface="NimbusRomNo9L-ReguIt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CC6BF4-158B-4C18-BC88-BE35DCB2E0C0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487E19-7C75-44BC-80EF-3B2A48FC7E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4712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406015" algn="l"/>
              </a:tabLst>
            </a:pPr>
            <a:r>
              <a:rPr lang="en-US" spc="90" dirty="0"/>
              <a:t>Knowledge Engineering in FOL</a:t>
            </a:r>
            <a:endParaRPr spc="35" dirty="0"/>
          </a:p>
        </p:txBody>
      </p:sp>
      <p:sp>
        <p:nvSpPr>
          <p:cNvPr id="3" name="object 3"/>
          <p:cNvSpPr txBox="1"/>
          <p:nvPr/>
        </p:nvSpPr>
        <p:spPr>
          <a:xfrm>
            <a:off x="1041392" y="1410429"/>
            <a:ext cx="7894955" cy="573426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01600">
              <a:spcBef>
                <a:spcPts val="114"/>
              </a:spcBef>
            </a:pPr>
            <a:r>
              <a:rPr lang="en-US" sz="1800" b="0" i="0" u="none" strike="noStrike" baseline="0" dirty="0">
                <a:latin typeface="NimbusRomNo9L-ReguItal"/>
              </a:rPr>
              <a:t>Applications in the e</a:t>
            </a:r>
            <a:r>
              <a:rPr lang="en-US" dirty="0">
                <a:latin typeface="NimbusRomNo9L-ReguItal"/>
              </a:rPr>
              <a:t>lectronic circuits domain</a:t>
            </a: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444500" indent="-342900">
              <a:spcBef>
                <a:spcPts val="114"/>
              </a:spcBef>
              <a:buAutoNum type="arabicPeriod"/>
            </a:pPr>
            <a:r>
              <a:rPr lang="en-MY" sz="1800" b="0" i="0" u="none" strike="noStrike" baseline="0" dirty="0">
                <a:solidFill>
                  <a:srgbClr val="9A009A"/>
                </a:solidFill>
                <a:latin typeface="CMSSBX10"/>
              </a:rPr>
              <a:t>Identify the questions</a:t>
            </a:r>
            <a:endParaRPr lang="en-US" dirty="0">
              <a:solidFill>
                <a:srgbClr val="9A009A"/>
              </a:solidFill>
              <a:latin typeface="NimbusRomNo9L-ReguItal"/>
            </a:endParaRPr>
          </a:p>
          <a:p>
            <a:pPr marL="444500" indent="-342900">
              <a:spcBef>
                <a:spcPts val="114"/>
              </a:spcBef>
              <a:buAutoNum type="arabicPeriod"/>
            </a:pPr>
            <a:endParaRPr lang="en-US" sz="1800" b="0" i="0" u="none" strike="noStrike" baseline="0" dirty="0">
              <a:solidFill>
                <a:srgbClr val="9A009A"/>
              </a:solidFill>
              <a:latin typeface="NimbusRomNo9L-ReguItal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Does the circuit in Figure 8.6 actually add properly?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If all the inputs are high, what is the output of gate A2?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Questions about the circuit’s structure are also interesting.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For example, what are all the gates connected to the first input terminal?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Does the circuit contain feedback loops?</a:t>
            </a:r>
          </a:p>
          <a:p>
            <a:pPr marL="101600">
              <a:lnSpc>
                <a:spcPct val="100000"/>
              </a:lnSpc>
              <a:spcBef>
                <a:spcPts val="114"/>
              </a:spcBef>
            </a:pPr>
            <a:endParaRPr lang="en-US" dirty="0">
              <a:latin typeface="NimbusRomNo9L-ReguIt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A6629D-3413-4981-BC2E-0B6B7DA9F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981200"/>
            <a:ext cx="5482287" cy="24508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101B4C3-8573-412D-91BE-8452DE5EFF6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D8DD85D-583E-4B6C-9055-F85B3D86F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5379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406015" algn="l"/>
              </a:tabLst>
            </a:pPr>
            <a:r>
              <a:rPr lang="en-US" spc="90" dirty="0"/>
              <a:t>Knowledge Engineering in FOL</a:t>
            </a:r>
            <a:endParaRPr spc="35" dirty="0"/>
          </a:p>
        </p:txBody>
      </p:sp>
      <p:sp>
        <p:nvSpPr>
          <p:cNvPr id="3" name="object 3"/>
          <p:cNvSpPr txBox="1"/>
          <p:nvPr/>
        </p:nvSpPr>
        <p:spPr>
          <a:xfrm>
            <a:off x="1041392" y="1410429"/>
            <a:ext cx="7894955" cy="543161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01600">
              <a:spcBef>
                <a:spcPts val="114"/>
              </a:spcBef>
            </a:pPr>
            <a:r>
              <a:rPr lang="en-US" sz="1800" b="0" i="0" u="none" strike="noStrike" baseline="0" dirty="0">
                <a:latin typeface="NimbusRomNo9L-ReguItal"/>
              </a:rPr>
              <a:t>Applications in the e</a:t>
            </a:r>
            <a:r>
              <a:rPr lang="en-US" dirty="0">
                <a:latin typeface="NimbusRomNo9L-ReguItal"/>
              </a:rPr>
              <a:t>lectronic circuits domain</a:t>
            </a: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r>
              <a:rPr lang="en-MY" sz="1800" b="0" i="0" u="none" strike="noStrike" baseline="0" dirty="0">
                <a:solidFill>
                  <a:srgbClr val="9A009A"/>
                </a:solidFill>
                <a:latin typeface="CMSSBX10"/>
              </a:rPr>
              <a:t>2. Assemble the relevant knowledge</a:t>
            </a:r>
            <a:endParaRPr lang="en-US" sz="1800" b="0" i="0" u="none" strike="noStrike" baseline="0" dirty="0">
              <a:solidFill>
                <a:srgbClr val="9A009A"/>
              </a:solidFill>
              <a:latin typeface="NimbusRomNo9L-ReguItal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MY" sz="1800" b="0" i="0" u="none" strike="noStrike" baseline="0" dirty="0">
                <a:latin typeface="NimbusRomNo9L-Regu"/>
              </a:rPr>
              <a:t>Circuits composed of wires and gates.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Signals flow along wires to the input terminals of gates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NimbusRomNo9L-Regu"/>
              </a:rPr>
              <a:t>E</a:t>
            </a:r>
            <a:r>
              <a:rPr lang="en-US" sz="1800" b="0" i="0" u="none" strike="noStrike" baseline="0" dirty="0">
                <a:latin typeface="NimbusRomNo9L-Regu"/>
              </a:rPr>
              <a:t>ach gate produces a signal on the output terminal that flows along another wire.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MY" sz="1800" b="0" i="0" u="none" strike="noStrike" baseline="0" dirty="0">
                <a:latin typeface="NimbusRomNo9L-Regu"/>
              </a:rPr>
              <a:t>There are four types </a:t>
            </a:r>
            <a:r>
              <a:rPr lang="en-US" sz="1800" b="0" i="0" u="none" strike="noStrike" baseline="0" dirty="0">
                <a:latin typeface="NimbusRomNo9L-Regu"/>
              </a:rPr>
              <a:t>of gates: AND, OR, and XOR gates have two input terminals, and NOT gates have one.</a:t>
            </a:r>
            <a:endParaRPr lang="en-MY" sz="1800" b="0" i="0" u="none" strike="noStrike" baseline="0" dirty="0">
              <a:latin typeface="NimbusRomNo9L-Regu"/>
            </a:endParaRPr>
          </a:p>
          <a:p>
            <a:pPr algn="l"/>
            <a:endParaRPr lang="en-US" dirty="0">
              <a:latin typeface="NimbusRomNo9L-ReguIt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A6629D-3413-4981-BC2E-0B6B7DA9F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981200"/>
            <a:ext cx="5482287" cy="24508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57573A-260E-4319-A779-B77DEA98EA1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01FA2AF-970B-494F-A063-3F5439CCA9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1540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35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406015" algn="l"/>
              </a:tabLst>
            </a:pPr>
            <a:r>
              <a:rPr lang="en-US" spc="90" dirty="0"/>
              <a:t>Knowledge Engineering in FOL</a:t>
            </a:r>
            <a:endParaRPr spc="35" dirty="0"/>
          </a:p>
        </p:txBody>
      </p:sp>
      <p:sp>
        <p:nvSpPr>
          <p:cNvPr id="3" name="object 3"/>
          <p:cNvSpPr txBox="1"/>
          <p:nvPr/>
        </p:nvSpPr>
        <p:spPr>
          <a:xfrm>
            <a:off x="1041392" y="1410429"/>
            <a:ext cx="7894955" cy="51546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01600">
              <a:spcBef>
                <a:spcPts val="114"/>
              </a:spcBef>
            </a:pPr>
            <a:r>
              <a:rPr lang="en-US" sz="1800" b="0" i="0" u="none" strike="noStrike" baseline="0" dirty="0">
                <a:latin typeface="NimbusRomNo9L-ReguItal"/>
              </a:rPr>
              <a:t>Applications in the e</a:t>
            </a:r>
            <a:r>
              <a:rPr lang="en-US" dirty="0">
                <a:latin typeface="NimbusRomNo9L-ReguItal"/>
              </a:rPr>
              <a:t>lectronic circuits domain</a:t>
            </a: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r>
              <a:rPr lang="en-MY" dirty="0">
                <a:solidFill>
                  <a:srgbClr val="9A009A"/>
                </a:solidFill>
                <a:latin typeface="CMSSBX10"/>
              </a:rPr>
              <a:t>3. </a:t>
            </a:r>
            <a:r>
              <a:rPr lang="en-MY" sz="1800" b="0" i="0" u="none" strike="noStrike" baseline="0" dirty="0">
                <a:solidFill>
                  <a:srgbClr val="9A009A"/>
                </a:solidFill>
                <a:latin typeface="CMSSBX10"/>
              </a:rPr>
              <a:t>Decide on a vocabulary</a:t>
            </a:r>
            <a:endParaRPr lang="en-US" sz="1800" b="0" i="0" u="none" strike="noStrike" baseline="0" dirty="0">
              <a:solidFill>
                <a:srgbClr val="9A009A"/>
              </a:solidFill>
              <a:latin typeface="NimbusRomNo9L-ReguItal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Each gate is represented as an object named by a constant, about which we assert that it is a gate with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MY" sz="1800" b="0" i="1" u="none" strike="noStrike" baseline="0" dirty="0">
                <a:latin typeface="NimbusRomNo9L-ReguItal"/>
              </a:rPr>
              <a:t>Gate</a:t>
            </a:r>
            <a:r>
              <a:rPr lang="en-MY" sz="1800" b="0" i="0" u="none" strike="noStrike" baseline="0" dirty="0">
                <a:latin typeface="CMR10"/>
              </a:rPr>
              <a:t>(</a:t>
            </a:r>
            <a:r>
              <a:rPr lang="en-MY" sz="1800" b="0" i="1" u="none" strike="noStrike" baseline="0" dirty="0">
                <a:latin typeface="NimbusRomNo9L-ReguItal"/>
              </a:rPr>
              <a:t>X</a:t>
            </a:r>
            <a:r>
              <a:rPr lang="en-MY" sz="1800" b="0" i="0" u="none" strike="noStrike" baseline="-25000" dirty="0">
                <a:latin typeface="NimbusRomNo9L-Regu"/>
              </a:rPr>
              <a:t>1</a:t>
            </a:r>
            <a:r>
              <a:rPr lang="en-MY" sz="1800" b="0" i="0" u="none" strike="noStrike" baseline="0" dirty="0">
                <a:latin typeface="CMR10"/>
              </a:rPr>
              <a:t>)</a:t>
            </a:r>
            <a:r>
              <a:rPr lang="en-MY" dirty="0">
                <a:latin typeface="NimbusRomNo9L-Regu"/>
              </a:rPr>
              <a:t>, </a:t>
            </a:r>
            <a:r>
              <a:rPr lang="en-MY" dirty="0" err="1">
                <a:latin typeface="NimbusRomNo9L-Regu"/>
              </a:rPr>
              <a:t>eg</a:t>
            </a:r>
            <a:r>
              <a:rPr lang="en-MY" dirty="0">
                <a:latin typeface="NimbusRomNo9L-Regu"/>
              </a:rPr>
              <a:t>: </a:t>
            </a:r>
            <a:r>
              <a:rPr lang="en-MY" i="1" dirty="0">
                <a:latin typeface="NimbusRomNo9L-Regu"/>
              </a:rPr>
              <a:t>T</a:t>
            </a:r>
            <a:r>
              <a:rPr lang="en-MY" sz="1800" b="0" i="1" u="none" strike="noStrike" baseline="0" dirty="0">
                <a:latin typeface="NimbusRomNo9L-ReguItal"/>
              </a:rPr>
              <a:t>ype</a:t>
            </a:r>
            <a:r>
              <a:rPr lang="en-MY" sz="1800" b="0" i="0" u="none" strike="noStrike" baseline="0" dirty="0">
                <a:latin typeface="CMR10"/>
              </a:rPr>
              <a:t>(</a:t>
            </a:r>
            <a:r>
              <a:rPr lang="en-MY" sz="1800" b="0" i="1" u="none" strike="noStrike" baseline="0" dirty="0">
                <a:latin typeface="NimbusRomNo9L-ReguItal"/>
              </a:rPr>
              <a:t>X</a:t>
            </a:r>
            <a:r>
              <a:rPr lang="en-MY" sz="1800" b="0" i="0" u="none" strike="noStrike" baseline="-25000" dirty="0">
                <a:latin typeface="NimbusRomNo9L-Regu"/>
              </a:rPr>
              <a:t>1</a:t>
            </a:r>
            <a:r>
              <a:rPr lang="en-MY" sz="1800" b="0" i="0" u="none" strike="noStrike" baseline="0" dirty="0">
                <a:latin typeface="CMR10"/>
              </a:rPr>
              <a:t>)=</a:t>
            </a:r>
            <a:r>
              <a:rPr lang="en-MY" sz="1800" b="0" i="1" u="none" strike="noStrike" baseline="0" dirty="0">
                <a:latin typeface="NimbusRomNo9L-ReguItal"/>
              </a:rPr>
              <a:t>XOR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MY" i="1" dirty="0">
                <a:latin typeface="NimbusRomNo9L-ReguItal"/>
              </a:rPr>
              <a:t>Circuit</a:t>
            </a:r>
            <a:r>
              <a:rPr lang="en-MY" dirty="0">
                <a:latin typeface="NimbusRomNo9L-ReguItal"/>
              </a:rPr>
              <a:t>(</a:t>
            </a:r>
            <a:r>
              <a:rPr lang="en-MY" i="1" dirty="0">
                <a:latin typeface="NimbusRomNo9L-ReguItal"/>
              </a:rPr>
              <a:t>C</a:t>
            </a:r>
            <a:r>
              <a:rPr lang="en-MY" baseline="-25000" dirty="0">
                <a:latin typeface="NimbusRomNo9L-ReguItal"/>
              </a:rPr>
              <a:t>1</a:t>
            </a:r>
            <a:r>
              <a:rPr lang="en-MY" dirty="0">
                <a:latin typeface="NimbusRomNo9L-ReguItal"/>
              </a:rPr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MY" i="1" dirty="0">
                <a:latin typeface="NimbusRomNo9L-ReguItal"/>
              </a:rPr>
              <a:t>Terminal</a:t>
            </a:r>
            <a:r>
              <a:rPr lang="en-MY" dirty="0">
                <a:latin typeface="NimbusRomNo9L-ReguItal"/>
              </a:rPr>
              <a:t>(</a:t>
            </a:r>
            <a:r>
              <a:rPr lang="en-MY" i="1" dirty="0">
                <a:latin typeface="NimbusRomNo9L-ReguItal"/>
              </a:rPr>
              <a:t>x</a:t>
            </a:r>
            <a:r>
              <a:rPr lang="en-MY" dirty="0">
                <a:latin typeface="NimbusRomNo9L-ReguItal"/>
              </a:rPr>
              <a:t>)</a:t>
            </a:r>
            <a:endParaRPr lang="en-US" dirty="0">
              <a:latin typeface="NimbusRomNo9L-ReguIt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A6629D-3413-4981-BC2E-0B6B7DA9F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981200"/>
            <a:ext cx="5482287" cy="24508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5935E5-B953-4B46-8114-800A25D36E8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044D00-9488-40E3-B71E-475133C5E9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9495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36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406015" algn="l"/>
              </a:tabLst>
            </a:pPr>
            <a:r>
              <a:rPr lang="en-US" spc="90" dirty="0"/>
              <a:t>Knowledge Engineering in FOL</a:t>
            </a:r>
            <a:endParaRPr spc="35" dirty="0"/>
          </a:p>
        </p:txBody>
      </p:sp>
      <p:sp>
        <p:nvSpPr>
          <p:cNvPr id="3" name="object 3"/>
          <p:cNvSpPr txBox="1"/>
          <p:nvPr/>
        </p:nvSpPr>
        <p:spPr>
          <a:xfrm>
            <a:off x="1041392" y="1410429"/>
            <a:ext cx="7894955" cy="51546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01600">
              <a:spcBef>
                <a:spcPts val="114"/>
              </a:spcBef>
            </a:pPr>
            <a:r>
              <a:rPr lang="en-US" sz="1800" b="0" i="0" u="none" strike="noStrike" baseline="0" dirty="0">
                <a:latin typeface="NimbusRomNo9L-ReguItal"/>
              </a:rPr>
              <a:t>Applications in the e</a:t>
            </a:r>
            <a:r>
              <a:rPr lang="en-US" dirty="0">
                <a:latin typeface="NimbusRomNo9L-ReguItal"/>
              </a:rPr>
              <a:t>lectronic circuits domain</a:t>
            </a: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r>
              <a:rPr lang="en-MY" dirty="0">
                <a:solidFill>
                  <a:srgbClr val="9A009A"/>
                </a:solidFill>
                <a:latin typeface="CMSSBX10"/>
              </a:rPr>
              <a:t>4. </a:t>
            </a:r>
            <a:r>
              <a:rPr lang="en-US" sz="1800" b="0" i="0" u="none" strike="noStrike" baseline="0" dirty="0">
                <a:solidFill>
                  <a:srgbClr val="9A009A"/>
                </a:solidFill>
                <a:latin typeface="CMSSBX10"/>
              </a:rPr>
              <a:t>Encode general knowledge of the domain</a:t>
            </a:r>
            <a:endParaRPr lang="en-US" sz="1800" b="0" i="0" u="none" strike="noStrike" baseline="0" dirty="0">
              <a:solidFill>
                <a:srgbClr val="9A009A"/>
              </a:solidFill>
              <a:latin typeface="NimbusRomNo9L-ReguItal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Example:</a:t>
            </a: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       If two terminals are connected, then they have the same signal:</a:t>
            </a:r>
          </a:p>
          <a:p>
            <a:pPr algn="l"/>
            <a:endParaRPr lang="en-US" dirty="0">
              <a:latin typeface="NimbusRomNo9L-Regu"/>
            </a:endParaRPr>
          </a:p>
          <a:p>
            <a:pPr algn="l"/>
            <a:r>
              <a:rPr lang="en-MY" dirty="0"/>
              <a:t>∀ </a:t>
            </a:r>
            <a:r>
              <a:rPr lang="fr-FR" sz="1800" b="0" i="1" u="none" strike="noStrike" baseline="0" dirty="0">
                <a:latin typeface="NimbusRomNo9L-ReguItal"/>
              </a:rPr>
              <a:t>t</a:t>
            </a:r>
            <a:r>
              <a:rPr lang="fr-FR" sz="1800" b="0" i="0" u="none" strike="noStrike" baseline="-25000" dirty="0">
                <a:latin typeface="NimbusRomNo9L-Regu"/>
              </a:rPr>
              <a:t>1</a:t>
            </a:r>
            <a:r>
              <a:rPr lang="fr-FR" dirty="0">
                <a:latin typeface="CMMI10"/>
              </a:rPr>
              <a:t>,</a:t>
            </a:r>
            <a:r>
              <a:rPr lang="fr-FR" sz="1800" b="0" i="0" u="none" strike="noStrike" baseline="0" dirty="0">
                <a:latin typeface="CMMI10"/>
              </a:rPr>
              <a:t> </a:t>
            </a:r>
            <a:r>
              <a:rPr lang="fr-FR" sz="1800" b="0" i="1" u="none" strike="noStrike" baseline="0" dirty="0">
                <a:latin typeface="NimbusRomNo9L-ReguItal"/>
              </a:rPr>
              <a:t>t</a:t>
            </a:r>
            <a:r>
              <a:rPr lang="fr-FR" sz="1800" b="0" i="0" u="none" strike="noStrike" baseline="-25000" dirty="0">
                <a:latin typeface="NimbusRomNo9L-Regu"/>
              </a:rPr>
              <a:t>2</a:t>
            </a:r>
            <a:r>
              <a:rPr lang="fr-FR" sz="1800" b="0" i="0" u="none" strike="noStrike" baseline="0" dirty="0">
                <a:latin typeface="NimbusRomNo9L-Regu"/>
              </a:rPr>
              <a:t> </a:t>
            </a:r>
            <a:r>
              <a:rPr lang="fr-FR" sz="1800" b="0" i="1" u="none" strike="noStrike" baseline="0" dirty="0">
                <a:latin typeface="NimbusRomNo9L-ReguItal"/>
              </a:rPr>
              <a:t>Terminal</a:t>
            </a:r>
            <a:r>
              <a:rPr lang="fr-FR" sz="1800" b="0" i="0" u="none" strike="noStrike" baseline="0" dirty="0">
                <a:latin typeface="CMR10"/>
              </a:rPr>
              <a:t>(</a:t>
            </a:r>
            <a:r>
              <a:rPr lang="fr-FR" sz="1800" b="0" i="1" u="none" strike="noStrike" baseline="0" dirty="0">
                <a:latin typeface="NimbusRomNo9L-ReguItal"/>
              </a:rPr>
              <a:t>t</a:t>
            </a:r>
            <a:r>
              <a:rPr lang="fr-FR" sz="1800" b="0" i="0" u="none" strike="noStrike" baseline="-25000" dirty="0">
                <a:latin typeface="NimbusRomNo9L-Regu"/>
              </a:rPr>
              <a:t>1</a:t>
            </a:r>
            <a:r>
              <a:rPr lang="fr-FR" sz="1800" b="0" i="0" u="none" strike="noStrike" baseline="0" dirty="0">
                <a:latin typeface="CMR10"/>
              </a:rPr>
              <a:t>)</a:t>
            </a:r>
            <a:r>
              <a:rPr lang="en-MY" dirty="0"/>
              <a:t> ∧ </a:t>
            </a:r>
            <a:r>
              <a:rPr lang="fr-FR" sz="1800" b="0" i="1" u="none" strike="noStrike" baseline="0" dirty="0">
                <a:latin typeface="NimbusRomNo9L-ReguItal"/>
              </a:rPr>
              <a:t>Terminal</a:t>
            </a:r>
            <a:r>
              <a:rPr lang="fr-FR" sz="1800" b="0" i="0" u="none" strike="noStrike" baseline="0" dirty="0">
                <a:latin typeface="CMR10"/>
              </a:rPr>
              <a:t>(</a:t>
            </a:r>
            <a:r>
              <a:rPr lang="fr-FR" sz="1800" b="0" i="1" u="none" strike="noStrike" baseline="0" dirty="0">
                <a:latin typeface="NimbusRomNo9L-ReguItal"/>
              </a:rPr>
              <a:t>t</a:t>
            </a:r>
            <a:r>
              <a:rPr lang="fr-FR" sz="1800" b="0" i="0" u="none" strike="noStrike" baseline="-25000" dirty="0">
                <a:latin typeface="NimbusRomNo9L-Regu"/>
              </a:rPr>
              <a:t>2</a:t>
            </a:r>
            <a:r>
              <a:rPr lang="fr-FR" sz="1800" b="0" i="0" u="none" strike="noStrike" baseline="0" dirty="0">
                <a:latin typeface="CMR10"/>
              </a:rPr>
              <a:t>)</a:t>
            </a:r>
            <a:r>
              <a:rPr lang="en-MY" dirty="0"/>
              <a:t> ∧ </a:t>
            </a:r>
            <a:r>
              <a:rPr lang="fr-FR" sz="1800" b="0" i="1" u="none" strike="noStrike" baseline="0" dirty="0" err="1">
                <a:latin typeface="NimbusRomNo9L-ReguItal"/>
              </a:rPr>
              <a:t>Connected</a:t>
            </a:r>
            <a:r>
              <a:rPr lang="fr-FR" sz="1800" b="0" i="0" u="none" strike="noStrike" baseline="0" dirty="0">
                <a:latin typeface="CMR10"/>
              </a:rPr>
              <a:t>(</a:t>
            </a:r>
            <a:r>
              <a:rPr lang="fr-FR" sz="1800" b="0" i="1" u="none" strike="noStrike" baseline="0" dirty="0">
                <a:latin typeface="NimbusRomNo9L-ReguItal"/>
              </a:rPr>
              <a:t>t</a:t>
            </a:r>
            <a:r>
              <a:rPr lang="fr-FR" sz="1800" b="0" i="0" u="none" strike="noStrike" baseline="-25000" dirty="0">
                <a:latin typeface="NimbusRomNo9L-Regu"/>
              </a:rPr>
              <a:t>1</a:t>
            </a:r>
            <a:r>
              <a:rPr lang="fr-FR" dirty="0">
                <a:latin typeface="CMMI10"/>
              </a:rPr>
              <a:t>,</a:t>
            </a:r>
            <a:r>
              <a:rPr lang="fr-FR" sz="1800" b="0" i="0" u="none" strike="noStrike" baseline="0" dirty="0">
                <a:latin typeface="CMMI10"/>
              </a:rPr>
              <a:t> </a:t>
            </a:r>
            <a:r>
              <a:rPr lang="fr-FR" sz="1800" b="0" i="1" u="none" strike="noStrike" baseline="0" dirty="0">
                <a:latin typeface="NimbusRomNo9L-ReguItal"/>
              </a:rPr>
              <a:t>t</a:t>
            </a:r>
            <a:r>
              <a:rPr lang="fr-FR" sz="1800" b="0" i="0" u="none" strike="noStrike" baseline="-25000" dirty="0">
                <a:latin typeface="NimbusRomNo9L-Regu"/>
              </a:rPr>
              <a:t>2</a:t>
            </a:r>
            <a:r>
              <a:rPr lang="fr-FR" sz="1800" b="0" i="0" u="none" strike="noStrike" baseline="0" dirty="0">
                <a:latin typeface="CMR10"/>
              </a:rPr>
              <a:t>) </a:t>
            </a:r>
            <a:r>
              <a:rPr lang="en-MY" dirty="0"/>
              <a:t>⇒</a:t>
            </a:r>
            <a:endParaRPr lang="fr-FR" sz="1800" b="0" i="0" u="none" strike="noStrike" baseline="0" dirty="0">
              <a:latin typeface="CMSY10"/>
            </a:endParaRPr>
          </a:p>
          <a:p>
            <a:pPr algn="l"/>
            <a:r>
              <a:rPr lang="en-MY" sz="1800" b="0" i="1" u="none" strike="noStrike" baseline="0" dirty="0">
                <a:latin typeface="NimbusRomNo9L-ReguItal"/>
              </a:rPr>
              <a:t>Signal</a:t>
            </a:r>
            <a:r>
              <a:rPr lang="en-MY" sz="1800" b="0" i="0" u="none" strike="noStrike" baseline="0" dirty="0">
                <a:latin typeface="CMR10"/>
              </a:rPr>
              <a:t>(</a:t>
            </a:r>
            <a:r>
              <a:rPr lang="en-MY" sz="1800" b="0" i="1" u="none" strike="noStrike" baseline="0" dirty="0">
                <a:latin typeface="NimbusRomNo9L-ReguItal"/>
              </a:rPr>
              <a:t>t</a:t>
            </a:r>
            <a:r>
              <a:rPr lang="en-MY" sz="1800" b="0" i="0" u="none" strike="noStrike" baseline="-25000" dirty="0">
                <a:latin typeface="NimbusRomNo9L-Regu"/>
              </a:rPr>
              <a:t>1</a:t>
            </a:r>
            <a:r>
              <a:rPr lang="en-MY" sz="1800" b="0" i="0" u="none" strike="noStrike" baseline="0" dirty="0">
                <a:latin typeface="CMR10"/>
              </a:rPr>
              <a:t>)=</a:t>
            </a:r>
            <a:r>
              <a:rPr lang="en-MY" sz="1800" b="0" i="1" u="none" strike="noStrike" baseline="0" dirty="0">
                <a:latin typeface="NimbusRomNo9L-ReguItal"/>
              </a:rPr>
              <a:t>Signal</a:t>
            </a:r>
            <a:r>
              <a:rPr lang="en-MY" sz="1800" b="0" i="0" u="none" strike="noStrike" baseline="0" dirty="0">
                <a:latin typeface="CMR10"/>
              </a:rPr>
              <a:t>(</a:t>
            </a:r>
            <a:r>
              <a:rPr lang="en-MY" sz="1800" b="0" i="1" u="none" strike="noStrike" baseline="0" dirty="0">
                <a:latin typeface="NimbusRomNo9L-ReguItal"/>
              </a:rPr>
              <a:t>t</a:t>
            </a:r>
            <a:r>
              <a:rPr lang="en-MY" sz="1800" b="0" i="0" u="none" strike="noStrike" baseline="-25000" dirty="0">
                <a:latin typeface="NimbusRomNo9L-Regu"/>
              </a:rPr>
              <a:t>2</a:t>
            </a:r>
            <a:r>
              <a:rPr lang="en-MY" sz="1800" b="0" i="0" u="none" strike="noStrike" baseline="0" dirty="0">
                <a:latin typeface="CMR10"/>
              </a:rPr>
              <a:t>)</a:t>
            </a:r>
            <a:endParaRPr lang="en-US" dirty="0">
              <a:latin typeface="NimbusRomNo9L-ReguIt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A6629D-3413-4981-BC2E-0B6B7DA9F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981200"/>
            <a:ext cx="5482287" cy="24508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48CB0B-6D21-4520-95B4-F8DE17E0C60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81AA3F-3704-466F-B827-CD5CABF26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4979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37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406015" algn="l"/>
              </a:tabLst>
            </a:pPr>
            <a:r>
              <a:rPr lang="en-US" spc="90" dirty="0"/>
              <a:t>Knowledge Engineering in FOL</a:t>
            </a:r>
            <a:endParaRPr spc="35" dirty="0"/>
          </a:p>
        </p:txBody>
      </p:sp>
      <p:sp>
        <p:nvSpPr>
          <p:cNvPr id="3" name="object 3"/>
          <p:cNvSpPr txBox="1"/>
          <p:nvPr/>
        </p:nvSpPr>
        <p:spPr>
          <a:xfrm>
            <a:off x="1041392" y="1410429"/>
            <a:ext cx="7894955" cy="43492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01600">
              <a:spcBef>
                <a:spcPts val="114"/>
              </a:spcBef>
            </a:pPr>
            <a:r>
              <a:rPr lang="en-US" sz="1800" b="0" i="0" u="none" strike="noStrike" baseline="0" dirty="0">
                <a:latin typeface="NimbusRomNo9L-ReguItal"/>
              </a:rPr>
              <a:t>Applications in the e</a:t>
            </a:r>
            <a:r>
              <a:rPr lang="en-US" dirty="0">
                <a:latin typeface="NimbusRomNo9L-ReguItal"/>
              </a:rPr>
              <a:t>lectronic circuits domain</a:t>
            </a: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r>
              <a:rPr lang="en-MY" dirty="0">
                <a:solidFill>
                  <a:srgbClr val="9A009A"/>
                </a:solidFill>
                <a:latin typeface="CMSSBX10"/>
              </a:rPr>
              <a:t>5. </a:t>
            </a:r>
            <a:r>
              <a:rPr lang="en-US" sz="1800" b="0" i="0" u="none" strike="noStrike" baseline="0" dirty="0">
                <a:solidFill>
                  <a:srgbClr val="9A009A"/>
                </a:solidFill>
                <a:latin typeface="CMSSBX10"/>
              </a:rPr>
              <a:t>Encode the speci</a:t>
            </a:r>
            <a:r>
              <a:rPr lang="en-US" dirty="0">
                <a:solidFill>
                  <a:srgbClr val="9A009A"/>
                </a:solidFill>
                <a:latin typeface="CMSSBX10"/>
              </a:rPr>
              <a:t>fi</a:t>
            </a:r>
            <a:r>
              <a:rPr lang="en-US" sz="1800" b="0" i="0" u="none" strike="noStrike" baseline="0" dirty="0">
                <a:solidFill>
                  <a:srgbClr val="9A009A"/>
                </a:solidFill>
                <a:latin typeface="CMSSBX10"/>
              </a:rPr>
              <a:t>c problem instance</a:t>
            </a:r>
          </a:p>
          <a:p>
            <a:pPr marL="387350" indent="-285750">
              <a:spcBef>
                <a:spcPts val="114"/>
              </a:spcBef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Categorize the circuit and its component gates &amp; show the connections:</a:t>
            </a:r>
          </a:p>
          <a:p>
            <a:pPr marL="101600">
              <a:spcBef>
                <a:spcPts val="114"/>
              </a:spcBef>
            </a:pPr>
            <a:r>
              <a:rPr lang="en-US" sz="1800" b="0" i="1" u="none" strike="noStrike" baseline="0" dirty="0">
                <a:latin typeface="NimbusRomNo9L-ReguItal"/>
              </a:rPr>
              <a:t>Connected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1" u="none" strike="noStrike" baseline="0" dirty="0">
                <a:latin typeface="NimbusRomNo9L-ReguItal"/>
              </a:rPr>
              <a:t>Out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0" u="none" strike="noStrike" baseline="0" dirty="0">
                <a:latin typeface="NimbusRomNo9L-Regu"/>
              </a:rPr>
              <a:t>1</a:t>
            </a:r>
            <a:r>
              <a:rPr lang="en-US" sz="1800" b="0" i="0" u="none" strike="noStrike" baseline="0" dirty="0">
                <a:latin typeface="CMMI10"/>
              </a:rPr>
              <a:t>,</a:t>
            </a:r>
            <a:r>
              <a:rPr lang="en-US" sz="1800" b="0" i="1" u="none" strike="noStrike" baseline="0" dirty="0">
                <a:latin typeface="NimbusRomNo9L-ReguItal"/>
              </a:rPr>
              <a:t>X</a:t>
            </a:r>
            <a:r>
              <a:rPr lang="en-US" sz="1800" b="0" i="0" u="none" strike="noStrike" baseline="-25000" dirty="0">
                <a:latin typeface="NimbusRomNo9L-Regu"/>
              </a:rPr>
              <a:t>1</a:t>
            </a:r>
            <a:r>
              <a:rPr lang="en-US" sz="1800" b="0" i="0" u="none" strike="noStrike" baseline="0" dirty="0">
                <a:latin typeface="CMR10"/>
              </a:rPr>
              <a:t>)</a:t>
            </a:r>
            <a:r>
              <a:rPr lang="en-US" sz="1800" b="0" i="0" u="none" strike="noStrike" baseline="0" dirty="0">
                <a:latin typeface="CMMI10"/>
              </a:rPr>
              <a:t>, </a:t>
            </a:r>
            <a:r>
              <a:rPr lang="en-US" sz="1800" b="0" i="1" u="none" strike="noStrike" baseline="0" dirty="0">
                <a:latin typeface="NimbusRomNo9L-ReguItal"/>
              </a:rPr>
              <a:t>In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0" u="none" strike="noStrike" baseline="0" dirty="0">
                <a:latin typeface="NimbusRomNo9L-Regu"/>
              </a:rPr>
              <a:t>1</a:t>
            </a:r>
            <a:r>
              <a:rPr lang="en-US" sz="1800" b="0" i="0" u="none" strike="noStrike" baseline="0" dirty="0">
                <a:latin typeface="CMMI10"/>
              </a:rPr>
              <a:t>,</a:t>
            </a:r>
            <a:r>
              <a:rPr lang="en-US" sz="1800" b="0" i="1" u="none" strike="noStrike" baseline="0" dirty="0">
                <a:latin typeface="NimbusRomNo9L-ReguItal"/>
              </a:rPr>
              <a:t>X</a:t>
            </a:r>
            <a:r>
              <a:rPr lang="en-US" sz="1800" b="0" i="0" u="none" strike="noStrike" baseline="-25000" dirty="0">
                <a:latin typeface="NimbusRomNo9L-Regu"/>
              </a:rPr>
              <a:t>2</a:t>
            </a:r>
            <a:r>
              <a:rPr lang="en-US" sz="1800" b="0" i="0" u="none" strike="noStrike" baseline="0" dirty="0">
                <a:latin typeface="CMR10"/>
              </a:rPr>
              <a:t>)) </a:t>
            </a:r>
            <a:r>
              <a:rPr lang="en-US" sz="1800" b="0" i="1" u="none" strike="noStrike" baseline="0" dirty="0">
                <a:latin typeface="NimbusRomNo9L-ReguItal"/>
              </a:rPr>
              <a:t>Connected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1" u="none" strike="noStrike" baseline="0" dirty="0">
                <a:latin typeface="NimbusRomNo9L-ReguItal"/>
              </a:rPr>
              <a:t>In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0" u="none" strike="noStrike" baseline="0" dirty="0">
                <a:latin typeface="NimbusRomNo9L-Regu"/>
              </a:rPr>
              <a:t>1</a:t>
            </a:r>
            <a:r>
              <a:rPr lang="en-US" sz="1800" b="0" i="0" u="none" strike="noStrike" baseline="0" dirty="0">
                <a:latin typeface="CMMI10"/>
              </a:rPr>
              <a:t>,</a:t>
            </a:r>
            <a:r>
              <a:rPr lang="en-US" sz="1800" b="0" i="1" u="none" strike="noStrike" baseline="0" dirty="0">
                <a:latin typeface="NimbusRomNo9L-ReguItal"/>
              </a:rPr>
              <a:t>C</a:t>
            </a:r>
            <a:r>
              <a:rPr lang="en-US" sz="1800" b="0" i="0" u="none" strike="noStrike" baseline="-25000" dirty="0">
                <a:latin typeface="NimbusRomNo9L-Regu"/>
              </a:rPr>
              <a:t>1</a:t>
            </a:r>
            <a:r>
              <a:rPr lang="en-US" sz="1800" b="0" i="0" u="none" strike="noStrike" baseline="0" dirty="0">
                <a:latin typeface="CMR10"/>
              </a:rPr>
              <a:t>)</a:t>
            </a:r>
            <a:r>
              <a:rPr lang="en-US" sz="1800" b="0" i="0" u="none" strike="noStrike" baseline="0" dirty="0">
                <a:latin typeface="CMMI10"/>
              </a:rPr>
              <a:t>; </a:t>
            </a:r>
            <a:r>
              <a:rPr lang="en-US" sz="1800" b="0" i="1" u="none" strike="noStrike" baseline="0" dirty="0">
                <a:latin typeface="NimbusRomNo9L-ReguItal"/>
              </a:rPr>
              <a:t>In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0" u="none" strike="noStrike" baseline="0" dirty="0">
                <a:latin typeface="NimbusRomNo9L-Regu"/>
              </a:rPr>
              <a:t>1</a:t>
            </a:r>
            <a:r>
              <a:rPr lang="en-US" sz="1800" b="0" i="0" u="none" strike="noStrike" baseline="0" dirty="0">
                <a:latin typeface="CMMI10"/>
              </a:rPr>
              <a:t>,</a:t>
            </a:r>
            <a:r>
              <a:rPr lang="en-US" sz="1800" b="0" i="1" u="none" strike="noStrike" baseline="0" dirty="0">
                <a:latin typeface="NimbusRomNo9L-ReguItal"/>
              </a:rPr>
              <a:t>X</a:t>
            </a:r>
            <a:r>
              <a:rPr lang="en-US" sz="1800" b="0" i="0" u="none" strike="noStrike" baseline="-25000" dirty="0">
                <a:latin typeface="NimbusRomNo9L-Regu"/>
              </a:rPr>
              <a:t>1</a:t>
            </a:r>
            <a:r>
              <a:rPr lang="en-US" sz="1800" b="0" i="0" u="none" strike="noStrike" baseline="0" dirty="0">
                <a:latin typeface="CMR10"/>
              </a:rPr>
              <a:t>))</a:t>
            </a:r>
            <a:endParaRPr lang="en-US" dirty="0">
              <a:latin typeface="NimbusRomNo9L-Regu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A6629D-3413-4981-BC2E-0B6B7DA9F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981200"/>
            <a:ext cx="5482287" cy="24508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73A471A-5603-4AAC-B50A-E3740241547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9B63A4-4805-40BE-ACAD-978428330A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7513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38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406015" algn="l"/>
              </a:tabLst>
            </a:pPr>
            <a:r>
              <a:rPr lang="en-US" spc="90" dirty="0"/>
              <a:t>Knowledge Engineering in FOL</a:t>
            </a:r>
            <a:endParaRPr spc="35" dirty="0"/>
          </a:p>
        </p:txBody>
      </p:sp>
      <p:sp>
        <p:nvSpPr>
          <p:cNvPr id="3" name="object 3"/>
          <p:cNvSpPr txBox="1"/>
          <p:nvPr/>
        </p:nvSpPr>
        <p:spPr>
          <a:xfrm>
            <a:off x="1041392" y="1410429"/>
            <a:ext cx="7894955" cy="46262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01600">
              <a:spcBef>
                <a:spcPts val="114"/>
              </a:spcBef>
            </a:pPr>
            <a:r>
              <a:rPr lang="en-US" sz="1800" b="0" i="0" u="none" strike="noStrike" baseline="0" dirty="0">
                <a:latin typeface="NimbusRomNo9L-ReguItal"/>
              </a:rPr>
              <a:t>Applications in the e</a:t>
            </a:r>
            <a:r>
              <a:rPr lang="en-US" dirty="0">
                <a:latin typeface="NimbusRomNo9L-ReguItal"/>
              </a:rPr>
              <a:t>lectronic circuits domain</a:t>
            </a: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r>
              <a:rPr lang="en-MY" sz="1800" b="0" i="0" u="none" strike="noStrike" baseline="0" dirty="0">
                <a:solidFill>
                  <a:srgbClr val="9A009A"/>
                </a:solidFill>
                <a:latin typeface="CMSSBX10"/>
              </a:rPr>
              <a:t>6. </a:t>
            </a:r>
            <a:r>
              <a:rPr lang="en-US" sz="1800" b="0" i="0" u="none" strike="noStrike" baseline="0" dirty="0">
                <a:solidFill>
                  <a:srgbClr val="9A009A"/>
                </a:solidFill>
                <a:latin typeface="CMSSBX10"/>
              </a:rPr>
              <a:t>Pose queries to the inference procedure</a:t>
            </a:r>
          </a:p>
          <a:p>
            <a:pPr marL="387350" indent="-285750">
              <a:spcBef>
                <a:spcPts val="114"/>
              </a:spcBef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What are the possible sets of values of all the terminals for the adder circuit?</a:t>
            </a:r>
          </a:p>
          <a:p>
            <a:pPr marL="387350" indent="-285750">
              <a:spcBef>
                <a:spcPts val="114"/>
              </a:spcBef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This final query will return a complete input–output table for the device, which can be used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A6629D-3413-4981-BC2E-0B6B7DA9F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981200"/>
            <a:ext cx="5482287" cy="24508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38ADE47-A918-460B-AA8B-3D83B644F25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718388A-1F18-4CCC-AF7E-F3D133B893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8521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39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406015" algn="l"/>
              </a:tabLst>
            </a:pPr>
            <a:r>
              <a:rPr lang="en-US" spc="90" dirty="0"/>
              <a:t>Knowledge Engineering in FOL</a:t>
            </a:r>
            <a:endParaRPr spc="35" dirty="0"/>
          </a:p>
        </p:txBody>
      </p:sp>
      <p:sp>
        <p:nvSpPr>
          <p:cNvPr id="3" name="object 3"/>
          <p:cNvSpPr txBox="1"/>
          <p:nvPr/>
        </p:nvSpPr>
        <p:spPr>
          <a:xfrm>
            <a:off x="1041392" y="1410429"/>
            <a:ext cx="7894955" cy="4877616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01600">
              <a:spcBef>
                <a:spcPts val="114"/>
              </a:spcBef>
            </a:pPr>
            <a:r>
              <a:rPr lang="en-US" sz="1800" b="0" i="0" u="none" strike="noStrike" baseline="0" dirty="0">
                <a:latin typeface="NimbusRomNo9L-ReguItal"/>
              </a:rPr>
              <a:t>Applications in the e</a:t>
            </a:r>
            <a:r>
              <a:rPr lang="en-US" dirty="0">
                <a:latin typeface="NimbusRomNo9L-ReguItal"/>
              </a:rPr>
              <a:t>lectronic circuits domain</a:t>
            </a: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endParaRPr lang="en-US" dirty="0">
              <a:latin typeface="NimbusRomNo9L-ReguItal"/>
            </a:endParaRPr>
          </a:p>
          <a:p>
            <a:pPr marL="101600">
              <a:spcBef>
                <a:spcPts val="114"/>
              </a:spcBef>
            </a:pPr>
            <a:r>
              <a:rPr lang="en-MY" sz="1800" b="0" i="0" u="none" strike="noStrike" baseline="0" dirty="0">
                <a:solidFill>
                  <a:srgbClr val="9A009A"/>
                </a:solidFill>
                <a:latin typeface="CMSSBX10"/>
              </a:rPr>
              <a:t>7. Debug the knowledge base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We can perturb the knowledge base in various ways to see what kinds of erroneous behaviors </a:t>
            </a:r>
            <a:r>
              <a:rPr lang="en-MY" sz="1800" b="0" i="0" u="none" strike="noStrike" baseline="0" dirty="0">
                <a:latin typeface="NimbusRomNo9L-Regu"/>
              </a:rPr>
              <a:t>emerge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MY" dirty="0">
                <a:latin typeface="NimbusRomNo9L-Regu"/>
              </a:rPr>
              <a:t>Example if no assertion 1 ≠ 0 </a:t>
            </a:r>
            <a:endParaRPr lang="en-MY" sz="1800" b="0" i="0" u="none" strike="noStrike" baseline="0" dirty="0">
              <a:latin typeface="NimbusRomNo9L-Regu"/>
            </a:endParaRPr>
          </a:p>
          <a:p>
            <a:pPr algn="l"/>
            <a:endParaRPr lang="en-US" sz="1800" b="0" i="0" u="none" strike="noStrike" baseline="0" dirty="0">
              <a:latin typeface="NimbusRomNo9L-Regu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A6629D-3413-4981-BC2E-0B6B7DA9F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981200"/>
            <a:ext cx="5482287" cy="24508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8433B55-4C1A-4396-BAC8-F4FE95AA47BF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393CB5-9670-4884-B79F-9C988F9E2B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039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85" dirty="0"/>
              <a:t>First-order</a:t>
            </a:r>
            <a:r>
              <a:rPr spc="254" dirty="0"/>
              <a:t> </a:t>
            </a:r>
            <a:r>
              <a:rPr spc="80" dirty="0"/>
              <a:t>logic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5" y="1396713"/>
            <a:ext cx="7793355" cy="33686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45" dirty="0">
                <a:latin typeface="Tahoma"/>
                <a:cs typeface="Tahoma"/>
              </a:rPr>
              <a:t>Whereas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propositional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logic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assumes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world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contains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15" dirty="0">
                <a:solidFill>
                  <a:srgbClr val="7E0000"/>
                </a:solidFill>
                <a:latin typeface="Century"/>
                <a:cs typeface="Century"/>
              </a:rPr>
              <a:t>facts</a:t>
            </a:r>
            <a:r>
              <a:rPr sz="2050" spc="15" dirty="0">
                <a:latin typeface="Tahoma"/>
                <a:cs typeface="Tahoma"/>
              </a:rPr>
              <a:t>,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50" spc="-105" dirty="0">
                <a:latin typeface="Tahoma"/>
                <a:cs typeface="Tahoma"/>
              </a:rPr>
              <a:t>first-order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logic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(like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natural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language)</a:t>
            </a:r>
            <a:r>
              <a:rPr sz="2050" spc="45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assumes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world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contains</a:t>
            </a:r>
            <a:endParaRPr sz="2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Tahoma"/>
              <a:cs typeface="Tahoma"/>
            </a:endParaRPr>
          </a:p>
          <a:p>
            <a:pPr marL="329565" marR="5715" indent="-195580">
              <a:lnSpc>
                <a:spcPct val="101000"/>
              </a:lnSpc>
              <a:buClr>
                <a:srgbClr val="000000"/>
              </a:buClr>
              <a:buFont typeface="Cambria"/>
              <a:buChar char="•"/>
              <a:tabLst>
                <a:tab pos="330200" algn="l"/>
                <a:tab pos="1336040" algn="l"/>
              </a:tabLst>
            </a:pPr>
            <a:r>
              <a:rPr sz="2050" spc="-110" dirty="0">
                <a:solidFill>
                  <a:srgbClr val="00007E"/>
                </a:solidFill>
                <a:latin typeface="Tahoma"/>
                <a:cs typeface="Tahoma"/>
              </a:rPr>
              <a:t>Objects</a:t>
            </a:r>
            <a:r>
              <a:rPr sz="2050" spc="-110" dirty="0">
                <a:latin typeface="Tahoma"/>
                <a:cs typeface="Tahoma"/>
              </a:rPr>
              <a:t>:	</a:t>
            </a:r>
            <a:r>
              <a:rPr sz="2050" spc="-130" dirty="0">
                <a:latin typeface="Tahoma"/>
                <a:cs typeface="Tahoma"/>
              </a:rPr>
              <a:t>people,</a:t>
            </a:r>
            <a:r>
              <a:rPr sz="2050" spc="27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houses,</a:t>
            </a:r>
            <a:r>
              <a:rPr sz="2050" spc="30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numbers,</a:t>
            </a:r>
            <a:r>
              <a:rPr sz="2050" spc="30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theories,</a:t>
            </a:r>
            <a:r>
              <a:rPr sz="2050" spc="28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Ronald</a:t>
            </a:r>
            <a:r>
              <a:rPr sz="2050" spc="254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McDonald,</a:t>
            </a:r>
            <a:r>
              <a:rPr sz="2050" spc="30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colors,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basebal</a:t>
            </a:r>
            <a:r>
              <a:rPr sz="2050" spc="-65" dirty="0">
                <a:latin typeface="Tahoma"/>
                <a:cs typeface="Tahoma"/>
              </a:rPr>
              <a:t>l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games,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254" dirty="0">
                <a:latin typeface="Tahoma"/>
                <a:cs typeface="Tahoma"/>
              </a:rPr>
              <a:t>w</a:t>
            </a:r>
            <a:r>
              <a:rPr sz="2050" spc="-195" dirty="0">
                <a:latin typeface="Tahoma"/>
                <a:cs typeface="Tahoma"/>
              </a:rPr>
              <a:t>a</a:t>
            </a:r>
            <a:r>
              <a:rPr sz="2050" spc="-125" dirty="0">
                <a:latin typeface="Tahoma"/>
                <a:cs typeface="Tahoma"/>
              </a:rPr>
              <a:t>rs</a:t>
            </a:r>
            <a:r>
              <a:rPr sz="2050" spc="-90" dirty="0">
                <a:latin typeface="Tahoma"/>
                <a:cs typeface="Tahoma"/>
              </a:rPr>
              <a:t>,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centuries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  <a:p>
            <a:pPr marL="329565" indent="-195580">
              <a:lnSpc>
                <a:spcPct val="100000"/>
              </a:lnSpc>
              <a:spcBef>
                <a:spcPts val="830"/>
              </a:spcBef>
              <a:buClr>
                <a:srgbClr val="000000"/>
              </a:buClr>
              <a:buFont typeface="Cambria"/>
              <a:buChar char="•"/>
              <a:tabLst>
                <a:tab pos="330200" algn="l"/>
              </a:tabLst>
            </a:pPr>
            <a:r>
              <a:rPr sz="2050" spc="-110" dirty="0">
                <a:solidFill>
                  <a:srgbClr val="00007E"/>
                </a:solidFill>
                <a:latin typeface="Tahoma"/>
                <a:cs typeface="Tahoma"/>
              </a:rPr>
              <a:t>Relations</a:t>
            </a:r>
            <a:r>
              <a:rPr sz="2050" spc="-110" dirty="0">
                <a:latin typeface="Tahoma"/>
                <a:cs typeface="Tahoma"/>
              </a:rPr>
              <a:t>:</a:t>
            </a:r>
            <a:r>
              <a:rPr sz="2050" spc="23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red,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round,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bogus,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prime,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multistoried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75" dirty="0">
                <a:latin typeface="Bookman Old Style"/>
                <a:cs typeface="Bookman Old Style"/>
              </a:rPr>
              <a:t>.</a:t>
            </a:r>
            <a:r>
              <a:rPr sz="2050" spc="-75" dirty="0">
                <a:latin typeface="Tahoma"/>
                <a:cs typeface="Tahoma"/>
              </a:rPr>
              <a:t>,</a:t>
            </a:r>
            <a:endParaRPr sz="2050">
              <a:latin typeface="Tahoma"/>
              <a:cs typeface="Tahoma"/>
            </a:endParaRPr>
          </a:p>
          <a:p>
            <a:pPr marL="329565" marR="8255">
              <a:lnSpc>
                <a:spcPct val="101000"/>
              </a:lnSpc>
              <a:spcBef>
                <a:spcPts val="10"/>
              </a:spcBef>
            </a:pPr>
            <a:r>
              <a:rPr sz="2050" spc="-125" dirty="0">
                <a:latin typeface="Tahoma"/>
                <a:cs typeface="Tahoma"/>
              </a:rPr>
              <a:t>brother</a:t>
            </a:r>
            <a:r>
              <a:rPr sz="2050" spc="10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of,</a:t>
            </a:r>
            <a:r>
              <a:rPr sz="2050" spc="13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bigger</a:t>
            </a:r>
            <a:r>
              <a:rPr sz="2050" spc="13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than,</a:t>
            </a:r>
            <a:r>
              <a:rPr sz="2050" spc="16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inside,</a:t>
            </a:r>
            <a:r>
              <a:rPr sz="2050" spc="18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part</a:t>
            </a:r>
            <a:r>
              <a:rPr sz="2050" spc="9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of,</a:t>
            </a:r>
            <a:r>
              <a:rPr sz="2050" spc="15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has</a:t>
            </a:r>
            <a:r>
              <a:rPr sz="2050" spc="12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color,</a:t>
            </a:r>
            <a:r>
              <a:rPr sz="2050" spc="13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occurred</a:t>
            </a:r>
            <a:r>
              <a:rPr sz="2050" spc="12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after,</a:t>
            </a:r>
            <a:r>
              <a:rPr sz="2050" spc="125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owns,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comes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</a:t>
            </a:r>
            <a:r>
              <a:rPr sz="2050" spc="-125" dirty="0">
                <a:latin typeface="Tahoma"/>
                <a:cs typeface="Tahoma"/>
              </a:rPr>
              <a:t>e</a:t>
            </a:r>
            <a:r>
              <a:rPr sz="2050" spc="-140" dirty="0">
                <a:latin typeface="Tahoma"/>
                <a:cs typeface="Tahoma"/>
              </a:rPr>
              <a:t>t</a:t>
            </a:r>
            <a:r>
              <a:rPr sz="2050" spc="-254" dirty="0">
                <a:latin typeface="Tahoma"/>
                <a:cs typeface="Tahoma"/>
              </a:rPr>
              <a:t>w</a:t>
            </a:r>
            <a:r>
              <a:rPr sz="2050" spc="-165" dirty="0">
                <a:latin typeface="Tahoma"/>
                <a:cs typeface="Tahoma"/>
              </a:rPr>
              <a:t>een,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  <a:p>
            <a:pPr marL="329565" indent="-195580">
              <a:lnSpc>
                <a:spcPct val="100000"/>
              </a:lnSpc>
              <a:spcBef>
                <a:spcPts val="825"/>
              </a:spcBef>
              <a:buClr>
                <a:srgbClr val="000000"/>
              </a:buClr>
              <a:buFont typeface="Cambria"/>
              <a:buChar char="•"/>
              <a:tabLst>
                <a:tab pos="330200" algn="l"/>
              </a:tabLst>
            </a:pPr>
            <a:r>
              <a:rPr sz="2050" spc="-110" dirty="0">
                <a:solidFill>
                  <a:srgbClr val="00007E"/>
                </a:solidFill>
                <a:latin typeface="Tahoma"/>
                <a:cs typeface="Tahoma"/>
              </a:rPr>
              <a:t>Functions</a:t>
            </a:r>
            <a:r>
              <a:rPr sz="2050" spc="-110" dirty="0">
                <a:latin typeface="Tahoma"/>
                <a:cs typeface="Tahoma"/>
              </a:rPr>
              <a:t>:</a:t>
            </a:r>
            <a:r>
              <a:rPr sz="2050" spc="35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father</a:t>
            </a:r>
            <a:r>
              <a:rPr sz="2050" spc="8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of,</a:t>
            </a:r>
            <a:r>
              <a:rPr sz="2050" spc="9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best</a:t>
            </a:r>
            <a:r>
              <a:rPr sz="2050" spc="8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friend,</a:t>
            </a:r>
            <a:r>
              <a:rPr sz="2050" spc="110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third</a:t>
            </a:r>
            <a:r>
              <a:rPr sz="2050" spc="10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inning</a:t>
            </a:r>
            <a:r>
              <a:rPr sz="2050" spc="9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of,</a:t>
            </a:r>
            <a:r>
              <a:rPr sz="2050" spc="90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one</a:t>
            </a:r>
            <a:r>
              <a:rPr sz="2050" spc="65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more</a:t>
            </a:r>
            <a:r>
              <a:rPr sz="2050" spc="6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than,</a:t>
            </a:r>
            <a:r>
              <a:rPr sz="2050" spc="114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end</a:t>
            </a:r>
            <a:r>
              <a:rPr sz="2050" spc="7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endParaRPr sz="2050">
              <a:latin typeface="Tahoma"/>
              <a:cs typeface="Tahoma"/>
            </a:endParaRPr>
          </a:p>
          <a:p>
            <a:pPr marL="329565">
              <a:lnSpc>
                <a:spcPct val="100000"/>
              </a:lnSpc>
              <a:spcBef>
                <a:spcPts val="40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F7A5A-1970-4674-B590-566A3138B1E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7144A9-E76A-40B9-A915-879D955A0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40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7973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10"/>
              </a:lnSpc>
            </a:pPr>
            <a:r>
              <a:rPr spc="9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3664"/>
            <a:ext cx="7042150" cy="502765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dirty="0">
                <a:latin typeface="Tahoma"/>
                <a:cs typeface="Tahoma"/>
              </a:rPr>
              <a:t>First-order logic:</a:t>
            </a:r>
          </a:p>
          <a:p>
            <a:pPr marL="583565" indent="-205740">
              <a:lnSpc>
                <a:spcPct val="100000"/>
              </a:lnSpc>
              <a:spcBef>
                <a:spcPts val="35"/>
              </a:spcBef>
              <a:buChar char="–"/>
              <a:tabLst>
                <a:tab pos="584200" algn="l"/>
              </a:tabLst>
            </a:pPr>
            <a:r>
              <a:rPr sz="2050" dirty="0">
                <a:latin typeface="Tahoma"/>
                <a:cs typeface="Tahoma"/>
              </a:rPr>
              <a:t>objects and relations are semantic primitives</a:t>
            </a:r>
          </a:p>
          <a:p>
            <a:pPr marL="583565" indent="-205740">
              <a:lnSpc>
                <a:spcPct val="100000"/>
              </a:lnSpc>
              <a:spcBef>
                <a:spcPts val="25"/>
              </a:spcBef>
              <a:buChar char="–"/>
              <a:tabLst>
                <a:tab pos="584200" algn="l"/>
              </a:tabLst>
            </a:pPr>
            <a:r>
              <a:rPr sz="2050" dirty="0">
                <a:latin typeface="Tahoma"/>
                <a:cs typeface="Tahoma"/>
              </a:rPr>
              <a:t>syntax: constants, functions, predicates, equality, quantifiers</a:t>
            </a:r>
          </a:p>
          <a:p>
            <a:pPr marL="12700" marR="672465" indent="-635">
              <a:lnSpc>
                <a:spcPct val="163400"/>
              </a:lnSpc>
            </a:pPr>
            <a:r>
              <a:rPr sz="2050" dirty="0">
                <a:latin typeface="Tahoma"/>
                <a:cs typeface="Tahoma"/>
              </a:rPr>
              <a:t>Increased expressive power: sufficient to define wumpus world  </a:t>
            </a:r>
            <a:endParaRPr lang="en-US" sz="2050" dirty="0">
              <a:latin typeface="Tahoma"/>
              <a:cs typeface="Tahoma"/>
            </a:endParaRPr>
          </a:p>
          <a:p>
            <a:pPr marL="12700" marR="672465" indent="-635">
              <a:lnSpc>
                <a:spcPct val="163400"/>
              </a:lnSpc>
            </a:pPr>
            <a:r>
              <a:rPr sz="2050" dirty="0">
                <a:latin typeface="Tahoma"/>
                <a:cs typeface="Tahoma"/>
              </a:rPr>
              <a:t>Situation calculus:</a:t>
            </a:r>
          </a:p>
          <a:p>
            <a:pPr marL="583565" indent="-205740">
              <a:lnSpc>
                <a:spcPct val="100000"/>
              </a:lnSpc>
              <a:spcBef>
                <a:spcPts val="35"/>
              </a:spcBef>
              <a:buChar char="–"/>
              <a:tabLst>
                <a:tab pos="584200" algn="l"/>
              </a:tabLst>
            </a:pPr>
            <a:r>
              <a:rPr sz="2050" dirty="0">
                <a:latin typeface="Tahoma"/>
                <a:cs typeface="Tahoma"/>
              </a:rPr>
              <a:t>conventions for describing actions and change in FOL</a:t>
            </a:r>
          </a:p>
          <a:p>
            <a:pPr marL="583565" indent="-205740">
              <a:lnSpc>
                <a:spcPct val="100000"/>
              </a:lnSpc>
              <a:spcBef>
                <a:spcPts val="25"/>
              </a:spcBef>
              <a:buChar char="–"/>
              <a:tabLst>
                <a:tab pos="584200" algn="l"/>
              </a:tabLst>
            </a:pPr>
            <a:r>
              <a:rPr sz="2050" dirty="0">
                <a:latin typeface="Tahoma"/>
                <a:cs typeface="Tahoma"/>
              </a:rPr>
              <a:t>can formulate planning as inference on a situation calculus KB</a:t>
            </a:r>
            <a:endParaRPr lang="en-US" sz="2050" dirty="0">
              <a:latin typeface="Tahoma"/>
              <a:cs typeface="Tahoma"/>
            </a:endParaRPr>
          </a:p>
          <a:p>
            <a:pPr marL="377825">
              <a:lnSpc>
                <a:spcPct val="100000"/>
              </a:lnSpc>
              <a:spcBef>
                <a:spcPts val="25"/>
              </a:spcBef>
              <a:tabLst>
                <a:tab pos="584200" algn="l"/>
              </a:tabLst>
            </a:pPr>
            <a:endParaRPr lang="en-MY" sz="2050" dirty="0">
              <a:latin typeface="Tahoma"/>
              <a:cs typeface="Tahoma"/>
            </a:endParaRPr>
          </a:p>
          <a:p>
            <a:pPr algn="l"/>
            <a:r>
              <a:rPr lang="en-US" sz="2050" dirty="0">
                <a:latin typeface="Tahoma"/>
                <a:cs typeface="Tahoma"/>
              </a:rPr>
              <a:t>Developing a KB in FOL requires a careful process of analyzing the domain, choosing a vocabulary, and encoding the axioms required to support the  </a:t>
            </a:r>
            <a:r>
              <a:rPr lang="en-MY" sz="2050" dirty="0">
                <a:latin typeface="Tahoma"/>
                <a:cs typeface="Tahoma"/>
              </a:rPr>
              <a:t>desired inferences.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7C75CF-BE48-495A-BEA2-AA2255EDD44C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B14819-79F0-4976-B733-270E89DF1D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75" dirty="0"/>
              <a:t>Logics</a:t>
            </a:r>
            <a:r>
              <a:rPr spc="204" dirty="0"/>
              <a:t> </a:t>
            </a:r>
            <a:r>
              <a:rPr spc="30" dirty="0"/>
              <a:t>in</a:t>
            </a:r>
            <a:r>
              <a:rPr spc="245" dirty="0"/>
              <a:t> </a:t>
            </a:r>
            <a:r>
              <a:rPr spc="45" dirty="0"/>
              <a:t>general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39799" y="1489100"/>
          <a:ext cx="7772400" cy="2486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 marL="76200">
                        <a:lnSpc>
                          <a:spcPts val="2210"/>
                        </a:lnSpc>
                      </a:pPr>
                      <a:r>
                        <a:rPr sz="2050" spc="-140" dirty="0">
                          <a:solidFill>
                            <a:srgbClr val="004B00"/>
                          </a:solidFill>
                          <a:latin typeface="Tahoma"/>
                          <a:cs typeface="Tahoma"/>
                        </a:rPr>
                        <a:t>Language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ts val="2210"/>
                        </a:lnSpc>
                      </a:pPr>
                      <a:r>
                        <a:rPr sz="2050" spc="-85" dirty="0">
                          <a:solidFill>
                            <a:srgbClr val="004B00"/>
                          </a:solidFill>
                          <a:latin typeface="Tahoma"/>
                          <a:cs typeface="Tahoma"/>
                        </a:rPr>
                        <a:t>Ontological</a:t>
                      </a:r>
                      <a:endParaRPr sz="2050">
                        <a:latin typeface="Tahoma"/>
                        <a:cs typeface="Tahoma"/>
                      </a:endParaRPr>
                    </a:p>
                    <a:p>
                      <a:pPr marL="1936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050" spc="-114" dirty="0">
                          <a:solidFill>
                            <a:srgbClr val="004B00"/>
                          </a:solidFill>
                          <a:latin typeface="Tahoma"/>
                          <a:cs typeface="Tahoma"/>
                        </a:rPr>
                        <a:t>Commitment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2210"/>
                        </a:lnSpc>
                      </a:pPr>
                      <a:r>
                        <a:rPr sz="2050" spc="-95" dirty="0">
                          <a:solidFill>
                            <a:srgbClr val="004B00"/>
                          </a:solidFill>
                          <a:latin typeface="Tahoma"/>
                          <a:cs typeface="Tahoma"/>
                        </a:rPr>
                        <a:t>Epistemological</a:t>
                      </a:r>
                      <a:endParaRPr sz="2050">
                        <a:latin typeface="Tahoma"/>
                        <a:cs typeface="Tahoma"/>
                      </a:endParaRPr>
                    </a:p>
                    <a:p>
                      <a:pPr marL="1924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050" spc="-114" dirty="0">
                          <a:solidFill>
                            <a:srgbClr val="004B00"/>
                          </a:solidFill>
                          <a:latin typeface="Tahoma"/>
                          <a:cs typeface="Tahoma"/>
                        </a:rPr>
                        <a:t>Commitment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76200">
                        <a:lnSpc>
                          <a:spcPts val="2210"/>
                        </a:lnSpc>
                      </a:pPr>
                      <a:r>
                        <a:rPr sz="2050" spc="-75" dirty="0">
                          <a:latin typeface="Tahoma"/>
                          <a:cs typeface="Tahoma"/>
                        </a:rPr>
                        <a:t>Propositional</a:t>
                      </a:r>
                      <a:r>
                        <a:rPr sz="205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95" dirty="0">
                          <a:latin typeface="Tahoma"/>
                          <a:cs typeface="Tahoma"/>
                        </a:rPr>
                        <a:t>logic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2210"/>
                        </a:lnSpc>
                      </a:pPr>
                      <a:r>
                        <a:rPr sz="2050" spc="-100" dirty="0">
                          <a:latin typeface="Tahoma"/>
                          <a:cs typeface="Tahoma"/>
                        </a:rPr>
                        <a:t>facts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ts val="2210"/>
                        </a:lnSpc>
                      </a:pPr>
                      <a:r>
                        <a:rPr sz="2050" spc="-100" dirty="0">
                          <a:latin typeface="Tahoma"/>
                          <a:cs typeface="Tahoma"/>
                        </a:rPr>
                        <a:t>true/false/unknown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76200">
                        <a:lnSpc>
                          <a:spcPts val="2185"/>
                        </a:lnSpc>
                      </a:pPr>
                      <a:r>
                        <a:rPr sz="2050" spc="-100" dirty="0">
                          <a:latin typeface="Tahoma"/>
                          <a:cs typeface="Tahoma"/>
                        </a:rPr>
                        <a:t>First-order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95" dirty="0">
                          <a:latin typeface="Tahoma"/>
                          <a:cs typeface="Tahoma"/>
                        </a:rPr>
                        <a:t>logic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ts val="2185"/>
                        </a:lnSpc>
                      </a:pPr>
                      <a:r>
                        <a:rPr sz="2050" spc="-100" dirty="0">
                          <a:latin typeface="Tahoma"/>
                          <a:cs typeface="Tahoma"/>
                        </a:rPr>
                        <a:t>facts,</a:t>
                      </a:r>
                      <a:r>
                        <a:rPr sz="205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10" dirty="0">
                          <a:latin typeface="Tahoma"/>
                          <a:cs typeface="Tahoma"/>
                        </a:rPr>
                        <a:t>objects,</a:t>
                      </a:r>
                      <a:r>
                        <a:rPr sz="205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05" dirty="0">
                          <a:latin typeface="Tahoma"/>
                          <a:cs typeface="Tahoma"/>
                        </a:rPr>
                        <a:t>relations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89230">
                        <a:lnSpc>
                          <a:spcPts val="2185"/>
                        </a:lnSpc>
                      </a:pPr>
                      <a:r>
                        <a:rPr sz="2050" spc="-100" dirty="0">
                          <a:latin typeface="Tahoma"/>
                          <a:cs typeface="Tahoma"/>
                        </a:rPr>
                        <a:t>true/false/unknown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230">
                <a:tc>
                  <a:txBody>
                    <a:bodyPr/>
                    <a:lstStyle/>
                    <a:p>
                      <a:pPr marL="76200">
                        <a:lnSpc>
                          <a:spcPts val="2175"/>
                        </a:lnSpc>
                      </a:pPr>
                      <a:r>
                        <a:rPr sz="2050" spc="-125" dirty="0">
                          <a:latin typeface="Tahoma"/>
                          <a:cs typeface="Tahoma"/>
                        </a:rPr>
                        <a:t>Temporal</a:t>
                      </a:r>
                      <a:r>
                        <a:rPr sz="205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95" dirty="0">
                          <a:latin typeface="Tahoma"/>
                          <a:cs typeface="Tahoma"/>
                        </a:rPr>
                        <a:t>logic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ts val="2175"/>
                        </a:lnSpc>
                      </a:pPr>
                      <a:r>
                        <a:rPr sz="2050" spc="-100" dirty="0">
                          <a:latin typeface="Tahoma"/>
                          <a:cs typeface="Tahoma"/>
                        </a:rPr>
                        <a:t>facts,</a:t>
                      </a:r>
                      <a:r>
                        <a:rPr sz="2050" spc="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10" dirty="0">
                          <a:latin typeface="Tahoma"/>
                          <a:cs typeface="Tahoma"/>
                        </a:rPr>
                        <a:t>objects,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05" dirty="0">
                          <a:latin typeface="Tahoma"/>
                          <a:cs typeface="Tahoma"/>
                        </a:rPr>
                        <a:t>relations,</a:t>
                      </a:r>
                      <a:r>
                        <a:rPr sz="205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25" dirty="0">
                          <a:latin typeface="Tahoma"/>
                          <a:cs typeface="Tahoma"/>
                        </a:rPr>
                        <a:t>times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ts val="2175"/>
                        </a:lnSpc>
                      </a:pPr>
                      <a:r>
                        <a:rPr sz="2050" spc="-100" dirty="0">
                          <a:latin typeface="Tahoma"/>
                          <a:cs typeface="Tahoma"/>
                        </a:rPr>
                        <a:t>true/false/unknown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76200">
                        <a:lnSpc>
                          <a:spcPts val="2185"/>
                        </a:lnSpc>
                      </a:pPr>
                      <a:r>
                        <a:rPr sz="2050" spc="-70" dirty="0">
                          <a:latin typeface="Tahoma"/>
                          <a:cs typeface="Tahoma"/>
                        </a:rPr>
                        <a:t>Probability</a:t>
                      </a:r>
                      <a:r>
                        <a:rPr sz="205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30" dirty="0">
                          <a:latin typeface="Tahoma"/>
                          <a:cs typeface="Tahoma"/>
                        </a:rPr>
                        <a:t>theory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2185"/>
                        </a:lnSpc>
                      </a:pPr>
                      <a:r>
                        <a:rPr sz="2050" spc="-100" dirty="0">
                          <a:latin typeface="Tahoma"/>
                          <a:cs typeface="Tahoma"/>
                        </a:rPr>
                        <a:t>facts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ts val="2185"/>
                        </a:lnSpc>
                      </a:pPr>
                      <a:r>
                        <a:rPr sz="2050" spc="-5" dirty="0">
                          <a:latin typeface="Tahoma"/>
                          <a:cs typeface="Tahoma"/>
                        </a:rPr>
                        <a:t>degre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e</a:t>
                      </a:r>
                      <a:r>
                        <a:rPr sz="2050" spc="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of</a:t>
                      </a:r>
                      <a:r>
                        <a:rPr sz="205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40" dirty="0">
                          <a:latin typeface="Tahoma"/>
                          <a:cs typeface="Tahoma"/>
                        </a:rPr>
                        <a:t>b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elief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76200">
                        <a:lnSpc>
                          <a:spcPts val="2175"/>
                        </a:lnSpc>
                      </a:pPr>
                      <a:r>
                        <a:rPr sz="2050" spc="-90" dirty="0">
                          <a:latin typeface="Tahoma"/>
                          <a:cs typeface="Tahoma"/>
                        </a:rPr>
                        <a:t>Fuzzy</a:t>
                      </a:r>
                      <a:r>
                        <a:rPr sz="205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95" dirty="0">
                          <a:latin typeface="Tahoma"/>
                          <a:cs typeface="Tahoma"/>
                        </a:rPr>
                        <a:t>logic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ts val="2175"/>
                        </a:lnSpc>
                      </a:pPr>
                      <a:r>
                        <a:rPr sz="2050" spc="-100" dirty="0">
                          <a:latin typeface="Tahoma"/>
                          <a:cs typeface="Tahoma"/>
                        </a:rPr>
                        <a:t>facts</a:t>
                      </a:r>
                      <a:r>
                        <a:rPr sz="205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15" dirty="0">
                          <a:latin typeface="Tahoma"/>
                          <a:cs typeface="Tahoma"/>
                        </a:rPr>
                        <a:t>+</a:t>
                      </a:r>
                      <a:r>
                        <a:rPr sz="205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75" dirty="0">
                          <a:latin typeface="Tahoma"/>
                          <a:cs typeface="Tahoma"/>
                        </a:rPr>
                        <a:t>degree</a:t>
                      </a:r>
                      <a:r>
                        <a:rPr sz="2050" spc="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05" dirty="0">
                          <a:latin typeface="Tahoma"/>
                          <a:cs typeface="Tahoma"/>
                        </a:rPr>
                        <a:t>of</a:t>
                      </a:r>
                      <a:r>
                        <a:rPr sz="205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80" dirty="0">
                          <a:latin typeface="Tahoma"/>
                          <a:cs typeface="Tahoma"/>
                        </a:rPr>
                        <a:t>truth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9865">
                        <a:lnSpc>
                          <a:spcPts val="2175"/>
                        </a:lnSpc>
                      </a:pPr>
                      <a:r>
                        <a:rPr sz="2050" dirty="0">
                          <a:latin typeface="Tahoma"/>
                          <a:cs typeface="Tahoma"/>
                        </a:rPr>
                        <a:t>kn</a:t>
                      </a:r>
                      <a:r>
                        <a:rPr sz="2050" spc="-55" dirty="0">
                          <a:latin typeface="Tahoma"/>
                          <a:cs typeface="Tahoma"/>
                        </a:rPr>
                        <a:t>o</a:t>
                      </a:r>
                      <a:r>
                        <a:rPr sz="2050" spc="-10" dirty="0">
                          <a:latin typeface="Tahoma"/>
                          <a:cs typeface="Tahoma"/>
                        </a:rPr>
                        <a:t>w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n </a:t>
                      </a:r>
                      <a:r>
                        <a:rPr sz="2050" spc="-10" dirty="0">
                          <a:latin typeface="Tahoma"/>
                          <a:cs typeface="Tahoma"/>
                        </a:rPr>
                        <a:t>interva</a:t>
                      </a:r>
                      <a:r>
                        <a:rPr sz="2050" dirty="0">
                          <a:latin typeface="Tahoma"/>
                          <a:cs typeface="Tahoma"/>
                        </a:rPr>
                        <a:t>l</a:t>
                      </a:r>
                      <a:r>
                        <a:rPr sz="2050" spc="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0" dirty="0">
                          <a:latin typeface="Tahoma"/>
                          <a:cs typeface="Tahoma"/>
                        </a:rPr>
                        <a:t>value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1149E5-9F14-4900-A45D-135578AC035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92C987-48DC-4271-8362-C321C576B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75" dirty="0"/>
              <a:t>Syntax</a:t>
            </a:r>
            <a:r>
              <a:rPr spc="240" dirty="0"/>
              <a:t> </a:t>
            </a:r>
            <a:r>
              <a:rPr spc="105" dirty="0"/>
              <a:t>of</a:t>
            </a:r>
            <a:r>
              <a:rPr spc="265" dirty="0"/>
              <a:t> </a:t>
            </a:r>
            <a:r>
              <a:rPr spc="95" dirty="0"/>
              <a:t>FOL:</a:t>
            </a:r>
            <a:r>
              <a:rPr spc="260" dirty="0"/>
              <a:t> </a:t>
            </a:r>
            <a:r>
              <a:rPr spc="75" dirty="0"/>
              <a:t>Basic</a:t>
            </a:r>
            <a:r>
              <a:rPr spc="240" dirty="0"/>
              <a:t> </a:t>
            </a:r>
            <a:r>
              <a:rPr spc="50" dirty="0"/>
              <a:t>elements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06500" y="1436337"/>
            <a:ext cx="1236980" cy="223774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85"/>
              </a:spcBef>
            </a:pPr>
            <a:r>
              <a:rPr sz="2050" spc="-110" dirty="0">
                <a:latin typeface="Tahoma"/>
                <a:cs typeface="Tahoma"/>
              </a:rPr>
              <a:t>Constants </a:t>
            </a:r>
            <a:r>
              <a:rPr sz="2050" spc="-10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Predicates </a:t>
            </a:r>
            <a:r>
              <a:rPr sz="2050" spc="-9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Functions </a:t>
            </a:r>
            <a:r>
              <a:rPr sz="2050" spc="-9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Variables </a:t>
            </a:r>
            <a:r>
              <a:rPr sz="2050" spc="-10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Connectives  </a:t>
            </a:r>
            <a:r>
              <a:rPr sz="2050" spc="-80" dirty="0">
                <a:latin typeface="Tahoma"/>
                <a:cs typeface="Tahoma"/>
              </a:rPr>
              <a:t>Equality 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Quantifiers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6957" y="1436337"/>
            <a:ext cx="2769235" cy="2237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5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UC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85" dirty="0">
                <a:solidFill>
                  <a:srgbClr val="990099"/>
                </a:solidFill>
                <a:latin typeface="Bookman Old Style"/>
                <a:cs typeface="Bookman Old Style"/>
              </a:rPr>
              <a:t>&gt;</a:t>
            </a:r>
            <a:r>
              <a:rPr sz="2050" b="0" i="1" spc="9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  <a:p>
            <a:pPr marL="12700" marR="312420">
              <a:lnSpc>
                <a:spcPct val="101000"/>
              </a:lnSpc>
              <a:spcBef>
                <a:spcPts val="10"/>
              </a:spcBef>
            </a:pP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t,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20" dirty="0">
                <a:solidFill>
                  <a:srgbClr val="990099"/>
                </a:solidFill>
                <a:latin typeface="Bookman Old Style"/>
                <a:cs typeface="Bookman Old Style"/>
              </a:rPr>
              <a:t>Le</a:t>
            </a:r>
            <a:r>
              <a:rPr sz="2050" b="0" i="1" spc="27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tLe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40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 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a,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b,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327660" algn="l"/>
                <a:tab pos="643255" algn="l"/>
                <a:tab pos="1029969" algn="l"/>
                <a:tab pos="1651635" algn="l"/>
              </a:tabLst>
            </a:pP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	∨	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</a:t>
            </a:r>
            <a:endParaRPr sz="20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endParaRPr sz="20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13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endParaRPr sz="2050">
              <a:latin typeface="Cambria"/>
              <a:cs typeface="Cambri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A09A6A-CA7D-4B04-804E-61CA34A5505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396B8D-3B3D-4F75-9DBC-0715E7A021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7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50" dirty="0"/>
              <a:t>Atomic</a:t>
            </a:r>
            <a:r>
              <a:rPr spc="215" dirty="0"/>
              <a:t> </a:t>
            </a:r>
            <a:r>
              <a:rPr spc="50" dirty="0"/>
              <a:t>sentences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5700" y="1411952"/>
            <a:ext cx="8457565" cy="244538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14"/>
              </a:spcBef>
              <a:tabLst>
                <a:tab pos="1906270" algn="l"/>
                <a:tab pos="2248535" algn="l"/>
              </a:tabLst>
            </a:pPr>
            <a:r>
              <a:rPr sz="2050" spc="15" dirty="0">
                <a:latin typeface="Tahoma"/>
                <a:cs typeface="Tahoma"/>
              </a:rPr>
              <a:t>A</a:t>
            </a:r>
            <a:r>
              <a:rPr sz="2050" spc="-95" dirty="0">
                <a:latin typeface="Tahoma"/>
                <a:cs typeface="Tahoma"/>
              </a:rPr>
              <a:t>tomi</a:t>
            </a:r>
            <a:r>
              <a:rPr sz="2050" spc="-80" dirty="0">
                <a:latin typeface="Tahoma"/>
                <a:cs typeface="Tahoma"/>
              </a:rPr>
              <a:t>c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sentence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15" dirty="0">
                <a:latin typeface="Tahoma"/>
                <a:cs typeface="Tahoma"/>
              </a:rPr>
              <a:t>=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edicat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te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37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te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i="1" spc="157" baseline="-11904" dirty="0">
                <a:solidFill>
                  <a:srgbClr val="990099"/>
                </a:solidFill>
                <a:latin typeface="Arial"/>
                <a:cs typeface="Arial"/>
              </a:rPr>
              <a:t>n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2250440">
              <a:lnSpc>
                <a:spcPct val="100000"/>
              </a:lnSpc>
              <a:spcBef>
                <a:spcPts val="35"/>
              </a:spcBef>
            </a:pPr>
            <a:r>
              <a:rPr sz="2050" spc="-135" dirty="0">
                <a:latin typeface="Tahoma"/>
                <a:cs typeface="Tahoma"/>
              </a:rPr>
              <a:t>or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term</a:t>
            </a:r>
            <a:r>
              <a:rPr sz="2100" spc="-7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100" spc="300" baseline="-1190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Gill Sans MT"/>
                <a:cs typeface="Gill Sans MT"/>
              </a:rPr>
              <a:t>=</a:t>
            </a:r>
            <a:r>
              <a:rPr sz="2050" spc="-1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term</a:t>
            </a:r>
            <a:r>
              <a:rPr sz="2100" spc="-7" baseline="-11904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endParaRPr sz="2100" baseline="-11904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50">
              <a:latin typeface="Gill Sans MT"/>
              <a:cs typeface="Gill Sans MT"/>
            </a:endParaRPr>
          </a:p>
          <a:p>
            <a:pPr marL="1218565">
              <a:lnSpc>
                <a:spcPct val="100000"/>
              </a:lnSpc>
              <a:tabLst>
                <a:tab pos="1906905" algn="l"/>
                <a:tab pos="2249170" algn="l"/>
              </a:tabLst>
            </a:pPr>
            <a:r>
              <a:rPr sz="2050" spc="-40" dirty="0">
                <a:latin typeface="Tahoma"/>
                <a:cs typeface="Tahoma"/>
              </a:rPr>
              <a:t>T</a:t>
            </a:r>
            <a:r>
              <a:rPr sz="2050" spc="-160" dirty="0">
                <a:latin typeface="Tahoma"/>
                <a:cs typeface="Tahoma"/>
              </a:rPr>
              <a:t>erm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spc="15" dirty="0">
                <a:latin typeface="Tahoma"/>
                <a:cs typeface="Tahoma"/>
              </a:rPr>
              <a:t>=</a:t>
            </a:r>
            <a:r>
              <a:rPr sz="2050" dirty="0">
                <a:latin typeface="Tahoma"/>
                <a:cs typeface="Tahoma"/>
              </a:rPr>
              <a:t>	</a:t>
            </a:r>
            <a:r>
              <a:rPr sz="2050" b="0" i="1" spc="509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unctio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te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60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te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i="1" spc="157" baseline="-11904" dirty="0">
                <a:solidFill>
                  <a:srgbClr val="990099"/>
                </a:solidFill>
                <a:latin typeface="Arial"/>
                <a:cs typeface="Arial"/>
              </a:rPr>
              <a:t>n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2250440">
              <a:lnSpc>
                <a:spcPct val="100000"/>
              </a:lnSpc>
              <a:spcBef>
                <a:spcPts val="25"/>
              </a:spcBef>
            </a:pPr>
            <a:r>
              <a:rPr sz="2050" spc="-135" dirty="0">
                <a:latin typeface="Tahoma"/>
                <a:cs typeface="Tahoma"/>
              </a:rPr>
              <a:t>or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constant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5" dirty="0">
                <a:latin typeface="Tahoma"/>
                <a:cs typeface="Tahoma"/>
              </a:rPr>
              <a:t>or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variable</a:t>
            </a:r>
            <a:endParaRPr sz="2050">
              <a:latin typeface="Bookman Old Style"/>
              <a:cs typeface="Bookman Old Style"/>
            </a:endParaRPr>
          </a:p>
          <a:p>
            <a:pPr marL="63500">
              <a:lnSpc>
                <a:spcPct val="100000"/>
              </a:lnSpc>
              <a:spcBef>
                <a:spcPts val="1670"/>
              </a:spcBef>
              <a:tabLst>
                <a:tab pos="690245" algn="l"/>
              </a:tabLst>
            </a:pPr>
            <a:r>
              <a:rPr sz="2050" spc="-80" dirty="0">
                <a:latin typeface="Tahoma"/>
                <a:cs typeface="Tahoma"/>
              </a:rPr>
              <a:t>E.g.,	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Brother</a:t>
            </a:r>
            <a:r>
              <a:rPr sz="2050" spc="3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KingJ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ohn,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RichardT</a:t>
            </a:r>
            <a:r>
              <a:rPr sz="2050" b="0" i="1" spc="-33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heLionheart</a:t>
            </a:r>
            <a:r>
              <a:rPr sz="2050" spc="-40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690880">
              <a:lnSpc>
                <a:spcPct val="100000"/>
              </a:lnSpc>
              <a:spcBef>
                <a:spcPts val="25"/>
              </a:spcBef>
            </a:pPr>
            <a:r>
              <a:rPr sz="2050" b="0" i="1" spc="340" dirty="0">
                <a:solidFill>
                  <a:srgbClr val="990099"/>
                </a:solidFill>
                <a:latin typeface="Bookman Old Style"/>
                <a:cs typeface="Bookman Old Style"/>
              </a:rPr>
              <a:t>&gt;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Length</a:t>
            </a:r>
            <a:r>
              <a:rPr sz="2050" spc="4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LeftLegOf</a:t>
            </a:r>
            <a:r>
              <a:rPr sz="2050" b="0" i="1" spc="-4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Richard</a:t>
            </a:r>
            <a:r>
              <a:rPr sz="2050" spc="-20" dirty="0">
                <a:solidFill>
                  <a:srgbClr val="990099"/>
                </a:solidFill>
                <a:latin typeface="Gill Sans MT"/>
                <a:cs typeface="Gill Sans MT"/>
              </a:rPr>
              <a:t>))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Length</a:t>
            </a:r>
            <a:r>
              <a:rPr sz="2050" spc="4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LeftLegOf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60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KingJ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20" dirty="0">
                <a:solidFill>
                  <a:srgbClr val="990099"/>
                </a:solidFill>
                <a:latin typeface="Gill Sans MT"/>
                <a:cs typeface="Gill Sans MT"/>
              </a:rPr>
              <a:t>)))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4280F5-9617-44D0-B5C0-B9B7040E2F3F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C994FC-4152-4A49-BF1D-983613158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8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30" dirty="0"/>
              <a:t>Complex</a:t>
            </a:r>
            <a:r>
              <a:rPr spc="265" dirty="0"/>
              <a:t> </a:t>
            </a:r>
            <a:r>
              <a:rPr spc="50" dirty="0"/>
              <a:t>sentences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6800" y="1396713"/>
            <a:ext cx="7821295" cy="19634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14"/>
              </a:spcBef>
            </a:pPr>
            <a:r>
              <a:rPr sz="2050" spc="-125" dirty="0">
                <a:latin typeface="Tahoma"/>
                <a:cs typeface="Tahoma"/>
              </a:rPr>
              <a:t>Complex</a:t>
            </a:r>
            <a:r>
              <a:rPr sz="2050" spc="4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sentences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are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made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from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atomic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sentences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using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connectives</a:t>
            </a:r>
            <a:endParaRPr sz="2050">
              <a:latin typeface="Tahoma"/>
              <a:cs typeface="Tahoma"/>
            </a:endParaRPr>
          </a:p>
          <a:p>
            <a:pPr marL="393065">
              <a:lnSpc>
                <a:spcPct val="100000"/>
              </a:lnSpc>
              <a:spcBef>
                <a:spcPts val="1560"/>
              </a:spcBef>
              <a:tabLst>
                <a:tab pos="1087120" algn="l"/>
                <a:tab pos="2248535" algn="l"/>
                <a:tab pos="3408679" algn="l"/>
                <a:tab pos="3794125" algn="l"/>
                <a:tab pos="4187190" algn="l"/>
                <a:tab pos="4803140" algn="l"/>
                <a:tab pos="5202555" algn="l"/>
                <a:tab pos="5610860" algn="l"/>
              </a:tabLst>
            </a:pPr>
            <a:r>
              <a:rPr sz="2050" spc="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S,	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52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100" spc="179" baseline="-1190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37" baseline="-11904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,	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52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100" spc="165" baseline="-1190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spc="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37" baseline="-11904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,	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52" baseline="-11904" dirty="0">
                <a:solidFill>
                  <a:srgbClr val="990099"/>
                </a:solidFill>
                <a:latin typeface="Gill Sans MT"/>
                <a:cs typeface="Gill Sans MT"/>
              </a:rPr>
              <a:t>1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37" baseline="-11904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,	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52" baseline="-11904" dirty="0">
                <a:solidFill>
                  <a:srgbClr val="990099"/>
                </a:solidFill>
                <a:latin typeface="Gill Sans MT"/>
                <a:cs typeface="Gill Sans MT"/>
              </a:rPr>
              <a:t>1	</a:t>
            </a:r>
            <a:r>
              <a:rPr sz="2050" spc="-60" dirty="0">
                <a:solidFill>
                  <a:srgbClr val="990099"/>
                </a:solidFill>
                <a:latin typeface="Cambria"/>
                <a:cs typeface="Cambria"/>
              </a:rPr>
              <a:t>⇔	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100" spc="-52" baseline="-11904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endParaRPr sz="2100" baseline="-11904">
              <a:latin typeface="Gill Sans MT"/>
              <a:cs typeface="Gill Sans MT"/>
            </a:endParaRPr>
          </a:p>
          <a:p>
            <a:pPr marL="152400">
              <a:lnSpc>
                <a:spcPct val="100000"/>
              </a:lnSpc>
              <a:spcBef>
                <a:spcPts val="1310"/>
              </a:spcBef>
              <a:tabLst>
                <a:tab pos="711200" algn="l"/>
                <a:tab pos="4102735" algn="l"/>
                <a:tab pos="4495800" algn="l"/>
              </a:tabLst>
            </a:pPr>
            <a:r>
              <a:rPr sz="2050" spc="-80" dirty="0">
                <a:latin typeface="Tahoma"/>
                <a:cs typeface="Tahoma"/>
              </a:rPr>
              <a:t>E.g.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3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dirty="0">
                <a:solidFill>
                  <a:srgbClr val="990099"/>
                </a:solidFill>
                <a:latin typeface="Gill Sans MT"/>
                <a:cs typeface="Gill Sans MT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90" dirty="0">
                <a:solidFill>
                  <a:srgbClr val="990099"/>
                </a:solidFill>
                <a:latin typeface="Bookman Old Style"/>
                <a:cs typeface="Bookman Old Style"/>
              </a:rPr>
              <a:t>ib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3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endParaRPr sz="2050">
              <a:latin typeface="Gill Sans MT"/>
              <a:cs typeface="Gill Sans MT"/>
            </a:endParaRPr>
          </a:p>
          <a:p>
            <a:pPr marL="711200">
              <a:lnSpc>
                <a:spcPct val="100000"/>
              </a:lnSpc>
              <a:spcBef>
                <a:spcPts val="35"/>
              </a:spcBef>
            </a:pPr>
            <a:r>
              <a:rPr sz="2050" b="0" i="1" spc="335" dirty="0">
                <a:solidFill>
                  <a:srgbClr val="990099"/>
                </a:solidFill>
                <a:latin typeface="Bookman Old Style"/>
                <a:cs typeface="Bookman Old Style"/>
              </a:rPr>
              <a:t>&gt;</a:t>
            </a:r>
            <a:r>
              <a:rPr sz="2050" spc="-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spc="-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470" dirty="0">
                <a:solidFill>
                  <a:srgbClr val="990099"/>
                </a:solidFill>
                <a:latin typeface="Cambria"/>
                <a:cs typeface="Cambria"/>
              </a:rPr>
              <a:t>≤</a:t>
            </a:r>
            <a:r>
              <a:rPr sz="2050" spc="-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2)</a:t>
            </a:r>
            <a:endParaRPr sz="2050">
              <a:latin typeface="Gill Sans MT"/>
              <a:cs typeface="Gill Sans MT"/>
            </a:endParaRPr>
          </a:p>
          <a:p>
            <a:pPr marL="711200">
              <a:lnSpc>
                <a:spcPct val="100000"/>
              </a:lnSpc>
              <a:spcBef>
                <a:spcPts val="35"/>
              </a:spcBef>
            </a:pPr>
            <a:r>
              <a:rPr sz="2050" b="0" i="1" spc="335" dirty="0">
                <a:solidFill>
                  <a:srgbClr val="990099"/>
                </a:solidFill>
                <a:latin typeface="Bookman Old Style"/>
                <a:cs typeface="Bookman Old Style"/>
              </a:rPr>
              <a:t>&gt;</a:t>
            </a:r>
            <a:r>
              <a:rPr sz="2050" spc="-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2</a:t>
            </a:r>
            <a:r>
              <a:rPr sz="2050" spc="-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335" dirty="0">
                <a:solidFill>
                  <a:srgbClr val="990099"/>
                </a:solidFill>
                <a:latin typeface="Bookman Old Style"/>
                <a:cs typeface="Bookman Old Style"/>
              </a:rPr>
              <a:t>&gt;</a:t>
            </a:r>
            <a:r>
              <a:rPr sz="2050" spc="-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0" dirty="0">
                <a:solidFill>
                  <a:srgbClr val="990099"/>
                </a:solidFill>
                <a:latin typeface="Gill Sans MT"/>
                <a:cs typeface="Gill Sans MT"/>
              </a:rPr>
              <a:t>2)</a:t>
            </a:r>
            <a:endParaRPr sz="2050">
              <a:latin typeface="Gill Sans MT"/>
              <a:cs typeface="Gill Sans M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DB709C-A5E3-44A3-A1B1-007839F8648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AE08D2-E24A-4396-A4A4-CAADBC4FE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9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80" dirty="0"/>
              <a:t>Truth</a:t>
            </a:r>
            <a:r>
              <a:rPr spc="265" dirty="0"/>
              <a:t> </a:t>
            </a:r>
            <a:r>
              <a:rPr spc="30" dirty="0"/>
              <a:t>in</a:t>
            </a:r>
            <a:r>
              <a:rPr spc="250" dirty="0"/>
              <a:t> </a:t>
            </a:r>
            <a:r>
              <a:rPr spc="70" dirty="0"/>
              <a:t>first-order</a:t>
            </a:r>
            <a:r>
              <a:rPr spc="220" dirty="0"/>
              <a:t> </a:t>
            </a:r>
            <a:r>
              <a:rPr spc="80" dirty="0"/>
              <a:t>logic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2193" y="1396713"/>
            <a:ext cx="7689215" cy="34544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</a:pPr>
            <a:r>
              <a:rPr sz="2050" spc="-140" dirty="0">
                <a:latin typeface="Tahoma"/>
                <a:cs typeface="Tahoma"/>
              </a:rPr>
              <a:t>Sentences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are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true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respect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35" dirty="0">
                <a:solidFill>
                  <a:srgbClr val="00007E"/>
                </a:solidFill>
                <a:latin typeface="Tahoma"/>
                <a:cs typeface="Tahoma"/>
              </a:rPr>
              <a:t>model</a:t>
            </a:r>
            <a:r>
              <a:rPr sz="2050" spc="2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007E"/>
                </a:solidFill>
                <a:latin typeface="Tahoma"/>
                <a:cs typeface="Tahoma"/>
              </a:rPr>
              <a:t>interpretation</a:t>
            </a:r>
            <a:endParaRPr sz="2050">
              <a:latin typeface="Tahoma"/>
              <a:cs typeface="Tahoma"/>
            </a:endParaRPr>
          </a:p>
          <a:p>
            <a:pPr marL="50800" marR="17780">
              <a:lnSpc>
                <a:spcPct val="163400"/>
              </a:lnSpc>
            </a:pPr>
            <a:r>
              <a:rPr sz="2050" spc="-75" dirty="0">
                <a:latin typeface="Tahoma"/>
                <a:cs typeface="Tahoma"/>
              </a:rPr>
              <a:t>Model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contains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470" dirty="0">
                <a:latin typeface="Cambria"/>
                <a:cs typeface="Cambria"/>
              </a:rPr>
              <a:t>≥</a:t>
            </a:r>
            <a:r>
              <a:rPr sz="2050" spc="130" dirty="0">
                <a:latin typeface="Cambria"/>
                <a:cs typeface="Cambria"/>
              </a:rPr>
              <a:t> </a:t>
            </a:r>
            <a:r>
              <a:rPr sz="2050" spc="-80" dirty="0">
                <a:latin typeface="Gill Sans MT"/>
                <a:cs typeface="Gill Sans MT"/>
              </a:rPr>
              <a:t>1</a:t>
            </a:r>
            <a:r>
              <a:rPr sz="2050" spc="80" dirty="0">
                <a:latin typeface="Gill Sans MT"/>
                <a:cs typeface="Gill Sans MT"/>
              </a:rPr>
              <a:t> </a:t>
            </a:r>
            <a:r>
              <a:rPr sz="2050" spc="-114" dirty="0">
                <a:latin typeface="Tahoma"/>
                <a:cs typeface="Tahoma"/>
              </a:rPr>
              <a:t>objects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(</a:t>
            </a:r>
            <a:r>
              <a:rPr sz="2050" spc="-120" dirty="0">
                <a:solidFill>
                  <a:srgbClr val="00007E"/>
                </a:solidFill>
                <a:latin typeface="Tahoma"/>
                <a:cs typeface="Tahoma"/>
              </a:rPr>
              <a:t>domain</a:t>
            </a:r>
            <a:r>
              <a:rPr sz="2050" spc="2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35" dirty="0">
                <a:solidFill>
                  <a:srgbClr val="00007E"/>
                </a:solidFill>
                <a:latin typeface="Tahoma"/>
                <a:cs typeface="Tahoma"/>
              </a:rPr>
              <a:t>elements</a:t>
            </a:r>
            <a:r>
              <a:rPr sz="2050" spc="-135" dirty="0">
                <a:latin typeface="Tahoma"/>
                <a:cs typeface="Tahoma"/>
              </a:rPr>
              <a:t>)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relations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among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them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Interpretation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specifies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referents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endParaRPr sz="2050">
              <a:latin typeface="Tahoma"/>
              <a:cs typeface="Tahoma"/>
            </a:endParaRPr>
          </a:p>
          <a:p>
            <a:pPr marL="416559" marR="4156075">
              <a:lnSpc>
                <a:spcPts val="2500"/>
              </a:lnSpc>
              <a:spcBef>
                <a:spcPts val="75"/>
              </a:spcBef>
            </a:pPr>
            <a:r>
              <a:rPr sz="2050" spc="-100" dirty="0">
                <a:solidFill>
                  <a:srgbClr val="990099"/>
                </a:solidFill>
                <a:latin typeface="Tahoma"/>
                <a:cs typeface="Tahoma"/>
              </a:rPr>
              <a:t>constant</a:t>
            </a:r>
            <a:r>
              <a:rPr sz="2050" spc="-2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Tahoma"/>
                <a:cs typeface="Tahoma"/>
              </a:rPr>
              <a:t>symbols</a:t>
            </a:r>
            <a:r>
              <a:rPr sz="2050" spc="1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345" dirty="0">
                <a:latin typeface="Cambria"/>
                <a:cs typeface="Cambria"/>
              </a:rPr>
              <a:t>→</a:t>
            </a:r>
            <a:r>
              <a:rPr sz="2050" spc="180" dirty="0">
                <a:latin typeface="Cambria"/>
                <a:cs typeface="Cambria"/>
              </a:rPr>
              <a:t> </a:t>
            </a:r>
            <a:r>
              <a:rPr sz="2050" spc="-114" dirty="0">
                <a:solidFill>
                  <a:srgbClr val="004B00"/>
                </a:solidFill>
                <a:latin typeface="Tahoma"/>
                <a:cs typeface="Tahoma"/>
              </a:rPr>
              <a:t>objects </a:t>
            </a:r>
            <a:r>
              <a:rPr sz="2050" spc="-11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25" dirty="0">
                <a:solidFill>
                  <a:srgbClr val="990099"/>
                </a:solidFill>
                <a:latin typeface="Tahoma"/>
                <a:cs typeface="Tahoma"/>
              </a:rPr>
              <a:t>predicate</a:t>
            </a:r>
            <a:r>
              <a:rPr sz="2050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Tahoma"/>
                <a:cs typeface="Tahoma"/>
              </a:rPr>
              <a:t>symbols</a:t>
            </a:r>
            <a:r>
              <a:rPr sz="2050" spc="-5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345" dirty="0">
                <a:latin typeface="Cambria"/>
                <a:cs typeface="Cambria"/>
              </a:rPr>
              <a:t>→</a:t>
            </a:r>
            <a:r>
              <a:rPr sz="2050" spc="190" dirty="0">
                <a:latin typeface="Cambria"/>
                <a:cs typeface="Cambria"/>
              </a:rPr>
              <a:t> </a:t>
            </a:r>
            <a:r>
              <a:rPr sz="2050" spc="-105" dirty="0">
                <a:solidFill>
                  <a:srgbClr val="004B00"/>
                </a:solidFill>
                <a:latin typeface="Tahoma"/>
                <a:cs typeface="Tahoma"/>
              </a:rPr>
              <a:t>relations</a:t>
            </a:r>
            <a:endParaRPr sz="2050">
              <a:latin typeface="Tahoma"/>
              <a:cs typeface="Tahoma"/>
            </a:endParaRPr>
          </a:p>
          <a:p>
            <a:pPr marL="416559">
              <a:lnSpc>
                <a:spcPts val="2400"/>
              </a:lnSpc>
            </a:pPr>
            <a:r>
              <a:rPr sz="2050" spc="-100" dirty="0">
                <a:solidFill>
                  <a:srgbClr val="990099"/>
                </a:solidFill>
                <a:latin typeface="Tahoma"/>
                <a:cs typeface="Tahoma"/>
              </a:rPr>
              <a:t>function</a:t>
            </a:r>
            <a:r>
              <a:rPr sz="2050" spc="25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-130" dirty="0">
                <a:solidFill>
                  <a:srgbClr val="990099"/>
                </a:solidFill>
                <a:latin typeface="Tahoma"/>
                <a:cs typeface="Tahoma"/>
              </a:rPr>
              <a:t>symbols</a:t>
            </a:r>
            <a:r>
              <a:rPr sz="2050" spc="15" dirty="0">
                <a:solidFill>
                  <a:srgbClr val="990099"/>
                </a:solidFill>
                <a:latin typeface="Tahoma"/>
                <a:cs typeface="Tahoma"/>
              </a:rPr>
              <a:t> </a:t>
            </a:r>
            <a:r>
              <a:rPr sz="2050" spc="345" dirty="0">
                <a:latin typeface="Cambria"/>
                <a:cs typeface="Cambria"/>
              </a:rPr>
              <a:t>→</a:t>
            </a:r>
            <a:r>
              <a:rPr sz="2050" spc="180" dirty="0">
                <a:latin typeface="Cambria"/>
                <a:cs typeface="Cambria"/>
              </a:rPr>
              <a:t> </a:t>
            </a:r>
            <a:r>
              <a:rPr sz="2050" spc="-95" dirty="0">
                <a:solidFill>
                  <a:srgbClr val="004B00"/>
                </a:solidFill>
                <a:latin typeface="Tahoma"/>
                <a:cs typeface="Tahoma"/>
              </a:rPr>
              <a:t>functional</a:t>
            </a:r>
            <a:r>
              <a:rPr sz="2050" spc="4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05" dirty="0">
                <a:solidFill>
                  <a:srgbClr val="004B00"/>
                </a:solidFill>
                <a:latin typeface="Tahoma"/>
                <a:cs typeface="Tahoma"/>
              </a:rPr>
              <a:t>relations</a:t>
            </a:r>
            <a:endParaRPr sz="2050">
              <a:latin typeface="Tahoma"/>
              <a:cs typeface="Tahoma"/>
            </a:endParaRPr>
          </a:p>
          <a:p>
            <a:pPr marL="50800" marR="1661160">
              <a:lnSpc>
                <a:spcPct val="101000"/>
              </a:lnSpc>
              <a:spcBef>
                <a:spcPts val="1535"/>
              </a:spcBef>
            </a:pPr>
            <a:r>
              <a:rPr sz="2050" spc="-45" dirty="0">
                <a:latin typeface="Tahoma"/>
                <a:cs typeface="Tahoma"/>
              </a:rPr>
              <a:t>An </a:t>
            </a:r>
            <a:r>
              <a:rPr sz="2050" spc="-95" dirty="0">
                <a:latin typeface="Tahoma"/>
                <a:cs typeface="Tahoma"/>
              </a:rPr>
              <a:t>atomic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sentence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edicat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(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te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37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te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i="1" spc="157" baseline="-11904" dirty="0">
                <a:solidFill>
                  <a:srgbClr val="990099"/>
                </a:solidFill>
                <a:latin typeface="Arial"/>
                <a:cs typeface="Arial"/>
              </a:rPr>
              <a:t>n</a:t>
            </a:r>
            <a:r>
              <a:rPr sz="2050" spc="65" dirty="0">
                <a:solidFill>
                  <a:srgbClr val="990099"/>
                </a:solidFill>
                <a:latin typeface="Gill Sans MT"/>
                <a:cs typeface="Gill Sans MT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Gill Sans MT"/>
                <a:cs typeface="Gill Sans MT"/>
              </a:rPr>
              <a:t> </a:t>
            </a:r>
            <a:r>
              <a:rPr sz="2050" spc="-75" dirty="0">
                <a:latin typeface="Tahoma"/>
                <a:cs typeface="Tahoma"/>
              </a:rPr>
              <a:t>i</a:t>
            </a:r>
            <a:r>
              <a:rPr sz="2050" spc="-120" dirty="0">
                <a:latin typeface="Tahoma"/>
                <a:cs typeface="Tahoma"/>
              </a:rPr>
              <a:t>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true  </a:t>
            </a:r>
            <a:r>
              <a:rPr sz="2050" spc="-70" dirty="0">
                <a:latin typeface="Tahoma"/>
                <a:cs typeface="Tahoma"/>
              </a:rPr>
              <a:t>iff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14" dirty="0">
                <a:solidFill>
                  <a:srgbClr val="004B00"/>
                </a:solidFill>
                <a:latin typeface="Tahoma"/>
                <a:cs typeface="Tahoma"/>
              </a:rPr>
              <a:t>objects</a:t>
            </a:r>
            <a:r>
              <a:rPr sz="2050" spc="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referred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by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term</a:t>
            </a:r>
            <a:r>
              <a:rPr sz="2100" spc="-7" baseline="-11904" dirty="0">
                <a:solidFill>
                  <a:srgbClr val="990099"/>
                </a:solidFill>
                <a:latin typeface="Gill Sans MT"/>
                <a:cs typeface="Gill Sans MT"/>
              </a:rPr>
              <a:t>1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term</a:t>
            </a:r>
            <a:r>
              <a:rPr sz="2100" i="1" spc="7" baseline="-11904" dirty="0">
                <a:solidFill>
                  <a:srgbClr val="990099"/>
                </a:solidFill>
                <a:latin typeface="Arial"/>
                <a:cs typeface="Arial"/>
              </a:rPr>
              <a:t>n</a:t>
            </a:r>
            <a:endParaRPr sz="2100" baseline="-11904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35"/>
              </a:spcBef>
            </a:pPr>
            <a:r>
              <a:rPr sz="2050" spc="-195" dirty="0">
                <a:latin typeface="Tahoma"/>
                <a:cs typeface="Tahoma"/>
              </a:rPr>
              <a:t>a</a:t>
            </a:r>
            <a:r>
              <a:rPr sz="2050" spc="-125" dirty="0">
                <a:latin typeface="Tahoma"/>
                <a:cs typeface="Tahoma"/>
              </a:rPr>
              <a:t>r</a:t>
            </a:r>
            <a:r>
              <a:rPr sz="2050" spc="-175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i</a:t>
            </a:r>
            <a:r>
              <a:rPr sz="2050" spc="-110" dirty="0">
                <a:latin typeface="Tahoma"/>
                <a:cs typeface="Tahoma"/>
              </a:rPr>
              <a:t>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95" dirty="0">
                <a:solidFill>
                  <a:srgbClr val="004B00"/>
                </a:solidFill>
                <a:latin typeface="Tahoma"/>
                <a:cs typeface="Tahoma"/>
              </a:rPr>
              <a:t>relatio</a:t>
            </a:r>
            <a:r>
              <a:rPr sz="2050" spc="-125" dirty="0">
                <a:solidFill>
                  <a:srgbClr val="004B00"/>
                </a:solidFill>
                <a:latin typeface="Tahoma"/>
                <a:cs typeface="Tahoma"/>
              </a:rPr>
              <a:t>n</a:t>
            </a:r>
            <a:r>
              <a:rPr sz="2050" spc="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referre</a:t>
            </a:r>
            <a:r>
              <a:rPr sz="2050" spc="-170" dirty="0">
                <a:latin typeface="Tahoma"/>
                <a:cs typeface="Tahoma"/>
              </a:rPr>
              <a:t>d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60" dirty="0">
                <a:latin typeface="Tahoma"/>
                <a:cs typeface="Tahoma"/>
              </a:rPr>
              <a:t>t</a:t>
            </a:r>
            <a:r>
              <a:rPr sz="2050" spc="-80" dirty="0">
                <a:latin typeface="Tahoma"/>
                <a:cs typeface="Tahoma"/>
              </a:rPr>
              <a:t>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90" dirty="0">
                <a:latin typeface="Tahoma"/>
                <a:cs typeface="Tahoma"/>
              </a:rPr>
              <a:t>b</a:t>
            </a:r>
            <a:r>
              <a:rPr sz="2050" spc="-130" dirty="0">
                <a:latin typeface="Tahoma"/>
                <a:cs typeface="Tahoma"/>
              </a:rPr>
              <a:t>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edicate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0D34E-14E0-4429-B372-61928B1C6AA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8CAF2E-21DD-4A9E-83E0-A14D50EE7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3698</Words>
  <Application>Microsoft Office PowerPoint</Application>
  <PresentationFormat>Custom</PresentationFormat>
  <Paragraphs>545</Paragraphs>
  <Slides>40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7" baseType="lpstr">
      <vt:lpstr>Arial</vt:lpstr>
      <vt:lpstr>Bookman Old Style</vt:lpstr>
      <vt:lpstr>Calibri</vt:lpstr>
      <vt:lpstr>Cambria</vt:lpstr>
      <vt:lpstr>Century</vt:lpstr>
      <vt:lpstr>CMMI10</vt:lpstr>
      <vt:lpstr>CMR10</vt:lpstr>
      <vt:lpstr>CMSSBX10</vt:lpstr>
      <vt:lpstr>CMSY10</vt:lpstr>
      <vt:lpstr>Gill Sans MT</vt:lpstr>
      <vt:lpstr>NimbusRomNo9L-Regu</vt:lpstr>
      <vt:lpstr>NimbusRomNo9L-ReguItal</vt:lpstr>
      <vt:lpstr>Palatino Linotype</vt:lpstr>
      <vt:lpstr>Tahoma</vt:lpstr>
      <vt:lpstr>Times New Roman</vt:lpstr>
      <vt:lpstr>Verdana</vt:lpstr>
      <vt:lpstr>Office Theme</vt:lpstr>
      <vt:lpstr>Artificial Intelligence: A Modern Approach</vt:lpstr>
      <vt:lpstr>Outline</vt:lpstr>
      <vt:lpstr>Pros and cons of propositional logic</vt:lpstr>
      <vt:lpstr>First-order logic</vt:lpstr>
      <vt:lpstr>Logics in general</vt:lpstr>
      <vt:lpstr>Syntax of FOL: Basic elements</vt:lpstr>
      <vt:lpstr>Atomic sentences</vt:lpstr>
      <vt:lpstr>Complex sentences</vt:lpstr>
      <vt:lpstr>Truth in first-order logic</vt:lpstr>
      <vt:lpstr>Models for FOL: Example</vt:lpstr>
      <vt:lpstr>Truth example</vt:lpstr>
      <vt:lpstr>Models for FOL: Lots!</vt:lpstr>
      <vt:lpstr>Universal quantification</vt:lpstr>
      <vt:lpstr>A common mistake to avoid</vt:lpstr>
      <vt:lpstr>Existential quantification</vt:lpstr>
      <vt:lpstr>Another common mistake to avoid</vt:lpstr>
      <vt:lpstr>Properties of quantifiers</vt:lpstr>
      <vt:lpstr>Fun with sentences</vt:lpstr>
      <vt:lpstr>Fun with sentences</vt:lpstr>
      <vt:lpstr>Fun with sentences</vt:lpstr>
      <vt:lpstr>Fun with sentences</vt:lpstr>
      <vt:lpstr>Fun with sentences</vt:lpstr>
      <vt:lpstr>Equality</vt:lpstr>
      <vt:lpstr>Interacting with FOL KBs</vt:lpstr>
      <vt:lpstr>Knowledge base for the wumpus world</vt:lpstr>
      <vt:lpstr>Deducing hidden properties</vt:lpstr>
      <vt:lpstr>Keeping track of change</vt:lpstr>
      <vt:lpstr>Describing actions I</vt:lpstr>
      <vt:lpstr>Describing actions II</vt:lpstr>
      <vt:lpstr>Making plans</vt:lpstr>
      <vt:lpstr>Making plans: A better way</vt:lpstr>
      <vt:lpstr>Knowledge Engineering in FOL</vt:lpstr>
      <vt:lpstr>Knowledge Engineering in FOL</vt:lpstr>
      <vt:lpstr>Knowledge Engineering in FOL</vt:lpstr>
      <vt:lpstr>Knowledge Engineering in FOL</vt:lpstr>
      <vt:lpstr>Knowledge Engineering in FOL</vt:lpstr>
      <vt:lpstr>Knowledge Engineering in FOL</vt:lpstr>
      <vt:lpstr>Knowledge Engineering in FOL</vt:lpstr>
      <vt:lpstr>Knowledge Engineering in FOL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chapter08.dvi</dc:title>
  <dc:creator>User</dc:creator>
  <cp:lastModifiedBy>Vinothini Radhakrishnan</cp:lastModifiedBy>
  <cp:revision>11</cp:revision>
  <dcterms:created xsi:type="dcterms:W3CDTF">2021-09-01T06:19:06Z</dcterms:created>
  <dcterms:modified xsi:type="dcterms:W3CDTF">2023-06-29T06:42:04Z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2015-12-13T00:00:00Z</vt:filetime>
  </property>
  <property fmtid="{D5CDD505-2E9C-101B-9397-08002B2CF9AE}" pid="3" name="Creator">
    <vt:lpwstr>dvips(k) 5.86 Copyright 1999 Radical Eye Software</vt:lpwstr>
  </property>
  <property fmtid="{D5CDD505-2E9C-101B-9397-08002B2CF9AE}" pid="4" name="LastSaved">
    <vt:filetime>2021-09-01T00:00:00Z</vt:filetime>
  </property>
</Properties>
</file>