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364" r:id="rId2"/>
    <p:sldId id="257" r:id="rId3"/>
    <p:sldId id="259" r:id="rId4"/>
    <p:sldId id="305" r:id="rId5"/>
    <p:sldId id="307" r:id="rId6"/>
    <p:sldId id="306" r:id="rId7"/>
    <p:sldId id="308" r:id="rId8"/>
    <p:sldId id="309" r:id="rId9"/>
    <p:sldId id="310" r:id="rId10"/>
    <p:sldId id="311" r:id="rId11"/>
    <p:sldId id="312" r:id="rId12"/>
    <p:sldId id="313" r:id="rId13"/>
    <p:sldId id="304" r:id="rId14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1530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97538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3B0637-4861-4491-AE9B-2CF7762EC5EB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97538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2742E5-8DD4-45E2-9363-60212ECF9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853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If this PowerPoint presentation contains mathematical equations, you may need to check that your computer has the following installed: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1) </a:t>
            </a:r>
            <a:r>
              <a:rPr lang="en-US" noProof="0" dirty="0" err="1"/>
              <a:t>MathType</a:t>
            </a:r>
            <a:r>
              <a:rPr lang="en-US" noProof="0" dirty="0"/>
              <a:t> Plugin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2) Math Player (free versions available)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3) NVDA Reader (free versions available)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3093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918461" y="2470821"/>
            <a:ext cx="6221476" cy="403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F6A6F18-8B25-8ED1-2B72-711ADAD6C8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5025" y="7235855"/>
            <a:ext cx="914400" cy="2762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2CC1E24-020D-9E2D-BC20-B4553FE9F44E}"/>
              </a:ext>
            </a:extLst>
          </p:cNvPr>
          <p:cNvSpPr txBox="1"/>
          <p:nvPr userDrawn="1"/>
        </p:nvSpPr>
        <p:spPr>
          <a:xfrm>
            <a:off x="3749356" y="716280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Bookman Old Style"/>
                <a:cs typeface="Bookman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1593357-4DD5-D749-D074-C3DA1ACBEF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5025" y="7217305"/>
            <a:ext cx="914400" cy="2762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4AA12DD-F35E-58D1-041C-0A79CDEEAA1B}"/>
              </a:ext>
            </a:extLst>
          </p:cNvPr>
          <p:cNvSpPr txBox="1"/>
          <p:nvPr userDrawn="1"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Bookman Old Style"/>
                <a:cs typeface="Bookman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7ED9259-31ED-ACD2-8B0F-C739BE119A2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5025" y="7217305"/>
            <a:ext cx="914400" cy="2762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119C560-29ED-11E7-AB59-4F292AEA4BEA}"/>
              </a:ext>
            </a:extLst>
          </p:cNvPr>
          <p:cNvSpPr txBox="1"/>
          <p:nvPr userDrawn="1"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Bookman Old Style"/>
                <a:cs typeface="Bookman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51BC685-96A0-400D-F086-6B610A65F6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5025" y="7217305"/>
            <a:ext cx="914400" cy="276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318DD27-2935-8ADB-8E15-2BCCD96C6B45}"/>
              </a:ext>
            </a:extLst>
          </p:cNvPr>
          <p:cNvSpPr txBox="1"/>
          <p:nvPr userDrawn="1"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E8D733-0A24-4CBB-C669-40C7555D624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5025" y="7217305"/>
            <a:ext cx="914400" cy="2762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62EDC69-D28B-49C4-D5F1-A44E1ABF31D2}"/>
              </a:ext>
            </a:extLst>
          </p:cNvPr>
          <p:cNvSpPr txBox="1"/>
          <p:nvPr userDrawn="1"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pter Opener-add copyrigh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Placeholder"/>
          <p:cNvSpPr txBox="1">
            <a:spLocks noGrp="1"/>
          </p:cNvSpPr>
          <p:nvPr>
            <p:ph type="title"/>
          </p:nvPr>
        </p:nvSpPr>
        <p:spPr>
          <a:xfrm>
            <a:off x="502920" y="244087"/>
            <a:ext cx="9052560" cy="7940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rgbClr val="007FA3"/>
              </a:buClr>
              <a:buFont typeface="Times New Roman"/>
              <a:buNone/>
              <a:defRPr sz="3960" b="1" i="0" u="none" strike="noStrike" cap="none">
                <a:solidFill>
                  <a:srgbClr val="007FA3"/>
                </a:solidFill>
                <a:latin typeface="+mj-lt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980"/>
            </a:lvl2pPr>
            <a:lvl3pPr lvl="2" indent="0">
              <a:spcBef>
                <a:spcPts val="0"/>
              </a:spcBef>
              <a:buNone/>
              <a:defRPr sz="1980"/>
            </a:lvl3pPr>
            <a:lvl4pPr lvl="3" indent="0">
              <a:spcBef>
                <a:spcPts val="0"/>
              </a:spcBef>
              <a:buNone/>
              <a:defRPr sz="1980"/>
            </a:lvl4pPr>
            <a:lvl5pPr lvl="4" indent="0">
              <a:spcBef>
                <a:spcPts val="0"/>
              </a:spcBef>
              <a:buNone/>
              <a:defRPr sz="1980"/>
            </a:lvl5pPr>
            <a:lvl6pPr lvl="5" indent="0">
              <a:spcBef>
                <a:spcPts val="0"/>
              </a:spcBef>
              <a:buNone/>
              <a:defRPr sz="1980"/>
            </a:lvl6pPr>
            <a:lvl7pPr lvl="6" indent="0">
              <a:spcBef>
                <a:spcPts val="0"/>
              </a:spcBef>
              <a:buNone/>
              <a:defRPr sz="1980"/>
            </a:lvl7pPr>
            <a:lvl8pPr lvl="7" indent="0">
              <a:spcBef>
                <a:spcPts val="0"/>
              </a:spcBef>
              <a:buNone/>
              <a:defRPr sz="1980"/>
            </a:lvl8pPr>
            <a:lvl9pPr lvl="8" indent="0">
              <a:spcBef>
                <a:spcPts val="0"/>
              </a:spcBef>
              <a:buNone/>
              <a:defRPr sz="1980"/>
            </a:lvl9pPr>
          </a:lstStyle>
          <a:p>
            <a:endParaRPr dirty="0"/>
          </a:p>
        </p:txBody>
      </p:sp>
      <p:sp>
        <p:nvSpPr>
          <p:cNvPr id="39" name="Content Placeholder"/>
          <p:cNvSpPr txBox="1">
            <a:spLocks noGrp="1"/>
          </p:cNvSpPr>
          <p:nvPr>
            <p:ph type="body" idx="1"/>
          </p:nvPr>
        </p:nvSpPr>
        <p:spPr>
          <a:xfrm>
            <a:off x="502920" y="925286"/>
            <a:ext cx="9052560" cy="5428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200" b="0" i="0" u="none" strike="noStrike" cap="none">
                <a:solidFill>
                  <a:srgbClr val="007FA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Clr>
                <a:srgbClr val="007FA3"/>
              </a:buClr>
              <a:buFont typeface="Arial"/>
              <a:buNone/>
              <a:defRPr sz="264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365419-6FC7-3371-D131-FD28CF37EE6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2920" y="1997922"/>
            <a:ext cx="4526280" cy="315471"/>
          </a:xfrm>
        </p:spPr>
        <p:txBody>
          <a:bodyPr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ED3915-2147-4382-A599-2376CC8854D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532120" y="3046370"/>
            <a:ext cx="4023360" cy="507831"/>
          </a:xfrm>
        </p:spPr>
        <p:txBody>
          <a:bodyPr anchor="b"/>
          <a:lstStyle>
            <a:lvl1pPr marL="111760" indent="0">
              <a:buNone/>
              <a:defRPr sz="3300" b="0" i="0">
                <a:solidFill>
                  <a:schemeClr val="tx1"/>
                </a:solidFill>
              </a:defRPr>
            </a:lvl1pPr>
            <a:lvl2pPr marL="614680" indent="0">
              <a:buNone/>
              <a:defRPr/>
            </a:lvl2pPr>
          </a:lstStyle>
          <a:p>
            <a:pPr lvl="0"/>
            <a:r>
              <a:rPr lang="en-US" dirty="0"/>
              <a:t>Chapter #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B38FD8D-0DB0-4A1A-A3F1-E26B606AC83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532120" y="3686493"/>
            <a:ext cx="4023360" cy="372410"/>
          </a:xfrm>
        </p:spPr>
        <p:txBody>
          <a:bodyPr/>
          <a:lstStyle>
            <a:lvl1pPr marL="111760" indent="0">
              <a:buNone/>
              <a:defRPr sz="2420" b="0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 name</a:t>
            </a:r>
          </a:p>
        </p:txBody>
      </p:sp>
      <p:sp>
        <p:nvSpPr>
          <p:cNvPr id="12" name="Shape 13">
            <a:extLst>
              <a:ext uri="{FF2B5EF4-FFF2-40B4-BE49-F238E27FC236}">
                <a16:creationId xmlns:a16="http://schemas.microsoft.com/office/drawing/2014/main" id="{C5328E6C-2B17-49B8-8712-6C0E107A1D99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6969284" y="128148"/>
            <a:ext cx="2346959" cy="2072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990" b="0" i="0" u="none" strike="noStrike" cap="none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02920" marR="0" lvl="1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005840" marR="0" lvl="2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08760" marR="0" lvl="3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11680" marR="0" lvl="4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017520" marR="0" lvl="6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520440" marR="0" lvl="7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023360" marR="0" lvl="8" indent="0" algn="l" rtl="0">
              <a:spcBef>
                <a:spcPts val="0"/>
              </a:spcBef>
              <a:buNone/>
              <a:defRPr sz="19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Shape 14">
            <a:extLst>
              <a:ext uri="{FF2B5EF4-FFF2-40B4-BE49-F238E27FC236}">
                <a16:creationId xmlns:a16="http://schemas.microsoft.com/office/drawing/2014/main" id="{CE0B5B1C-8858-43DC-BD75-C546F473877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316243" y="128148"/>
            <a:ext cx="606961" cy="2072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algn="r">
              <a:buSzPct val="25000"/>
              <a:defRPr/>
            </a:pPr>
            <a:fld id="{00000000-1234-1234-1234-123412341234}" type="slidenum">
              <a:rPr lang="en-US" sz="990" smtClean="0"/>
              <a:pPr algn="r">
                <a:buSzPct val="25000"/>
                <a:defRPr/>
              </a:pPr>
              <a:t>‹#›</a:t>
            </a:fld>
            <a:endParaRPr lang="en-US" sz="990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1B8939D-A957-42F9-A1B5-556D29D235A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02921" y="7331638"/>
            <a:ext cx="1101884" cy="203133"/>
          </a:xfrm>
        </p:spPr>
        <p:txBody>
          <a:bodyPr anchor="ctr"/>
          <a:lstStyle>
            <a:lvl1pPr>
              <a:buNone/>
              <a:defRPr sz="1320" b="0" i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0CF87F15-2C58-4DFC-BACB-0E2C6507BCD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306797" y="7331637"/>
            <a:ext cx="7248683" cy="203133"/>
          </a:xfrm>
        </p:spPr>
        <p:txBody>
          <a:bodyPr anchor="ctr"/>
          <a:lstStyle>
            <a:lvl1pPr algn="r">
              <a:buNone/>
              <a:defRPr sz="1320" b="0" i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Copyright Information</a:t>
            </a:r>
          </a:p>
        </p:txBody>
      </p:sp>
      <p:sp>
        <p:nvSpPr>
          <p:cNvPr id="11" name="Holder 6">
            <a:extLst>
              <a:ext uri="{FF2B5EF4-FFF2-40B4-BE49-F238E27FC236}">
                <a16:creationId xmlns:a16="http://schemas.microsoft.com/office/drawing/2014/main" id="{8AC5E916-B8CF-A4FC-997B-39F69200FCB6}"/>
              </a:ext>
            </a:extLst>
          </p:cNvPr>
          <p:cNvSpPr txBox="1">
            <a:spLocks/>
          </p:cNvSpPr>
          <p:nvPr userDrawn="1"/>
        </p:nvSpPr>
        <p:spPr>
          <a:xfrm>
            <a:off x="9253221" y="7217305"/>
            <a:ext cx="195579" cy="1154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800" b="0" i="0" kern="1200">
                <a:solidFill>
                  <a:schemeClr val="tx1"/>
                </a:solidFill>
                <a:latin typeface="Palatino Linotype"/>
                <a:ea typeface="+mn-ea"/>
                <a:cs typeface="Palatino Linotype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lnSpc>
                <a:spcPts val="885"/>
              </a:lnSpc>
            </a:pPr>
            <a:fld id="{81D60167-4931-47E6-BA6A-407CBD079E47}" type="slidenum">
              <a:rPr lang="en-US" b="0" spc="20" smtClean="0"/>
              <a:pPr marL="38100">
                <a:lnSpc>
                  <a:spcPts val="885"/>
                </a:lnSpc>
              </a:pPr>
              <a:t>‹#›</a:t>
            </a:fld>
            <a:endParaRPr lang="en-US" b="0" spc="20" dirty="0"/>
          </a:p>
        </p:txBody>
      </p:sp>
    </p:spTree>
    <p:extLst>
      <p:ext uri="{BB962C8B-B14F-4D97-AF65-F5344CB8AC3E}">
        <p14:creationId xmlns:p14="http://schemas.microsoft.com/office/powerpoint/2010/main" val="12700612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6">
          <p15:clr>
            <a:srgbClr val="FBAE40"/>
          </p15:clr>
        </p15:guide>
        <p15:guide id="2" pos="290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025" y="1010818"/>
            <a:ext cx="8988348" cy="38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Bookman Old Style"/>
                <a:cs typeface="Bookman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6550" y="1608802"/>
            <a:ext cx="5655310" cy="3647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474966" y="7217305"/>
            <a:ext cx="496570" cy="12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34856" y="7217305"/>
            <a:ext cx="195579" cy="12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‹#›</a:t>
            </a:fld>
            <a:endParaRPr spc="2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98728-A241-43F4-95FF-6C49FEEA0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152400"/>
            <a:ext cx="9052560" cy="1147982"/>
          </a:xfrm>
        </p:spPr>
        <p:txBody>
          <a:bodyPr wrap="square" lIns="0" tIns="19800" rIns="0" bIns="19800" anchor="ctr" anchorCtr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Artificial Intelligence: A Modern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18F80-D4FC-4D8F-B2BD-E7BEE7E012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1524000"/>
            <a:ext cx="9052560" cy="347763"/>
          </a:xfrm>
        </p:spPr>
        <p:txBody>
          <a:bodyPr wrap="square" lIns="0" tIns="19800" rIns="0" bIns="19800" anchor="ctr" anchorCtr="0">
            <a:spAutoFit/>
          </a:bodyPr>
          <a:lstStyle/>
          <a:p>
            <a:r>
              <a:rPr lang="en-US" sz="2000" dirty="0"/>
              <a:t>Fourth Edition</a:t>
            </a:r>
          </a:p>
        </p:txBody>
      </p:sp>
      <p:pic>
        <p:nvPicPr>
          <p:cNvPr id="10" name="Picture Placeholder 9" descr="Front Cover: Artificial Intelligence: A Modern Approach Fourth Edition by Russell and Norvig&#10;&#10;">
            <a:extLst>
              <a:ext uri="{FF2B5EF4-FFF2-40B4-BE49-F238E27FC236}">
                <a16:creationId xmlns:a16="http://schemas.microsoft.com/office/drawing/2014/main" id="{F6C01988-63CD-0063-3A51-7AB89C0D4B18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023534"/>
            <a:ext cx="3793896" cy="5053465"/>
          </a:xfr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D222376-7AD7-4443-B67A-120BE12F4D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29200" y="3333670"/>
            <a:ext cx="4023360" cy="501652"/>
          </a:xfrm>
        </p:spPr>
        <p:txBody>
          <a:bodyPr wrap="square" lIns="0" tIns="19800" rIns="0" bIns="19800" anchor="ctr">
            <a:spAutoFit/>
          </a:bodyPr>
          <a:lstStyle/>
          <a:p>
            <a:pPr indent="-111760"/>
            <a:r>
              <a:rPr lang="en-US" sz="30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Chapter 10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FD4EC9-4778-4E2F-B136-2A176CA2BA6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29200" y="4206335"/>
            <a:ext cx="4023360" cy="378541"/>
          </a:xfrm>
        </p:spPr>
        <p:txBody>
          <a:bodyPr wrap="square" lIns="0" tIns="19800" rIns="0" bIns="19800" anchor="ctr">
            <a:spAutoFit/>
          </a:bodyPr>
          <a:lstStyle/>
          <a:p>
            <a:pPr marL="0"/>
            <a:r>
              <a:rPr lang="en-US" sz="22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Knowledge Representation</a:t>
            </a:r>
          </a:p>
        </p:txBody>
      </p:sp>
      <p:pic>
        <p:nvPicPr>
          <p:cNvPr id="12" name="Picture Placeholder 11" descr="Pearson Logo">
            <a:extLst>
              <a:ext uri="{FF2B5EF4-FFF2-40B4-BE49-F238E27FC236}">
                <a16:creationId xmlns:a16="http://schemas.microsoft.com/office/drawing/2014/main" id="{2F9DC56F-6B40-16F2-2FFA-B0A90BE82963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4"/>
          <a:stretch>
            <a:fillRect/>
          </a:stretch>
        </p:blipFill>
        <p:spPr>
          <a:xfrm>
            <a:off x="579654" y="7156696"/>
            <a:ext cx="1002677" cy="315945"/>
          </a:xfr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8E88D28-1A9F-4FC4-946F-10B4629D1438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520739" y="7230656"/>
            <a:ext cx="5016923" cy="224653"/>
          </a:xfrm>
        </p:spPr>
        <p:txBody>
          <a:bodyPr wrap="square" lIns="0" tIns="19800" rIns="0" bIns="19800" anchor="ctr">
            <a:spAutoFit/>
          </a:bodyPr>
          <a:lstStyle/>
          <a:p>
            <a:pPr algn="ctr"/>
            <a:r>
              <a:rPr lang="en-US" altLang="en-US" sz="1200" b="0" i="0" dirty="0">
                <a:solidFill>
                  <a:schemeClr val="tx1"/>
                </a:solidFill>
                <a:latin typeface="Verdana"/>
                <a:cs typeface="Verdana" panose="020B0604030504040204" pitchFamily="34" charset="0"/>
              </a:rPr>
              <a:t>Copyright © 2021 Pearson Education,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801335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59073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765"/>
              </a:lnSpc>
            </a:pPr>
            <a:r>
              <a:rPr lang="en-MY" spc="25" dirty="0"/>
              <a:t>Reasoning Systems for Categories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10</a:t>
            </a:fld>
            <a:endParaRPr spc="20" dirty="0"/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9D6869AB-DE63-4190-9ED4-5D952763DDCD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7315200" y="7217304"/>
            <a:ext cx="656336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10</a:t>
            </a:r>
            <a:endParaRPr spc="20" dirty="0"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BFB36710-1970-499A-B372-4F96AC3760CD}"/>
              </a:ext>
            </a:extLst>
          </p:cNvPr>
          <p:cNvSpPr txBox="1"/>
          <p:nvPr/>
        </p:nvSpPr>
        <p:spPr>
          <a:xfrm>
            <a:off x="625194" y="1600200"/>
            <a:ext cx="7632065" cy="388888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algn="l"/>
            <a:r>
              <a:rPr lang="en-MY" sz="1800" b="0" i="0" u="none" strike="noStrike" baseline="0" dirty="0">
                <a:solidFill>
                  <a:srgbClr val="9A009A"/>
                </a:solidFill>
                <a:latin typeface="CMSSBX10"/>
              </a:rPr>
              <a:t>Description logics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NimbusRomNo9L-Regu"/>
              </a:rPr>
              <a:t>notations that are designed to make it easier to describe definitions and </a:t>
            </a:r>
            <a:r>
              <a:rPr lang="en-MY" sz="1800" b="0" i="0" u="none" strike="noStrike" baseline="0" dirty="0">
                <a:latin typeface="NimbusRomNo9L-Regu"/>
              </a:rPr>
              <a:t>properties of categories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NimbusRomNo9L-Regu"/>
              </a:rPr>
              <a:t>evolved from semantic networks in response to pressure to formalize what the networks mean while retaining the emphasis on taxonomic structure as an organizing principle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latin typeface="NimbusRomNo9L-Regu"/>
              </a:rPr>
              <a:t>Principal inference tasks:</a:t>
            </a:r>
            <a:endParaRPr lang="en-US" sz="1800" b="0" i="0" u="none" strike="noStrike" baseline="0" dirty="0">
              <a:latin typeface="NimbusRomNo9L-Regu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MY" b="1" i="0" u="none" strike="noStrike" baseline="0" dirty="0">
                <a:latin typeface="NimbusRomNo9L-Medi"/>
              </a:rPr>
              <a:t>Subsumption</a:t>
            </a:r>
            <a:r>
              <a:rPr lang="en-US" dirty="0">
                <a:latin typeface="NimbusRomNo9L-Regu"/>
              </a:rPr>
              <a:t>: checking if one category is a subset of another by comparing their definitions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MY" b="1" i="0" u="none" strike="noStrike" baseline="0" dirty="0">
                <a:latin typeface="NimbusRomNo9L-Medi"/>
              </a:rPr>
              <a:t>Classification</a:t>
            </a:r>
            <a:r>
              <a:rPr lang="en-US" b="0" i="0" u="none" strike="noStrike" baseline="0" dirty="0">
                <a:latin typeface="NimbusRomNo9L-Regu"/>
              </a:rPr>
              <a:t>: checking whether an object belongs to a category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latin typeface="NimbusRomNo9L-Regu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NimbusRomNo9L-Regu"/>
              </a:rPr>
              <a:t>The CLASSIC language (</a:t>
            </a:r>
            <a:r>
              <a:rPr lang="en-US" sz="1800" b="0" i="0" u="none" strike="noStrike" baseline="0" dirty="0" err="1">
                <a:latin typeface="NimbusRomNo9L-Regu"/>
              </a:rPr>
              <a:t>Borgida</a:t>
            </a:r>
            <a:r>
              <a:rPr lang="en-US" sz="1800" b="0" i="0" u="none" strike="noStrike" baseline="0" dirty="0">
                <a:latin typeface="NimbusRomNo9L-Regu"/>
              </a:rPr>
              <a:t> </a:t>
            </a:r>
            <a:r>
              <a:rPr lang="en-US" sz="1800" b="0" i="0" u="none" strike="noStrike" baseline="0" dirty="0">
                <a:latin typeface="NimbusRomNo9L-ReguItal"/>
              </a:rPr>
              <a:t>et al.</a:t>
            </a:r>
            <a:r>
              <a:rPr lang="en-US" sz="1800" b="0" i="0" u="none" strike="noStrike" baseline="0" dirty="0">
                <a:latin typeface="NimbusRomNo9L-Regu"/>
              </a:rPr>
              <a:t>, 1989) is a typical description logic</a:t>
            </a:r>
            <a:endParaRPr lang="en-US" b="0" i="0" u="none" strike="noStrike" baseline="0" dirty="0">
              <a:latin typeface="NimbusRomNo9L-Regu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 err="1">
                <a:latin typeface="NimbusRomNo9L-Regu"/>
              </a:rPr>
              <a:t>Eg</a:t>
            </a:r>
            <a:r>
              <a:rPr lang="en-US" b="0" i="0" u="none" strike="noStrike" baseline="0" dirty="0">
                <a:latin typeface="NimbusRomNo9L-Regu"/>
              </a:rPr>
              <a:t>: bachelors are unmarried adult males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b="0" i="1" u="none" strike="noStrike" baseline="0" dirty="0">
                <a:latin typeface="NimbusRomNo9L-ReguItal"/>
              </a:rPr>
              <a:t>Bachelor</a:t>
            </a:r>
            <a:r>
              <a:rPr lang="en-US" sz="1800" b="0" i="0" u="none" strike="noStrike" baseline="0" dirty="0">
                <a:latin typeface="NimbusRomNo9L-ReguItal"/>
              </a:rPr>
              <a:t> </a:t>
            </a:r>
            <a:r>
              <a:rPr lang="en-US" sz="1800" b="0" i="0" u="none" strike="noStrike" baseline="0" dirty="0">
                <a:latin typeface="CMR10"/>
              </a:rPr>
              <a:t>= </a:t>
            </a:r>
            <a:r>
              <a:rPr lang="en-US" sz="1800" b="0" i="1" u="none" strike="noStrike" baseline="0" dirty="0">
                <a:latin typeface="NimbusRomNo9L-ReguItal"/>
              </a:rPr>
              <a:t>And</a:t>
            </a:r>
            <a:r>
              <a:rPr lang="en-US" sz="1800" b="0" i="0" u="none" strike="noStrike" baseline="0" dirty="0">
                <a:latin typeface="CMR10"/>
              </a:rPr>
              <a:t>(</a:t>
            </a:r>
            <a:r>
              <a:rPr lang="en-US" sz="1800" b="0" i="1" u="none" strike="noStrike" baseline="0" dirty="0">
                <a:latin typeface="NimbusRomNo9L-ReguItal"/>
              </a:rPr>
              <a:t>Unmarried</a:t>
            </a:r>
            <a:r>
              <a:rPr lang="en-US" sz="1800" b="0" i="0" u="none" strike="noStrike" baseline="0" dirty="0">
                <a:latin typeface="CMMI10"/>
              </a:rPr>
              <a:t>, </a:t>
            </a:r>
            <a:r>
              <a:rPr lang="en-US" sz="1800" b="0" i="1" u="none" strike="noStrike" baseline="0" dirty="0">
                <a:latin typeface="NimbusRomNo9L-ReguItal"/>
              </a:rPr>
              <a:t>Adult</a:t>
            </a:r>
            <a:r>
              <a:rPr lang="en-US" sz="1800" b="0" i="0" u="none" strike="noStrike" baseline="0" dirty="0">
                <a:latin typeface="CMMI10"/>
              </a:rPr>
              <a:t>, </a:t>
            </a:r>
            <a:r>
              <a:rPr lang="en-US" sz="1800" b="0" i="1" u="none" strike="noStrike" baseline="0" dirty="0">
                <a:latin typeface="NimbusRomNo9L-ReguItal"/>
              </a:rPr>
              <a:t>Male</a:t>
            </a:r>
            <a:r>
              <a:rPr lang="en-US" sz="1800" b="0" i="0" u="none" strike="noStrike" baseline="0" dirty="0">
                <a:latin typeface="CMR10"/>
              </a:rPr>
              <a:t>) </a:t>
            </a:r>
            <a:endParaRPr lang="en-US" b="0" i="0" u="none" strike="noStrike" baseline="0" dirty="0">
              <a:latin typeface="NimbusRomNo9L-Regu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ADE863-EAA6-45E3-BFFA-6AF9DC9C199E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3773400-019D-4596-8793-5FB2E6935B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7231592"/>
            <a:ext cx="914400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760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59073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765"/>
              </a:lnSpc>
            </a:pPr>
            <a:r>
              <a:rPr lang="en-MY" spc="25" dirty="0"/>
              <a:t>Reasoning with Default Information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11</a:t>
            </a:fld>
            <a:endParaRPr spc="20" dirty="0"/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9D6869AB-DE63-4190-9ED4-5D952763DDCD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7315200" y="7217304"/>
            <a:ext cx="656336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10</a:t>
            </a:r>
            <a:endParaRPr spc="20" dirty="0"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BFB36710-1970-499A-B372-4F96AC3760CD}"/>
              </a:ext>
            </a:extLst>
          </p:cNvPr>
          <p:cNvSpPr txBox="1"/>
          <p:nvPr/>
        </p:nvSpPr>
        <p:spPr>
          <a:xfrm>
            <a:off x="625194" y="1600200"/>
            <a:ext cx="7632065" cy="3334887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algn="l"/>
            <a:r>
              <a:rPr lang="en-MY" sz="1800" b="0" i="0" u="none" strike="noStrike" baseline="0" dirty="0">
                <a:solidFill>
                  <a:srgbClr val="9A009A"/>
                </a:solidFill>
                <a:latin typeface="CMSSBX10"/>
              </a:rPr>
              <a:t>Circumscription and default logic</a:t>
            </a:r>
          </a:p>
          <a:p>
            <a:pPr algn="l"/>
            <a:endParaRPr lang="en-MY" dirty="0">
              <a:solidFill>
                <a:srgbClr val="9A009A"/>
              </a:solidFill>
              <a:latin typeface="CMSSBX1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i="0" u="none" strike="noStrike" baseline="0" dirty="0">
                <a:latin typeface="NimbusRomNo9L-Medi"/>
              </a:rPr>
              <a:t>Circumscription</a:t>
            </a:r>
            <a:r>
              <a:rPr lang="en-US" sz="1800" b="0" i="0" u="none" strike="noStrike" baseline="0" dirty="0">
                <a:latin typeface="NimbusRomNo9L-Medi"/>
              </a:rPr>
              <a:t> </a:t>
            </a:r>
            <a:r>
              <a:rPr lang="en-US" sz="1800" b="0" i="0" u="none" strike="noStrike" baseline="0" dirty="0">
                <a:latin typeface="NimbusRomNo9L-Regu"/>
              </a:rPr>
              <a:t>can be seen as a more powerful and precise version of the closed-world </a:t>
            </a:r>
            <a:r>
              <a:rPr lang="en-MY" sz="1800" b="0" i="0" u="none" strike="noStrike" baseline="0" dirty="0">
                <a:latin typeface="NimbusRomNo9L-Regu"/>
              </a:rPr>
              <a:t>assumption.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latin typeface="NimbusRomNo9L-Regu"/>
              </a:rPr>
              <a:t>Specify particular predicates that are assumed to be “as false as </a:t>
            </a:r>
            <a:r>
              <a:rPr lang="en-MY" b="0" i="0" u="none" strike="noStrike" baseline="0" dirty="0">
                <a:latin typeface="NimbusRomNo9L-Regu"/>
              </a:rPr>
              <a:t>possible”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latin typeface="NimbusRomNo9L-Regu"/>
              </a:rPr>
              <a:t>It is an example of a model preference logic</a:t>
            </a:r>
            <a:endParaRPr lang="en-MY" b="0" i="0" u="none" strike="noStrike" baseline="0" dirty="0">
              <a:latin typeface="NimbusRomNo9L-Regu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MY" dirty="0">
              <a:latin typeface="NimbusRomNo9L-Regu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i="0" u="none" strike="noStrike" baseline="0" dirty="0">
                <a:latin typeface="NimbusRomNo9L-Regu"/>
              </a:rPr>
              <a:t>Default logic </a:t>
            </a:r>
            <a:r>
              <a:rPr lang="en-US" sz="1800" b="0" i="0" u="none" strike="noStrike" baseline="0" dirty="0">
                <a:latin typeface="NimbusRomNo9L-Regu"/>
              </a:rPr>
              <a:t>is a formalism in which default rules can be written to generate contingent </a:t>
            </a:r>
            <a:r>
              <a:rPr lang="en-MY" sz="1800" b="0" i="0" u="none" strike="noStrike" baseline="0" dirty="0">
                <a:latin typeface="NimbusRomNo9L-Regu"/>
              </a:rPr>
              <a:t>nonmonotonic conclusions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MY" dirty="0" err="1">
                <a:latin typeface="NimbusRomNo9L-Regu"/>
              </a:rPr>
              <a:t>Eg</a:t>
            </a:r>
            <a:r>
              <a:rPr lang="en-MY" dirty="0">
                <a:latin typeface="NimbusRomNo9L-Regu"/>
              </a:rPr>
              <a:t>: </a:t>
            </a:r>
            <a:r>
              <a:rPr lang="en-US" sz="1800" b="0" i="1" u="none" strike="noStrike" baseline="0" dirty="0">
                <a:latin typeface="NimbusRomNo9L-ReguItal"/>
              </a:rPr>
              <a:t>Bird</a:t>
            </a:r>
            <a:r>
              <a:rPr lang="en-US" sz="1800" b="0" i="0" u="none" strike="noStrike" baseline="0" dirty="0">
                <a:latin typeface="CMR10"/>
              </a:rPr>
              <a:t>(</a:t>
            </a:r>
            <a:r>
              <a:rPr lang="en-US" sz="1800" b="0" i="1" u="none" strike="noStrike" baseline="0" dirty="0">
                <a:latin typeface="NimbusRomNo9L-ReguItal"/>
              </a:rPr>
              <a:t>x</a:t>
            </a:r>
            <a:r>
              <a:rPr lang="en-US" sz="1800" b="0" i="0" u="none" strike="noStrike" baseline="0" dirty="0">
                <a:latin typeface="CMR10"/>
              </a:rPr>
              <a:t>) </a:t>
            </a:r>
            <a:r>
              <a:rPr lang="en-US" sz="1800" b="0" i="0" u="none" strike="noStrike" baseline="0" dirty="0">
                <a:latin typeface="NimbusRomNo9L-Regu"/>
              </a:rPr>
              <a:t>: </a:t>
            </a:r>
            <a:r>
              <a:rPr lang="en-US" sz="1800" b="0" i="1" u="none" strike="noStrike" baseline="0" dirty="0">
                <a:latin typeface="NimbusRomNo9L-ReguItal"/>
              </a:rPr>
              <a:t>Flies</a:t>
            </a:r>
            <a:r>
              <a:rPr lang="en-US" sz="1800" b="0" i="0" u="none" strike="noStrike" baseline="0" dirty="0">
                <a:latin typeface="CMR10"/>
              </a:rPr>
              <a:t>(</a:t>
            </a:r>
            <a:r>
              <a:rPr lang="en-US" sz="1800" b="0" i="1" u="none" strike="noStrike" baseline="0" dirty="0">
                <a:latin typeface="NimbusRomNo9L-ReguItal"/>
              </a:rPr>
              <a:t>x</a:t>
            </a:r>
            <a:r>
              <a:rPr lang="en-US" sz="1800" b="0" i="0" u="none" strike="noStrike" baseline="0" dirty="0">
                <a:latin typeface="CMR10"/>
              </a:rPr>
              <a:t>)</a:t>
            </a:r>
            <a:r>
              <a:rPr lang="en-US" sz="1800" b="0" i="0" u="none" strike="noStrike" baseline="0" dirty="0">
                <a:latin typeface="CMMI10"/>
              </a:rPr>
              <a:t>/</a:t>
            </a:r>
            <a:r>
              <a:rPr lang="en-US" sz="1800" b="0" i="1" u="none" strike="noStrike" baseline="0" dirty="0">
                <a:latin typeface="NimbusRomNo9L-ReguItal"/>
              </a:rPr>
              <a:t>Flies</a:t>
            </a:r>
            <a:r>
              <a:rPr lang="en-US" sz="1800" b="0" i="0" u="none" strike="noStrike" baseline="0" dirty="0">
                <a:latin typeface="CMR10"/>
              </a:rPr>
              <a:t>(</a:t>
            </a:r>
            <a:r>
              <a:rPr lang="en-US" sz="1800" b="0" i="1" u="none" strike="noStrike" baseline="0" dirty="0">
                <a:latin typeface="NimbusRomNo9L-ReguItal"/>
              </a:rPr>
              <a:t>x</a:t>
            </a:r>
            <a:r>
              <a:rPr lang="en-US" sz="1800" b="0" i="0" u="none" strike="noStrike" baseline="0" dirty="0">
                <a:latin typeface="CMR10"/>
              </a:rPr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NimbusRomNo9L-Regu"/>
              </a:rPr>
              <a:t>This rule means that if </a:t>
            </a:r>
            <a:r>
              <a:rPr lang="en-US" sz="1800" b="0" i="1" u="none" strike="noStrike" baseline="0" dirty="0">
                <a:latin typeface="NimbusRomNo9L-ReguItal"/>
              </a:rPr>
              <a:t>Bird</a:t>
            </a:r>
            <a:r>
              <a:rPr lang="en-US" sz="1800" b="0" i="0" u="none" strike="noStrike" baseline="0" dirty="0">
                <a:latin typeface="CMR10"/>
              </a:rPr>
              <a:t>(</a:t>
            </a:r>
            <a:r>
              <a:rPr lang="en-US" sz="1800" b="0" i="1" u="none" strike="noStrike" baseline="0" dirty="0">
                <a:latin typeface="NimbusRomNo9L-ReguItal"/>
              </a:rPr>
              <a:t>x</a:t>
            </a:r>
            <a:r>
              <a:rPr lang="en-US" sz="1800" b="0" u="none" strike="noStrike" baseline="0" dirty="0">
                <a:latin typeface="CMR10"/>
              </a:rPr>
              <a:t>)</a:t>
            </a:r>
            <a:r>
              <a:rPr lang="en-US" sz="1800" b="0" i="0" u="none" strike="noStrike" baseline="0" dirty="0">
                <a:latin typeface="CMR10"/>
              </a:rPr>
              <a:t> </a:t>
            </a:r>
            <a:r>
              <a:rPr lang="en-US" sz="1800" b="0" i="0" u="none" strike="noStrike" baseline="0" dirty="0">
                <a:latin typeface="NimbusRomNo9L-Regu"/>
              </a:rPr>
              <a:t>is true, and if </a:t>
            </a:r>
            <a:r>
              <a:rPr lang="en-US" sz="1800" b="0" i="1" u="none" strike="noStrike" baseline="0" dirty="0">
                <a:latin typeface="NimbusRomNo9L-ReguItal"/>
              </a:rPr>
              <a:t>Flies</a:t>
            </a:r>
            <a:r>
              <a:rPr lang="en-US" sz="1800" b="0" i="0" u="none" strike="noStrike" baseline="0" dirty="0">
                <a:latin typeface="CMR10"/>
              </a:rPr>
              <a:t>(</a:t>
            </a:r>
            <a:r>
              <a:rPr lang="en-US" sz="1800" b="0" i="1" u="none" strike="noStrike" baseline="0" dirty="0">
                <a:latin typeface="NimbusRomNo9L-ReguItal"/>
              </a:rPr>
              <a:t>x</a:t>
            </a:r>
            <a:r>
              <a:rPr lang="en-US" sz="1800" b="0" i="0" u="none" strike="noStrike" baseline="0" dirty="0">
                <a:latin typeface="CMR10"/>
              </a:rPr>
              <a:t>) </a:t>
            </a:r>
            <a:r>
              <a:rPr lang="en-US" sz="1800" b="0" i="0" u="none" strike="noStrike" baseline="0" dirty="0">
                <a:latin typeface="NimbusRomNo9L-Regu"/>
              </a:rPr>
              <a:t>is consistent with the knowledge base, then </a:t>
            </a:r>
            <a:r>
              <a:rPr lang="en-US" sz="1800" b="0" i="1" u="none" strike="noStrike" baseline="0" dirty="0">
                <a:latin typeface="NimbusRomNo9L-ReguItal"/>
              </a:rPr>
              <a:t>Flies</a:t>
            </a:r>
            <a:r>
              <a:rPr lang="en-US" sz="1800" b="0" i="0" u="none" strike="noStrike" baseline="0" dirty="0">
                <a:latin typeface="CMR10"/>
              </a:rPr>
              <a:t>(</a:t>
            </a:r>
            <a:r>
              <a:rPr lang="en-US" sz="1800" b="0" i="1" u="none" strike="noStrike" baseline="0" dirty="0">
                <a:latin typeface="NimbusRomNo9L-ReguItal"/>
              </a:rPr>
              <a:t>x</a:t>
            </a:r>
            <a:r>
              <a:rPr lang="en-US" sz="1800" b="0" i="0" u="none" strike="noStrike" baseline="0" dirty="0">
                <a:latin typeface="CMR10"/>
              </a:rPr>
              <a:t>) </a:t>
            </a:r>
            <a:r>
              <a:rPr lang="en-US" sz="1800" b="0" i="0" u="none" strike="noStrike" baseline="0" dirty="0">
                <a:latin typeface="NimbusRomNo9L-Regu"/>
              </a:rPr>
              <a:t>may be concluded by default.</a:t>
            </a:r>
            <a:endParaRPr lang="en-US" b="0" i="0" u="none" strike="noStrike" baseline="0" dirty="0">
              <a:latin typeface="NimbusRomNo9L-Regu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7DE3C4-8B6B-451D-853D-A95BD1A0463E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03A26CF-DEA8-4A6D-813F-D77393143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7231592"/>
            <a:ext cx="914400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603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59073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765"/>
              </a:lnSpc>
            </a:pPr>
            <a:r>
              <a:rPr lang="en-MY" spc="25" dirty="0"/>
              <a:t>Reasoning with Default Information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12</a:t>
            </a:fld>
            <a:endParaRPr spc="20" dirty="0"/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9D6869AB-DE63-4190-9ED4-5D952763DDCD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7315200" y="7217304"/>
            <a:ext cx="656336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10</a:t>
            </a:r>
            <a:endParaRPr spc="20" dirty="0"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BFB36710-1970-499A-B372-4F96AC3760CD}"/>
              </a:ext>
            </a:extLst>
          </p:cNvPr>
          <p:cNvSpPr txBox="1"/>
          <p:nvPr/>
        </p:nvSpPr>
        <p:spPr>
          <a:xfrm>
            <a:off x="625194" y="1600200"/>
            <a:ext cx="7632065" cy="388888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algn="l"/>
            <a:r>
              <a:rPr lang="en-MY" sz="1800" b="0" i="0" u="none" strike="noStrike" baseline="0" dirty="0">
                <a:solidFill>
                  <a:srgbClr val="9A009A"/>
                </a:solidFill>
                <a:latin typeface="CMSSBX10"/>
              </a:rPr>
              <a:t>Truth maintenance systems</a:t>
            </a:r>
          </a:p>
          <a:p>
            <a:pPr algn="l"/>
            <a:endParaRPr lang="en-MY" dirty="0">
              <a:solidFill>
                <a:srgbClr val="9A009A"/>
              </a:solidFill>
              <a:latin typeface="CMSSBX1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i="0" u="none" strike="noStrike" baseline="0" dirty="0">
                <a:latin typeface="NimbusRomNo9L-Medi"/>
              </a:rPr>
              <a:t>Belief revision</a:t>
            </a:r>
            <a:r>
              <a:rPr lang="en-US" sz="1800" i="0" u="none" strike="noStrike" baseline="0" dirty="0">
                <a:latin typeface="NimbusRomNo9L-Medi"/>
              </a:rPr>
              <a:t>: inferred</a:t>
            </a:r>
            <a:r>
              <a:rPr lang="en-US" dirty="0">
                <a:latin typeface="NimbusRomNo9L-Medi"/>
              </a:rPr>
              <a:t> </a:t>
            </a:r>
            <a:r>
              <a:rPr lang="en-US" sz="1800" i="0" u="none" strike="noStrike" baseline="0" dirty="0">
                <a:latin typeface="NimbusRomNo9L-Medi"/>
              </a:rPr>
              <a:t>facts will turn out to be wrong and will have to be retracted in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MY" dirty="0">
              <a:latin typeface="NimbusRomNo9L-Regu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b="1" dirty="0">
                <a:latin typeface="NimbusRomNo9L-Regu"/>
              </a:rPr>
              <a:t>Truth maintenance systems</a:t>
            </a:r>
            <a:r>
              <a:rPr lang="en-US" dirty="0">
                <a:latin typeface="NimbusRomNo9L-Regu"/>
              </a:rPr>
              <a:t>, or TMSs, are designed to handle complications of any additional sentences that inferred from a wrong sentence.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dirty="0">
              <a:latin typeface="NimbusRomNo9L-Regu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b="1" dirty="0">
                <a:latin typeface="NimbusRomNo9L-Regu"/>
              </a:rPr>
              <a:t>Justification-based truth maintenance system (JTMS</a:t>
            </a:r>
            <a:r>
              <a:rPr lang="en-US" dirty="0">
                <a:latin typeface="NimbusRomNo9L-Regu"/>
              </a:rPr>
              <a:t>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NimbusRomNo9L-Regu"/>
              </a:rPr>
              <a:t>Each sentence in the knowledge base is annotated with a justification consisting of the set of sentences from which it was inferred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NimbusRomNo9L-Regu"/>
              </a:rPr>
              <a:t>Justifications make retraction efficient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NimbusRomNo9L-Regu"/>
              </a:rPr>
              <a:t>Assumes that sentences that are considered once will probably be considered again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0ABB76-6BDE-4AF4-A652-5BA4F6C12728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92096A5-A18F-46BC-876B-3A16E27D39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7231592"/>
            <a:ext cx="914400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2262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33425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  <a:tabLst>
                <a:tab pos="2910840" algn="l"/>
              </a:tabLst>
            </a:pPr>
            <a:r>
              <a:rPr lang="en-MY" spc="25" dirty="0"/>
              <a:t>Summary</a:t>
            </a:r>
            <a:endParaRPr lang="en-MY" spc="-75" dirty="0"/>
          </a:p>
        </p:txBody>
      </p:sp>
      <p:sp>
        <p:nvSpPr>
          <p:cNvPr id="65" name="object 6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13</a:t>
            </a:fld>
            <a:endParaRPr spc="20" dirty="0"/>
          </a:p>
        </p:txBody>
      </p:sp>
      <p:sp>
        <p:nvSpPr>
          <p:cNvPr id="66" name="object 3">
            <a:extLst>
              <a:ext uri="{FF2B5EF4-FFF2-40B4-BE49-F238E27FC236}">
                <a16:creationId xmlns:a16="http://schemas.microsoft.com/office/drawing/2014/main" id="{743FEED2-588B-4E86-B733-422E14419319}"/>
              </a:ext>
            </a:extLst>
          </p:cNvPr>
          <p:cNvSpPr txBox="1"/>
          <p:nvPr/>
        </p:nvSpPr>
        <p:spPr>
          <a:xfrm>
            <a:off x="625194" y="1600200"/>
            <a:ext cx="7632065" cy="3710503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i="0" u="none" strike="noStrike" baseline="0" dirty="0">
                <a:latin typeface="NimbusRomNo9L-Medi"/>
              </a:rPr>
              <a:t>Upper ontology </a:t>
            </a:r>
            <a:r>
              <a:rPr lang="en-US" sz="1800" i="0" u="none" strike="noStrike" baseline="0" dirty="0">
                <a:latin typeface="NimbusRomNo9L-Medi"/>
              </a:rPr>
              <a:t>based on categories and the event calculus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b="1" dirty="0">
              <a:latin typeface="NimbusRomNo9L-Medi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i="0" u="none" strike="noStrike" baseline="0" dirty="0">
                <a:latin typeface="NimbusRomNo9L-Regu"/>
              </a:rPr>
              <a:t>Special-purpose representation systems, such as </a:t>
            </a:r>
            <a:r>
              <a:rPr lang="en-US" sz="1800" b="1" i="0" u="none" strike="noStrike" baseline="0" dirty="0">
                <a:latin typeface="NimbusRomNo9L-Regu"/>
              </a:rPr>
              <a:t>semantic networks </a:t>
            </a:r>
            <a:r>
              <a:rPr lang="en-US" sz="1800" i="0" u="none" strike="noStrike" baseline="0" dirty="0">
                <a:latin typeface="NimbusRomNo9L-Regu"/>
              </a:rPr>
              <a:t>and </a:t>
            </a:r>
            <a:r>
              <a:rPr lang="en-US" sz="1800" b="1" i="0" u="none" strike="noStrike" baseline="0" dirty="0">
                <a:latin typeface="NimbusRomNo9L-Regu"/>
              </a:rPr>
              <a:t>description logics</a:t>
            </a:r>
            <a:r>
              <a:rPr lang="en-US" sz="1800" i="0" u="none" strike="noStrike" baseline="0" dirty="0">
                <a:latin typeface="NimbusRomNo9L-Regu"/>
              </a:rPr>
              <a:t>, have been devised to help in organizing a hierarchy of categories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dirty="0">
              <a:latin typeface="NimbusRomNo9L-Regu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i="0" u="none" strike="noStrike" baseline="0" dirty="0">
                <a:latin typeface="NimbusRomNo9L-Regu"/>
              </a:rPr>
              <a:t>Nonmonotonic logics, such as </a:t>
            </a:r>
            <a:r>
              <a:rPr lang="en-US" sz="1800" b="1" i="0" u="none" strike="noStrike" baseline="0" dirty="0">
                <a:latin typeface="NimbusRomNo9L-Regu"/>
              </a:rPr>
              <a:t>circumscription</a:t>
            </a:r>
            <a:r>
              <a:rPr lang="en-US" sz="1800" i="0" u="none" strike="noStrike" baseline="0" dirty="0">
                <a:latin typeface="NimbusRomNo9L-Regu"/>
              </a:rPr>
              <a:t> and </a:t>
            </a:r>
            <a:r>
              <a:rPr lang="en-US" sz="1800" b="1" i="0" u="none" strike="noStrike" baseline="0" dirty="0">
                <a:latin typeface="NimbusRomNo9L-Regu"/>
              </a:rPr>
              <a:t>default logic</a:t>
            </a:r>
            <a:r>
              <a:rPr lang="en-US" sz="1800" i="0" u="none" strike="noStrike" baseline="0" dirty="0">
                <a:latin typeface="NimbusRomNo9L-Regu"/>
              </a:rPr>
              <a:t>, are intended to capture default reasoning in general.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dirty="0">
              <a:latin typeface="NimbusRomNo9L-Regu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i="0" u="none" strike="noStrike" baseline="0" dirty="0">
                <a:latin typeface="NimbusRomNo9L-Medi"/>
              </a:rPr>
              <a:t>Truth maintenance systems </a:t>
            </a:r>
            <a:r>
              <a:rPr lang="en-US" sz="1800" b="0" i="0" u="none" strike="noStrike" baseline="0" dirty="0">
                <a:latin typeface="NimbusRomNo9L-Regu"/>
              </a:rPr>
              <a:t>handle knowledge updates and revisions efficiently</a:t>
            </a:r>
            <a:endParaRPr lang="en-US" dirty="0">
              <a:latin typeface="NimbusRomNo9L-Medi"/>
            </a:endParaRPr>
          </a:p>
          <a:p>
            <a:pPr marL="50800" marR="1060450" algn="just">
              <a:lnSpc>
                <a:spcPct val="101200"/>
              </a:lnSpc>
              <a:spcBef>
                <a:spcPts val="85"/>
              </a:spcBef>
            </a:pPr>
            <a:endParaRPr lang="en-US" sz="2050" dirty="0">
              <a:latin typeface="Calibri"/>
              <a:cs typeface="Calibri"/>
            </a:endParaRP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endParaRPr lang="en-MY" sz="2050" b="1" dirty="0">
              <a:latin typeface="Calibri"/>
              <a:cs typeface="Calibri"/>
            </a:endParaRPr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14F4CCA3-294A-4C2A-AAE4-7C1070D72490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7315200" y="7217304"/>
            <a:ext cx="656336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10</a:t>
            </a:r>
            <a:endParaRPr spc="20" dirty="0"/>
          </a:p>
        </p:txBody>
      </p:sp>
    </p:spTree>
    <p:extLst>
      <p:ext uri="{BB962C8B-B14F-4D97-AF65-F5344CB8AC3E}">
        <p14:creationId xmlns:p14="http://schemas.microsoft.com/office/powerpoint/2010/main" val="1686092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2</a:t>
            </a:fld>
            <a:endParaRPr spc="20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58140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635"/>
              </a:lnSpc>
            </a:pPr>
            <a:r>
              <a:rPr spc="30" dirty="0"/>
              <a:t>Outline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6555" y="1592038"/>
            <a:ext cx="6085205" cy="3166892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0" indent="-368935">
              <a:lnSpc>
                <a:spcPct val="100000"/>
              </a:lnSpc>
              <a:spcBef>
                <a:spcPts val="114"/>
              </a:spcBef>
              <a:buFont typeface="Cambria"/>
              <a:buChar char="♦"/>
              <a:tabLst>
                <a:tab pos="381000" algn="l"/>
                <a:tab pos="381635" algn="l"/>
              </a:tabLst>
            </a:pPr>
            <a:r>
              <a:rPr lang="en-MY" sz="2050" spc="-35" dirty="0">
                <a:latin typeface="Calibri"/>
                <a:cs typeface="Calibri"/>
              </a:rPr>
              <a:t>Ontological</a:t>
            </a:r>
            <a:r>
              <a:rPr lang="en-MY" sz="1800" b="0" i="0" u="none" strike="noStrike" baseline="0" dirty="0">
                <a:solidFill>
                  <a:srgbClr val="9A009A"/>
                </a:solidFill>
                <a:latin typeface="CMSSBX10"/>
              </a:rPr>
              <a:t> </a:t>
            </a:r>
            <a:r>
              <a:rPr lang="en-MY" sz="2050" spc="-35" dirty="0">
                <a:latin typeface="Calibri"/>
                <a:cs typeface="Calibri"/>
              </a:rPr>
              <a:t>Engineering</a:t>
            </a:r>
          </a:p>
          <a:p>
            <a:pPr marL="381000" indent="-368935">
              <a:lnSpc>
                <a:spcPct val="100000"/>
              </a:lnSpc>
              <a:spcBef>
                <a:spcPts val="114"/>
              </a:spcBef>
              <a:buFont typeface="Cambria"/>
              <a:buChar char="♦"/>
              <a:tabLst>
                <a:tab pos="381000" algn="l"/>
                <a:tab pos="381635" algn="l"/>
              </a:tabLst>
            </a:pPr>
            <a:endParaRPr lang="en-MY" spc="-35" dirty="0">
              <a:solidFill>
                <a:srgbClr val="9A009A"/>
              </a:solidFill>
              <a:latin typeface="CMSSBX10"/>
              <a:cs typeface="Calibri"/>
            </a:endParaRPr>
          </a:p>
          <a:p>
            <a:pPr marL="381000" indent="-368935">
              <a:lnSpc>
                <a:spcPct val="100000"/>
              </a:lnSpc>
              <a:spcBef>
                <a:spcPts val="114"/>
              </a:spcBef>
              <a:buFont typeface="Cambria"/>
              <a:buChar char="♦"/>
              <a:tabLst>
                <a:tab pos="381000" algn="l"/>
                <a:tab pos="381635" algn="l"/>
              </a:tabLst>
            </a:pPr>
            <a:r>
              <a:rPr lang="en-MY" sz="2050" spc="-35" dirty="0">
                <a:latin typeface="Calibri"/>
                <a:cs typeface="Calibri"/>
              </a:rPr>
              <a:t>Categories and Objects </a:t>
            </a:r>
          </a:p>
          <a:p>
            <a:pPr marL="381000" indent="-368935">
              <a:lnSpc>
                <a:spcPct val="100000"/>
              </a:lnSpc>
              <a:spcBef>
                <a:spcPts val="114"/>
              </a:spcBef>
              <a:buFont typeface="Cambria"/>
              <a:buChar char="♦"/>
              <a:tabLst>
                <a:tab pos="381000" algn="l"/>
                <a:tab pos="381635" algn="l"/>
              </a:tabLst>
            </a:pPr>
            <a:endParaRPr lang="en-MY" sz="2050" spc="-35" dirty="0">
              <a:latin typeface="Calibri"/>
              <a:cs typeface="Calibri"/>
            </a:endParaRPr>
          </a:p>
          <a:p>
            <a:pPr marL="381000" indent="-368935">
              <a:lnSpc>
                <a:spcPct val="100000"/>
              </a:lnSpc>
              <a:spcBef>
                <a:spcPts val="114"/>
              </a:spcBef>
              <a:buFont typeface="Cambria"/>
              <a:buChar char="♦"/>
              <a:tabLst>
                <a:tab pos="381000" algn="l"/>
                <a:tab pos="381635" algn="l"/>
              </a:tabLst>
            </a:pPr>
            <a:r>
              <a:rPr lang="en-US" sz="2050" spc="-65" dirty="0">
                <a:latin typeface="Calibri"/>
                <a:cs typeface="Calibri"/>
              </a:rPr>
              <a:t>Events</a:t>
            </a:r>
            <a:endParaRPr sz="2050" dirty="0">
              <a:latin typeface="Calibri"/>
              <a:cs typeface="Calibri"/>
            </a:endParaRPr>
          </a:p>
          <a:p>
            <a:pPr marL="381000" indent="-368935">
              <a:lnSpc>
                <a:spcPct val="100000"/>
              </a:lnSpc>
              <a:spcBef>
                <a:spcPts val="1560"/>
              </a:spcBef>
              <a:buFont typeface="Cambria"/>
              <a:buChar char="♦"/>
              <a:tabLst>
                <a:tab pos="381000" algn="l"/>
                <a:tab pos="381635" algn="l"/>
              </a:tabLst>
            </a:pPr>
            <a:r>
              <a:rPr lang="en-US" sz="2050" spc="-80" dirty="0">
                <a:latin typeface="Calibri"/>
                <a:cs typeface="Calibri"/>
              </a:rPr>
              <a:t>Mental Objects and Modal Logic </a:t>
            </a:r>
          </a:p>
          <a:p>
            <a:pPr marL="381000" indent="-368935">
              <a:lnSpc>
                <a:spcPct val="100000"/>
              </a:lnSpc>
              <a:spcBef>
                <a:spcPts val="1560"/>
              </a:spcBef>
              <a:buFont typeface="Cambria"/>
              <a:buChar char="♦"/>
              <a:tabLst>
                <a:tab pos="381000" algn="l"/>
                <a:tab pos="381635" algn="l"/>
              </a:tabLst>
            </a:pPr>
            <a:r>
              <a:rPr lang="en-MY" sz="2050" spc="10" dirty="0">
                <a:latin typeface="Calibri"/>
                <a:cs typeface="Calibri"/>
              </a:rPr>
              <a:t>Reasoning Systems for Categories </a:t>
            </a:r>
          </a:p>
          <a:p>
            <a:pPr marL="381000" indent="-368935">
              <a:lnSpc>
                <a:spcPct val="100000"/>
              </a:lnSpc>
              <a:spcBef>
                <a:spcPts val="1560"/>
              </a:spcBef>
              <a:buFont typeface="Cambria"/>
              <a:buChar char="♦"/>
              <a:tabLst>
                <a:tab pos="381000" algn="l"/>
                <a:tab pos="381635" algn="l"/>
              </a:tabLst>
            </a:pPr>
            <a:r>
              <a:rPr lang="en-MY" sz="2050" spc="-60" dirty="0">
                <a:latin typeface="Calibri"/>
                <a:cs typeface="Calibri"/>
              </a:rPr>
              <a:t>Reasoning with Default Information </a:t>
            </a:r>
            <a:endParaRPr sz="2050" dirty="0">
              <a:latin typeface="Calibri"/>
              <a:cs typeface="Calibri"/>
            </a:endParaRPr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E9A1AB04-F260-41D9-ABE8-241FE3E9D887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7315200" y="7217304"/>
            <a:ext cx="656336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10</a:t>
            </a:r>
            <a:endParaRPr spc="2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F024F3-8B6E-4ED1-BA21-C2421DF579C8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CC31DEE-439A-44C1-BC38-52A02499BE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7231592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59073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765"/>
              </a:lnSpc>
            </a:pPr>
            <a:r>
              <a:rPr lang="en-MY" spc="25" dirty="0"/>
              <a:t>Ontological Engineering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3</a:t>
            </a:fld>
            <a:endParaRPr spc="20" dirty="0"/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9D6869AB-DE63-4190-9ED4-5D952763DDCD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7315200" y="7217304"/>
            <a:ext cx="656336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10</a:t>
            </a:r>
            <a:endParaRPr spc="20" dirty="0"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BFB36710-1970-499A-B372-4F96AC3760CD}"/>
              </a:ext>
            </a:extLst>
          </p:cNvPr>
          <p:cNvSpPr txBox="1"/>
          <p:nvPr/>
        </p:nvSpPr>
        <p:spPr>
          <a:xfrm>
            <a:off x="625194" y="1600200"/>
            <a:ext cx="7632065" cy="2879506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i="0" u="none" strike="noStrike" baseline="0" dirty="0">
                <a:latin typeface="NimbusRomNo9L-Medi"/>
              </a:rPr>
              <a:t>Ontological Engineering: </a:t>
            </a:r>
            <a:r>
              <a:rPr lang="en-US" sz="1800" i="0" u="none" strike="noStrike" baseline="0" dirty="0">
                <a:latin typeface="NimbusRomNo9L-Medi"/>
              </a:rPr>
              <a:t>General and flexible representations for complex domains</a:t>
            </a:r>
            <a:r>
              <a:rPr lang="en-US" sz="1800" i="0" u="none" strike="noStrike" baseline="0" dirty="0">
                <a:latin typeface="NimbusRomNo9L-Regu"/>
              </a:rPr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dirty="0">
              <a:latin typeface="NimbusRomNo9L-Regu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b="1" dirty="0">
                <a:latin typeface="NimbusRomNo9L-Regu"/>
              </a:rPr>
              <a:t>Upper ontology</a:t>
            </a:r>
            <a:r>
              <a:rPr lang="en-US" dirty="0">
                <a:latin typeface="NimbusRomNo9L-Regu"/>
              </a:rPr>
              <a:t>: The general framework of concepts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dirty="0">
              <a:latin typeface="NimbusRomNo9L-Regu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latin typeface="NimbusRomNo9L-Regu"/>
              </a:rPr>
              <a:t>Example of ontology of the world:</a:t>
            </a:r>
          </a:p>
          <a:p>
            <a:pPr algn="l"/>
            <a:endParaRPr lang="en-US" sz="1800" b="0" i="0" u="none" strike="noStrike" baseline="0" dirty="0">
              <a:latin typeface="NimbusRomNo9L-Regu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b="1" dirty="0">
              <a:latin typeface="NimbusRomNo9L-Medi"/>
            </a:endParaRP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endParaRPr lang="en-US" sz="2050" dirty="0">
              <a:latin typeface="Calibri"/>
              <a:cs typeface="Calibri"/>
            </a:endParaRP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endParaRPr lang="en-MY" sz="2050" b="1" dirty="0">
              <a:latin typeface="Calibri"/>
              <a:cs typeface="Calibri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F8F8A93-1FDA-49A2-BE5C-520BF2D75D1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1395"/>
          <a:stretch/>
        </p:blipFill>
        <p:spPr>
          <a:xfrm>
            <a:off x="1307220" y="3617312"/>
            <a:ext cx="6798139" cy="312952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CC1B29E-6357-4C10-9F87-1C9456CCCB08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3324977-B974-4A7E-9E42-5931CBDD9A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820" y="7194607"/>
            <a:ext cx="914400" cy="2762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59073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765"/>
              </a:lnSpc>
            </a:pPr>
            <a:r>
              <a:rPr lang="en-MY" spc="25" dirty="0"/>
              <a:t>Categories and Objects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4</a:t>
            </a:fld>
            <a:endParaRPr spc="20" dirty="0"/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9D6869AB-DE63-4190-9ED4-5D952763DDCD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7315200" y="7217304"/>
            <a:ext cx="656336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10</a:t>
            </a:r>
            <a:endParaRPr spc="20" dirty="0"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BFB36710-1970-499A-B372-4F96AC3760CD}"/>
              </a:ext>
            </a:extLst>
          </p:cNvPr>
          <p:cNvSpPr txBox="1"/>
          <p:nvPr/>
        </p:nvSpPr>
        <p:spPr>
          <a:xfrm>
            <a:off x="625194" y="1600200"/>
            <a:ext cx="7632065" cy="3102068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NimbusRomNo9L-Regu"/>
              </a:rPr>
              <a:t>The organization of objects into </a:t>
            </a:r>
            <a:r>
              <a:rPr lang="en-US" sz="1800" b="0" i="0" u="none" strike="noStrike" baseline="0" dirty="0">
                <a:latin typeface="NimbusRomNo9L-Medi"/>
              </a:rPr>
              <a:t>categories </a:t>
            </a:r>
            <a:r>
              <a:rPr lang="en-US" sz="1800" b="0" i="0" u="none" strike="noStrike" baseline="0" dirty="0">
                <a:latin typeface="NimbusRomNo9L-Regu"/>
              </a:rPr>
              <a:t>is a vital part of knowledge representation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dirty="0">
              <a:latin typeface="NimbusRomNo9L-Regu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latin typeface="NimbusRomNo9L-Regu"/>
              </a:rPr>
              <a:t>Categories for FOL can be represented by predicates and objects.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dirty="0">
              <a:latin typeface="NimbusRomNo9L-Regu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b="1" dirty="0">
                <a:latin typeface="NimbusRomNo9L-Regu"/>
              </a:rPr>
              <a:t>Physical composition</a:t>
            </a:r>
            <a:r>
              <a:rPr lang="en-US" dirty="0">
                <a:latin typeface="NimbusRomNo9L-Regu"/>
              </a:rPr>
              <a:t>: one object can be part of another is a familiar one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NimbusRomNo9L-Regu"/>
              </a:rPr>
              <a:t>Eg</a:t>
            </a:r>
            <a:r>
              <a:rPr lang="en-US" dirty="0">
                <a:latin typeface="NimbusRomNo9L-Regu"/>
              </a:rPr>
              <a:t>: Romania is part of Bucharest. </a:t>
            </a:r>
            <a:r>
              <a:rPr lang="en-US" i="1" dirty="0" err="1">
                <a:latin typeface="NimbusRomNo9L-Regu"/>
              </a:rPr>
              <a:t>PartOf</a:t>
            </a:r>
            <a:r>
              <a:rPr lang="en-US" dirty="0">
                <a:latin typeface="NimbusRomNo9L-Regu"/>
              </a:rPr>
              <a:t>(</a:t>
            </a:r>
            <a:r>
              <a:rPr lang="en-US" i="1" dirty="0">
                <a:latin typeface="NimbusRomNo9L-Regu"/>
              </a:rPr>
              <a:t>Bucharest</a:t>
            </a:r>
            <a:r>
              <a:rPr lang="en-US" dirty="0">
                <a:latin typeface="NimbusRomNo9L-Regu"/>
              </a:rPr>
              <a:t>, </a:t>
            </a:r>
            <a:r>
              <a:rPr lang="en-US" i="1" dirty="0">
                <a:latin typeface="NimbusRomNo9L-Regu"/>
              </a:rPr>
              <a:t>Romania</a:t>
            </a:r>
            <a:r>
              <a:rPr lang="en-US" dirty="0">
                <a:latin typeface="NimbusRomNo9L-Regu"/>
              </a:rPr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latin typeface="NimbusRomNo9L-Regu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NimbusRomNo9L-Regu"/>
              </a:rPr>
              <a:t>Measurements</a:t>
            </a:r>
            <a:r>
              <a:rPr lang="en-US" dirty="0">
                <a:latin typeface="NimbusRomNo9L-Regu"/>
              </a:rPr>
              <a:t>: values that we assign for properties of objects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NimbusRomNo9L-Regu"/>
              </a:rPr>
              <a:t>Eg</a:t>
            </a:r>
            <a:r>
              <a:rPr lang="en-US" dirty="0">
                <a:latin typeface="NimbusRomNo9L-Regu"/>
              </a:rPr>
              <a:t>: </a:t>
            </a:r>
            <a:r>
              <a:rPr lang="en-US" sz="1800" b="0" i="1" u="none" strike="noStrike" baseline="0" dirty="0">
                <a:latin typeface="NimbusRomNo9L-ReguItal"/>
              </a:rPr>
              <a:t>Length</a:t>
            </a:r>
            <a:r>
              <a:rPr lang="en-US" sz="1800" b="0" i="0" u="none" strike="noStrike" baseline="0" dirty="0">
                <a:latin typeface="CMR10"/>
              </a:rPr>
              <a:t>(</a:t>
            </a:r>
            <a:r>
              <a:rPr lang="en-US" sz="1800" b="0" i="1" u="none" strike="noStrike" baseline="0" dirty="0">
                <a:latin typeface="NimbusRomNo9L-ReguItal"/>
              </a:rPr>
              <a:t>L</a:t>
            </a:r>
            <a:r>
              <a:rPr lang="en-US" sz="1800" b="0" i="0" u="none" strike="noStrike" baseline="-25000" dirty="0">
                <a:latin typeface="NimbusRomNo9L-Regu"/>
              </a:rPr>
              <a:t>1</a:t>
            </a:r>
            <a:r>
              <a:rPr lang="en-US" sz="1800" b="0" i="0" u="none" strike="noStrike" baseline="0" dirty="0">
                <a:latin typeface="CMR10"/>
              </a:rPr>
              <a:t>)=</a:t>
            </a:r>
            <a:r>
              <a:rPr lang="en-US" sz="1800" b="0" i="1" u="none" strike="noStrike" baseline="0" dirty="0">
                <a:latin typeface="NimbusRomNo9L-ReguItal"/>
              </a:rPr>
              <a:t>Inches</a:t>
            </a:r>
            <a:r>
              <a:rPr lang="en-US" sz="1800" b="0" i="0" u="none" strike="noStrike" baseline="0" dirty="0">
                <a:latin typeface="CMR10"/>
              </a:rPr>
              <a:t>(</a:t>
            </a:r>
            <a:r>
              <a:rPr lang="en-US" sz="1800" b="0" i="0" u="none" strike="noStrike" baseline="0" dirty="0">
                <a:latin typeface="NimbusRomNo9L-Regu"/>
              </a:rPr>
              <a:t>1</a:t>
            </a:r>
            <a:r>
              <a:rPr lang="en-US" sz="1800" b="0" i="0" u="none" strike="noStrike" baseline="0" dirty="0">
                <a:latin typeface="CMMI10"/>
              </a:rPr>
              <a:t>.</a:t>
            </a:r>
            <a:r>
              <a:rPr lang="en-US" sz="1800" b="0" i="0" u="none" strike="noStrike" baseline="0" dirty="0">
                <a:latin typeface="NimbusRomNo9L-Regu"/>
              </a:rPr>
              <a:t>5</a:t>
            </a:r>
            <a:r>
              <a:rPr lang="en-US" sz="1800" b="0" i="0" u="none" strike="noStrike" baseline="0" dirty="0">
                <a:latin typeface="CMR10"/>
              </a:rPr>
              <a:t>)=</a:t>
            </a:r>
            <a:r>
              <a:rPr lang="en-US" sz="1800" b="0" i="1" u="none" strike="noStrike" baseline="0" dirty="0">
                <a:latin typeface="NimbusRomNo9L-ReguItal"/>
              </a:rPr>
              <a:t>Centimeters</a:t>
            </a:r>
            <a:r>
              <a:rPr lang="en-US" sz="1800" b="0" i="0" u="none" strike="noStrike" baseline="0" dirty="0">
                <a:latin typeface="CMR10"/>
              </a:rPr>
              <a:t>(</a:t>
            </a:r>
            <a:r>
              <a:rPr lang="en-US" sz="1800" b="0" i="0" u="none" strike="noStrike" baseline="0" dirty="0">
                <a:latin typeface="NimbusRomNo9L-Regu"/>
              </a:rPr>
              <a:t>3</a:t>
            </a:r>
            <a:r>
              <a:rPr lang="en-US" sz="1800" b="0" i="0" u="none" strike="noStrike" baseline="0" dirty="0">
                <a:latin typeface="CMMI10"/>
              </a:rPr>
              <a:t>.</a:t>
            </a:r>
            <a:r>
              <a:rPr lang="en-US" sz="1800" b="0" i="0" u="none" strike="noStrike" baseline="0" dirty="0">
                <a:latin typeface="NimbusRomNo9L-Regu"/>
              </a:rPr>
              <a:t>81</a:t>
            </a:r>
            <a:r>
              <a:rPr lang="en-US" sz="1800" b="0" i="0" u="none" strike="noStrike" baseline="0" dirty="0">
                <a:latin typeface="CMR10"/>
              </a:rPr>
              <a:t>)</a:t>
            </a:r>
            <a:endParaRPr lang="en-US" dirty="0">
              <a:latin typeface="NimbusRomNo9L-Regu"/>
            </a:endParaRP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endParaRPr lang="en-MY" sz="2050" b="1" dirty="0">
              <a:latin typeface="Calibri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A3B82F-F69A-41DB-90FF-8E9E3604289A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D4F16EF-FF50-4BF4-A238-521B138882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7231592"/>
            <a:ext cx="914400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577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59073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765"/>
              </a:lnSpc>
            </a:pPr>
            <a:r>
              <a:rPr lang="en-MY" spc="25" dirty="0"/>
              <a:t>Categories and Objects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5</a:t>
            </a:fld>
            <a:endParaRPr spc="20" dirty="0"/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9D6869AB-DE63-4190-9ED4-5D952763DDCD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7315200" y="7217304"/>
            <a:ext cx="656336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10</a:t>
            </a:r>
            <a:endParaRPr spc="20" dirty="0"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BFB36710-1970-499A-B372-4F96AC3760CD}"/>
              </a:ext>
            </a:extLst>
          </p:cNvPr>
          <p:cNvSpPr txBox="1"/>
          <p:nvPr/>
        </p:nvSpPr>
        <p:spPr>
          <a:xfrm>
            <a:off x="625194" y="1600200"/>
            <a:ext cx="7632065" cy="365606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i="0" u="none" strike="noStrike" baseline="0" dirty="0">
                <a:latin typeface="NimbusRomNo9L-Regu"/>
              </a:rPr>
              <a:t>Stuff</a:t>
            </a:r>
            <a:r>
              <a:rPr lang="en-US" sz="1800" b="0" i="0" u="none" strike="noStrike" baseline="0" dirty="0">
                <a:latin typeface="NimbusRomNo9L-Regu"/>
              </a:rPr>
              <a:t>: a significant portion of reality that seems to defy any obvious individuation—division into distinct objects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dirty="0">
              <a:latin typeface="NimbusRomNo9L-Regu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i="0" u="none" strike="noStrike" baseline="0" dirty="0">
                <a:latin typeface="NimbusRomNo9L-Medi"/>
              </a:rPr>
              <a:t>Intrinsic</a:t>
            </a:r>
            <a:r>
              <a:rPr lang="en-US" sz="1800" b="0" i="0" u="none" strike="noStrike" baseline="0" dirty="0">
                <a:latin typeface="NimbusRomNo9L-Regu"/>
              </a:rPr>
              <a:t>: they belong to the very substance of the object, rather than to the object as a whole.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dirty="0">
              <a:latin typeface="NimbusRomNo9L-Regu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b="1" dirty="0">
                <a:latin typeface="NimbusRomNo9L-Regu"/>
              </a:rPr>
              <a:t>Extrinsic</a:t>
            </a:r>
            <a:r>
              <a:rPr lang="en-US" dirty="0">
                <a:latin typeface="NimbusRomNo9L-Regu"/>
              </a:rPr>
              <a:t>: weight, length, shape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dirty="0">
              <a:latin typeface="NimbusRomNo9L-Regu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b="1" dirty="0">
                <a:latin typeface="NimbusRomNo9L-Regu"/>
              </a:rPr>
              <a:t>Substance</a:t>
            </a:r>
            <a:r>
              <a:rPr lang="en-US" dirty="0">
                <a:latin typeface="NimbusRomNo9L-Regu"/>
              </a:rPr>
              <a:t>: a category of objects that includes in its definition only intrinsic properties  (mass noun).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dirty="0">
              <a:latin typeface="NimbusRomNo9L-Regu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MY" sz="1800" b="1" i="0" u="none" strike="noStrike" baseline="0" dirty="0">
                <a:latin typeface="NimbusRomNo9L-Regu"/>
              </a:rPr>
              <a:t>Count noun</a:t>
            </a:r>
            <a:r>
              <a:rPr lang="en-MY" sz="1800" b="0" i="0" u="none" strike="noStrike" baseline="0" dirty="0">
                <a:latin typeface="NimbusRomNo9L-Regu"/>
              </a:rPr>
              <a:t>: </a:t>
            </a:r>
            <a:r>
              <a:rPr lang="en-US" sz="1800" b="0" i="0" u="none" strike="noStrike" baseline="0" dirty="0">
                <a:latin typeface="NimbusRomNo9L-Regu"/>
              </a:rPr>
              <a:t>class that includes any extrinsic properties</a:t>
            </a:r>
            <a:endParaRPr lang="en-US" dirty="0">
              <a:latin typeface="NimbusRomNo9L-Regu"/>
            </a:endParaRP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endParaRPr lang="en-MY" sz="2050" b="1" dirty="0">
              <a:latin typeface="Calibri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868398-9BD4-4209-A39F-08EBB5A70A34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D6EF112-7ACC-4F74-8207-39E2CC4F26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7231592"/>
            <a:ext cx="914400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2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59073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765"/>
              </a:lnSpc>
            </a:pPr>
            <a:r>
              <a:rPr lang="en-MY" spc="25" dirty="0"/>
              <a:t>Events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6</a:t>
            </a:fld>
            <a:endParaRPr spc="20" dirty="0"/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9D6869AB-DE63-4190-9ED4-5D952763DDCD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7315200" y="7217304"/>
            <a:ext cx="656336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10</a:t>
            </a:r>
            <a:endParaRPr spc="20" dirty="0"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BFB36710-1970-499A-B372-4F96AC3760CD}"/>
              </a:ext>
            </a:extLst>
          </p:cNvPr>
          <p:cNvSpPr txBox="1"/>
          <p:nvPr/>
        </p:nvSpPr>
        <p:spPr>
          <a:xfrm>
            <a:off x="625194" y="1600200"/>
            <a:ext cx="7632065" cy="3933064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i="0" u="none" strike="noStrike" baseline="0" dirty="0">
                <a:latin typeface="NimbusRomNo9L-Regu"/>
              </a:rPr>
              <a:t>Event calculus</a:t>
            </a:r>
            <a:r>
              <a:rPr lang="en-US" sz="1800" b="0" i="0" u="none" strike="noStrike" baseline="0" dirty="0">
                <a:latin typeface="NimbusRomNo9L-Regu"/>
              </a:rPr>
              <a:t>: events, </a:t>
            </a:r>
            <a:r>
              <a:rPr lang="en-US" sz="1800" b="0" i="0" u="none" strike="noStrike" baseline="0" dirty="0" err="1">
                <a:latin typeface="NimbusRomNo9L-Regu"/>
              </a:rPr>
              <a:t>fluents</a:t>
            </a:r>
            <a:r>
              <a:rPr lang="en-US" sz="1800" b="0" i="0" u="none" strike="noStrike" baseline="0" dirty="0">
                <a:latin typeface="NimbusRomNo9L-Regu"/>
              </a:rPr>
              <a:t>, and time points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 err="1">
                <a:latin typeface="NimbusRomNo9L-Regu"/>
              </a:rPr>
              <a:t>Fluents</a:t>
            </a:r>
            <a:r>
              <a:rPr lang="en-US" b="0" i="0" u="none" strike="noStrike" baseline="0" dirty="0">
                <a:latin typeface="NimbusRomNo9L-Regu"/>
              </a:rPr>
              <a:t> (</a:t>
            </a:r>
            <a:r>
              <a:rPr lang="en-US" b="0" i="0" u="none" strike="noStrike" baseline="0" dirty="0" err="1">
                <a:latin typeface="NimbusRomNo9L-Regu"/>
              </a:rPr>
              <a:t>eg</a:t>
            </a:r>
            <a:r>
              <a:rPr lang="en-US" b="0" i="0" u="none" strike="noStrike" baseline="0" dirty="0">
                <a:latin typeface="NimbusRomNo9L-Regu"/>
              </a:rPr>
              <a:t>): </a:t>
            </a:r>
            <a:r>
              <a:rPr lang="en-MY" sz="1800" b="0" i="1" u="none" strike="noStrike" baseline="0" dirty="0">
                <a:latin typeface="NimbusRomNo9L-ReguItal"/>
              </a:rPr>
              <a:t>At</a:t>
            </a:r>
            <a:r>
              <a:rPr lang="en-MY" sz="1800" b="0" i="0" u="none" strike="noStrike" baseline="0" dirty="0">
                <a:latin typeface="CMR10"/>
              </a:rPr>
              <a:t>(</a:t>
            </a:r>
            <a:r>
              <a:rPr lang="en-MY" sz="1800" b="0" i="1" u="none" strike="noStrike" baseline="0" dirty="0">
                <a:latin typeface="NimbusRomNo9L-ReguItal"/>
              </a:rPr>
              <a:t>Shankar</a:t>
            </a:r>
            <a:r>
              <a:rPr lang="en-MY" sz="1800" b="0" i="0" u="none" strike="noStrike" baseline="0" dirty="0">
                <a:latin typeface="CMMI10"/>
              </a:rPr>
              <a:t>, </a:t>
            </a:r>
            <a:r>
              <a:rPr lang="en-MY" sz="1800" b="0" i="1" u="none" strike="noStrike" baseline="0" dirty="0">
                <a:latin typeface="NimbusRomNo9L-ReguItal"/>
              </a:rPr>
              <a:t>Berkeley</a:t>
            </a:r>
            <a:r>
              <a:rPr lang="en-MY" sz="1800" b="0" i="0" u="none" strike="noStrike" baseline="0" dirty="0">
                <a:latin typeface="CMR10"/>
              </a:rPr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MY" dirty="0">
                <a:latin typeface="CMR10"/>
              </a:rPr>
              <a:t>Events (</a:t>
            </a:r>
            <a:r>
              <a:rPr lang="en-MY" dirty="0" err="1">
                <a:latin typeface="CMR10"/>
              </a:rPr>
              <a:t>eg</a:t>
            </a:r>
            <a:r>
              <a:rPr lang="en-MY" dirty="0">
                <a:latin typeface="CMR10"/>
              </a:rPr>
              <a:t>): Event </a:t>
            </a:r>
            <a:r>
              <a:rPr lang="en-MY" sz="1800" b="0" i="1" u="none" strike="noStrike" baseline="0" dirty="0">
                <a:latin typeface="NimbusRomNo9L-ReguItal"/>
              </a:rPr>
              <a:t>E</a:t>
            </a:r>
            <a:r>
              <a:rPr lang="en-MY" sz="1800" b="0" i="0" u="none" strike="noStrike" baseline="-25000" dirty="0">
                <a:latin typeface="NimbusRomNo9L-Regu"/>
              </a:rPr>
              <a:t>1 </a:t>
            </a:r>
            <a:r>
              <a:rPr lang="en-MY" dirty="0">
                <a:latin typeface="CMR10"/>
              </a:rPr>
              <a:t>of Shankar flying from San Francisco to DC</a:t>
            </a:r>
            <a:endParaRPr lang="en-US" b="0" i="0" u="none" strike="noStrike" baseline="0" dirty="0">
              <a:latin typeface="NimbusRomNo9L-Regu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MY" b="0" i="1" u="none" strike="noStrike" baseline="0" dirty="0">
                <a:latin typeface="NimbusRomNo9L-ReguItal"/>
              </a:rPr>
              <a:t>E</a:t>
            </a:r>
            <a:r>
              <a:rPr lang="en-MY" b="0" i="0" u="none" strike="noStrike" baseline="-25000" dirty="0">
                <a:latin typeface="NimbusRomNo9L-Regu"/>
              </a:rPr>
              <a:t>1</a:t>
            </a:r>
            <a:r>
              <a:rPr lang="en-MY" b="0" i="0" u="none" strike="noStrike" baseline="0" dirty="0">
                <a:latin typeface="NimbusRomNo9L-Regu"/>
              </a:rPr>
              <a:t> ∈</a:t>
            </a:r>
            <a:r>
              <a:rPr lang="en-MY" b="0" i="0" u="none" strike="noStrike" baseline="0" dirty="0">
                <a:latin typeface="CMSY10"/>
              </a:rPr>
              <a:t> </a:t>
            </a:r>
            <a:r>
              <a:rPr lang="en-MY" b="0" i="1" u="none" strike="noStrike" baseline="0" dirty="0" err="1">
                <a:latin typeface="NimbusRomNo9L-ReguItal"/>
              </a:rPr>
              <a:t>Flyings</a:t>
            </a:r>
            <a:r>
              <a:rPr lang="en-MY" b="0" i="0" u="none" strike="noStrike" baseline="0" dirty="0">
                <a:latin typeface="NimbusRomNo9L-ReguItal"/>
              </a:rPr>
              <a:t> </a:t>
            </a:r>
            <a:r>
              <a:rPr lang="en-MY" dirty="0"/>
              <a:t>∧ </a:t>
            </a:r>
            <a:r>
              <a:rPr lang="en-MY" b="0" i="1" u="none" strike="noStrike" baseline="0" dirty="0">
                <a:latin typeface="NimbusRomNo9L-ReguItal"/>
              </a:rPr>
              <a:t>Flyer </a:t>
            </a:r>
            <a:r>
              <a:rPr lang="en-MY" b="0" i="0" u="none" strike="noStrike" baseline="0" dirty="0">
                <a:latin typeface="CMR10"/>
              </a:rPr>
              <a:t>(</a:t>
            </a:r>
            <a:r>
              <a:rPr lang="en-MY" b="0" i="1" u="none" strike="noStrike" baseline="0" dirty="0">
                <a:latin typeface="NimbusRomNo9L-ReguItal"/>
              </a:rPr>
              <a:t>E</a:t>
            </a:r>
            <a:r>
              <a:rPr lang="en-MY" b="0" i="0" u="none" strike="noStrike" baseline="-25000" dirty="0">
                <a:latin typeface="NimbusRomNo9L-Regu"/>
              </a:rPr>
              <a:t>1</a:t>
            </a:r>
            <a:r>
              <a:rPr lang="en-MY" b="0" i="0" u="none" strike="noStrike" baseline="0" dirty="0">
                <a:latin typeface="CMMI10"/>
              </a:rPr>
              <a:t>, </a:t>
            </a:r>
            <a:r>
              <a:rPr lang="en-MY" b="0" i="1" u="none" strike="noStrike" baseline="0" dirty="0">
                <a:latin typeface="NimbusRomNo9L-ReguItal"/>
              </a:rPr>
              <a:t>Shankar</a:t>
            </a:r>
            <a:r>
              <a:rPr lang="en-MY" b="0" i="0" u="none" strike="noStrike" baseline="0" dirty="0">
                <a:latin typeface="CMR10"/>
              </a:rPr>
              <a:t>)</a:t>
            </a:r>
            <a:r>
              <a:rPr lang="en-MY" dirty="0"/>
              <a:t> ∧ </a:t>
            </a:r>
            <a:r>
              <a:rPr lang="en-MY" b="0" i="1" u="none" strike="noStrike" baseline="0" dirty="0">
                <a:latin typeface="NimbusRomNo9L-ReguItal"/>
              </a:rPr>
              <a:t>Origin</a:t>
            </a:r>
            <a:r>
              <a:rPr lang="en-MY" b="0" i="0" u="none" strike="noStrike" baseline="0" dirty="0">
                <a:latin typeface="CMR10"/>
              </a:rPr>
              <a:t>(</a:t>
            </a:r>
            <a:r>
              <a:rPr lang="en-MY" b="0" i="1" u="none" strike="noStrike" baseline="0" dirty="0">
                <a:latin typeface="NimbusRomNo9L-ReguItal"/>
              </a:rPr>
              <a:t>E</a:t>
            </a:r>
            <a:r>
              <a:rPr lang="en-MY" b="0" i="0" u="none" strike="noStrike" baseline="-25000" dirty="0">
                <a:latin typeface="NimbusRomNo9L-Regu"/>
              </a:rPr>
              <a:t>1</a:t>
            </a:r>
            <a:r>
              <a:rPr lang="en-MY" b="0" i="0" u="none" strike="noStrike" baseline="0" dirty="0">
                <a:latin typeface="CMMI10"/>
              </a:rPr>
              <a:t>, </a:t>
            </a:r>
            <a:r>
              <a:rPr lang="en-MY" b="0" i="1" u="none" strike="noStrike" baseline="0" dirty="0">
                <a:latin typeface="NimbusRomNo9L-ReguItal"/>
              </a:rPr>
              <a:t>SF</a:t>
            </a:r>
            <a:r>
              <a:rPr lang="en-MY" b="0" i="0" u="none" strike="noStrike" baseline="0" dirty="0">
                <a:latin typeface="CMR10"/>
              </a:rPr>
              <a:t>)</a:t>
            </a:r>
            <a:r>
              <a:rPr lang="en-MY" dirty="0"/>
              <a:t> ∧ </a:t>
            </a:r>
            <a:r>
              <a:rPr lang="en-MY" b="0" i="1" u="none" strike="noStrike" baseline="0" dirty="0">
                <a:latin typeface="NimbusRomNo9L-ReguItal"/>
              </a:rPr>
              <a:t>Destination</a:t>
            </a:r>
            <a:r>
              <a:rPr lang="en-MY" b="0" i="0" u="none" strike="noStrike" baseline="0" dirty="0">
                <a:latin typeface="CMR10"/>
              </a:rPr>
              <a:t>(</a:t>
            </a:r>
            <a:r>
              <a:rPr lang="en-MY" b="0" i="1" u="none" strike="noStrike" baseline="0" dirty="0">
                <a:latin typeface="NimbusRomNo9L-ReguItal"/>
              </a:rPr>
              <a:t>E</a:t>
            </a:r>
            <a:r>
              <a:rPr lang="en-MY" b="0" i="0" u="none" strike="noStrike" baseline="-25000" dirty="0">
                <a:latin typeface="NimbusRomNo9L-Regu"/>
              </a:rPr>
              <a:t>1</a:t>
            </a:r>
            <a:r>
              <a:rPr lang="en-MY" b="0" i="0" u="none" strike="noStrike" baseline="0" dirty="0">
                <a:latin typeface="CMMI10"/>
              </a:rPr>
              <a:t>, </a:t>
            </a:r>
            <a:r>
              <a:rPr lang="en-MY" b="0" i="1" u="none" strike="noStrike" baseline="0" dirty="0">
                <a:latin typeface="NimbusRomNo9L-ReguItal"/>
              </a:rPr>
              <a:t>DC</a:t>
            </a:r>
            <a:r>
              <a:rPr lang="en-MY" b="0" i="0" u="none" strike="noStrike" baseline="0" dirty="0">
                <a:latin typeface="CMR10"/>
              </a:rPr>
              <a:t>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MY" i="1" dirty="0" err="1">
                <a:latin typeface="CMR10"/>
              </a:rPr>
              <a:t>Flyings</a:t>
            </a:r>
            <a:r>
              <a:rPr lang="en-MY" dirty="0">
                <a:latin typeface="CMR10"/>
              </a:rPr>
              <a:t> is the category of all flying events.</a:t>
            </a:r>
            <a:endParaRPr lang="en-MY" dirty="0">
              <a:latin typeface="CMMI1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dirty="0">
              <a:latin typeface="NimbusRomNo9L-Regu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latin typeface="NimbusRomNo9L-Regu"/>
              </a:rPr>
              <a:t>Categories for FOL can be represented by predicates and objects.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dirty="0">
              <a:latin typeface="NimbusRomNo9L-Regu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b="1" dirty="0">
                <a:latin typeface="NimbusRomNo9L-Regu"/>
              </a:rPr>
              <a:t>Physical composition</a:t>
            </a:r>
            <a:r>
              <a:rPr lang="en-US" dirty="0">
                <a:latin typeface="NimbusRomNo9L-Regu"/>
              </a:rPr>
              <a:t>: one object can be part of another is a familiar one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NimbusRomNo9L-Regu"/>
              </a:rPr>
              <a:t>Eg</a:t>
            </a:r>
            <a:r>
              <a:rPr lang="en-US" dirty="0">
                <a:latin typeface="NimbusRomNo9L-Regu"/>
              </a:rPr>
              <a:t>: Romania is part of Bucharest. </a:t>
            </a:r>
            <a:r>
              <a:rPr lang="en-US" i="1" dirty="0" err="1">
                <a:latin typeface="NimbusRomNo9L-Regu"/>
              </a:rPr>
              <a:t>PartOf</a:t>
            </a:r>
            <a:r>
              <a:rPr lang="en-US" dirty="0">
                <a:latin typeface="NimbusRomNo9L-Regu"/>
              </a:rPr>
              <a:t>(</a:t>
            </a:r>
            <a:r>
              <a:rPr lang="en-US" i="1" dirty="0">
                <a:latin typeface="NimbusRomNo9L-Regu"/>
              </a:rPr>
              <a:t>Bucharest</a:t>
            </a:r>
            <a:r>
              <a:rPr lang="en-US" dirty="0">
                <a:latin typeface="NimbusRomNo9L-Regu"/>
              </a:rPr>
              <a:t>, </a:t>
            </a:r>
            <a:r>
              <a:rPr lang="en-US" i="1" dirty="0">
                <a:latin typeface="NimbusRomNo9L-Regu"/>
              </a:rPr>
              <a:t>Romania</a:t>
            </a:r>
            <a:r>
              <a:rPr lang="en-US" dirty="0">
                <a:latin typeface="NimbusRomNo9L-Regu"/>
              </a:rPr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latin typeface="NimbusRomNo9L-Regu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NimbusRomNo9L-Regu"/>
              </a:rPr>
              <a:t>Measurements</a:t>
            </a:r>
            <a:r>
              <a:rPr lang="en-US" dirty="0">
                <a:latin typeface="NimbusRomNo9L-Regu"/>
              </a:rPr>
              <a:t>: values that we assign for properties of objects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NimbusRomNo9L-Regu"/>
              </a:rPr>
              <a:t>Eg</a:t>
            </a:r>
            <a:r>
              <a:rPr lang="en-US" dirty="0">
                <a:latin typeface="NimbusRomNo9L-Regu"/>
              </a:rPr>
              <a:t>: </a:t>
            </a:r>
            <a:r>
              <a:rPr lang="en-US" sz="1800" b="0" i="1" u="none" strike="noStrike" baseline="0" dirty="0">
                <a:latin typeface="NimbusRomNo9L-ReguItal"/>
              </a:rPr>
              <a:t>Length</a:t>
            </a:r>
            <a:r>
              <a:rPr lang="en-US" sz="1800" b="0" i="0" u="none" strike="noStrike" baseline="0" dirty="0">
                <a:latin typeface="CMR10"/>
              </a:rPr>
              <a:t>(</a:t>
            </a:r>
            <a:r>
              <a:rPr lang="en-US" sz="1800" b="0" i="1" u="none" strike="noStrike" baseline="0" dirty="0">
                <a:latin typeface="NimbusRomNo9L-ReguItal"/>
              </a:rPr>
              <a:t>L</a:t>
            </a:r>
            <a:r>
              <a:rPr lang="en-US" sz="1800" b="0" i="0" u="none" strike="noStrike" baseline="-25000" dirty="0">
                <a:latin typeface="NimbusRomNo9L-Regu"/>
              </a:rPr>
              <a:t>1</a:t>
            </a:r>
            <a:r>
              <a:rPr lang="en-US" sz="1800" b="0" i="0" u="none" strike="noStrike" baseline="0" dirty="0">
                <a:latin typeface="CMR10"/>
              </a:rPr>
              <a:t>)=</a:t>
            </a:r>
            <a:r>
              <a:rPr lang="en-US" sz="1800" b="0" i="1" u="none" strike="noStrike" baseline="0" dirty="0">
                <a:latin typeface="NimbusRomNo9L-ReguItal"/>
              </a:rPr>
              <a:t>Inches</a:t>
            </a:r>
            <a:r>
              <a:rPr lang="en-US" sz="1800" b="0" i="0" u="none" strike="noStrike" baseline="0" dirty="0">
                <a:latin typeface="CMR10"/>
              </a:rPr>
              <a:t>(</a:t>
            </a:r>
            <a:r>
              <a:rPr lang="en-US" sz="1800" b="0" i="0" u="none" strike="noStrike" baseline="0" dirty="0">
                <a:latin typeface="NimbusRomNo9L-Regu"/>
              </a:rPr>
              <a:t>1</a:t>
            </a:r>
            <a:r>
              <a:rPr lang="en-US" sz="1800" b="0" i="0" u="none" strike="noStrike" baseline="0" dirty="0">
                <a:latin typeface="CMMI10"/>
              </a:rPr>
              <a:t>.</a:t>
            </a:r>
            <a:r>
              <a:rPr lang="en-US" sz="1800" b="0" i="0" u="none" strike="noStrike" baseline="0" dirty="0">
                <a:latin typeface="NimbusRomNo9L-Regu"/>
              </a:rPr>
              <a:t>5</a:t>
            </a:r>
            <a:r>
              <a:rPr lang="en-US" sz="1800" b="0" i="0" u="none" strike="noStrike" baseline="0" dirty="0">
                <a:latin typeface="CMR10"/>
              </a:rPr>
              <a:t>)=</a:t>
            </a:r>
            <a:r>
              <a:rPr lang="en-US" sz="1800" b="0" i="1" u="none" strike="noStrike" baseline="0" dirty="0">
                <a:latin typeface="NimbusRomNo9L-ReguItal"/>
              </a:rPr>
              <a:t>Centimeters</a:t>
            </a:r>
            <a:r>
              <a:rPr lang="en-US" sz="1800" b="0" i="0" u="none" strike="noStrike" baseline="0" dirty="0">
                <a:latin typeface="CMR10"/>
              </a:rPr>
              <a:t>(</a:t>
            </a:r>
            <a:r>
              <a:rPr lang="en-US" sz="1800" b="0" i="0" u="none" strike="noStrike" baseline="0" dirty="0">
                <a:latin typeface="NimbusRomNo9L-Regu"/>
              </a:rPr>
              <a:t>3</a:t>
            </a:r>
            <a:r>
              <a:rPr lang="en-US" sz="1800" b="0" i="0" u="none" strike="noStrike" baseline="0" dirty="0">
                <a:latin typeface="CMMI10"/>
              </a:rPr>
              <a:t>.</a:t>
            </a:r>
            <a:r>
              <a:rPr lang="en-US" sz="1800" b="0" i="0" u="none" strike="noStrike" baseline="0" dirty="0">
                <a:latin typeface="NimbusRomNo9L-Regu"/>
              </a:rPr>
              <a:t>81</a:t>
            </a:r>
            <a:r>
              <a:rPr lang="en-US" sz="1800" b="0" i="0" u="none" strike="noStrike" baseline="0" dirty="0">
                <a:latin typeface="CMR10"/>
              </a:rPr>
              <a:t>)</a:t>
            </a:r>
            <a:endParaRPr lang="en-US" dirty="0">
              <a:latin typeface="NimbusRomNo9L-Regu"/>
            </a:endParaRPr>
          </a:p>
          <a:p>
            <a:pPr marL="393700" marR="1060450" indent="-342900" algn="just">
              <a:lnSpc>
                <a:spcPct val="101200"/>
              </a:lnSpc>
              <a:spcBef>
                <a:spcPts val="85"/>
              </a:spcBef>
              <a:buFont typeface="Arial" panose="020B0604020202020204" pitchFamily="34" charset="0"/>
              <a:buChar char="•"/>
            </a:pPr>
            <a:endParaRPr lang="en-MY" sz="2050" b="1" dirty="0">
              <a:latin typeface="Calibri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787D59-BD85-4A3E-8374-D45A59308618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C698C0A-37FA-4659-9927-DEFED687D6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7231592"/>
            <a:ext cx="914400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157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59073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765"/>
              </a:lnSpc>
            </a:pPr>
            <a:r>
              <a:rPr lang="en-MY" spc="25" dirty="0"/>
              <a:t>Mental Objects and Modal Logic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7</a:t>
            </a:fld>
            <a:endParaRPr spc="20" dirty="0"/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9D6869AB-DE63-4190-9ED4-5D952763DDCD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7315200" y="7217304"/>
            <a:ext cx="656336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10</a:t>
            </a:r>
            <a:endParaRPr spc="20" dirty="0"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BFB36710-1970-499A-B372-4F96AC3760CD}"/>
              </a:ext>
            </a:extLst>
          </p:cNvPr>
          <p:cNvSpPr txBox="1"/>
          <p:nvPr/>
        </p:nvSpPr>
        <p:spPr>
          <a:xfrm>
            <a:off x="625194" y="1600200"/>
            <a:ext cx="7632065" cy="5550879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algn="l"/>
            <a:r>
              <a:rPr lang="en-US" b="1" dirty="0">
                <a:latin typeface="NimbusRomNo9L-Regu"/>
              </a:rPr>
              <a:t>M</a:t>
            </a:r>
            <a:r>
              <a:rPr lang="en-US" sz="1800" b="1" i="0" u="none" strike="noStrike" baseline="0" dirty="0">
                <a:latin typeface="NimbusRomNo9L-Regu"/>
              </a:rPr>
              <a:t>ental objects </a:t>
            </a:r>
            <a:r>
              <a:rPr lang="en-US" sz="1800" b="0" i="0" u="none" strike="noStrike" baseline="0" dirty="0">
                <a:latin typeface="NimbusRomNo9L-Regu"/>
              </a:rPr>
              <a:t>are knowledge in someone’s head (or KB) </a:t>
            </a:r>
          </a:p>
          <a:p>
            <a:pPr algn="l"/>
            <a:endParaRPr lang="en-US" dirty="0">
              <a:latin typeface="NimbusRomNo9L-Regu"/>
            </a:endParaRPr>
          </a:p>
          <a:p>
            <a:pPr algn="l"/>
            <a:r>
              <a:rPr lang="en-US" b="1" dirty="0">
                <a:latin typeface="NimbusRomNo9L-Medi"/>
              </a:rPr>
              <a:t>P</a:t>
            </a:r>
            <a:r>
              <a:rPr lang="en-US" sz="1800" b="1" i="0" u="none" strike="noStrike" baseline="0" dirty="0">
                <a:latin typeface="NimbusRomNo9L-Medi"/>
              </a:rPr>
              <a:t>ropositional attitudes </a:t>
            </a:r>
            <a:r>
              <a:rPr lang="en-US" sz="1800" b="0" i="0" u="none" strike="noStrike" baseline="0" dirty="0">
                <a:latin typeface="NimbusRomNo9L-Regu"/>
              </a:rPr>
              <a:t>that an agent can have toward mental objects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u="none" strike="noStrike" baseline="0" dirty="0" err="1">
                <a:latin typeface="NimbusRomNo9L-ReguItal"/>
              </a:rPr>
              <a:t>Eg</a:t>
            </a:r>
            <a:r>
              <a:rPr lang="en-US" sz="1800" b="0" i="1" u="none" strike="noStrike" baseline="0" dirty="0">
                <a:latin typeface="NimbusRomNo9L-ReguItal"/>
              </a:rPr>
              <a:t>: Believes</a:t>
            </a:r>
            <a:r>
              <a:rPr lang="en-US" sz="1800" b="0" i="0" u="none" strike="noStrike" baseline="0" dirty="0">
                <a:latin typeface="NimbusRomNo9L-Regu"/>
              </a:rPr>
              <a:t>, </a:t>
            </a:r>
            <a:r>
              <a:rPr lang="en-US" sz="1800" b="0" i="1" u="none" strike="noStrike" baseline="0" dirty="0">
                <a:latin typeface="NimbusRomNo9L-ReguItal"/>
              </a:rPr>
              <a:t>Knows</a:t>
            </a:r>
            <a:r>
              <a:rPr lang="en-US" sz="1800" b="0" i="0" u="none" strike="noStrike" baseline="0" dirty="0">
                <a:latin typeface="NimbusRomNo9L-Regu"/>
              </a:rPr>
              <a:t>, </a:t>
            </a:r>
            <a:r>
              <a:rPr lang="en-US" sz="1800" b="0" i="1" u="none" strike="noStrike" baseline="0" dirty="0">
                <a:latin typeface="NimbusRomNo9L-ReguItal"/>
              </a:rPr>
              <a:t>Wants</a:t>
            </a:r>
            <a:r>
              <a:rPr lang="en-US" sz="1800" b="0" i="0" u="none" strike="noStrike" baseline="0" dirty="0">
                <a:latin typeface="NimbusRomNo9L-Regu"/>
              </a:rPr>
              <a:t>, and </a:t>
            </a:r>
            <a:r>
              <a:rPr lang="en-US" sz="1800" b="0" i="1" u="none" strike="noStrike" baseline="0" dirty="0">
                <a:latin typeface="NimbusRomNo9L-ReguItal"/>
              </a:rPr>
              <a:t>Informs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i="1" dirty="0">
              <a:latin typeface="NimbusRomNo9L-ReguItal"/>
            </a:endParaRPr>
          </a:p>
          <a:p>
            <a:pPr algn="l"/>
            <a:r>
              <a:rPr lang="en-MY" sz="1800" b="0" i="0" u="none" strike="noStrike" baseline="0" dirty="0">
                <a:latin typeface="NimbusRomNo9L-Regu"/>
              </a:rPr>
              <a:t>Lois knows that Superman can fly:</a:t>
            </a:r>
          </a:p>
          <a:p>
            <a:pPr algn="l"/>
            <a:r>
              <a:rPr lang="en-MY" sz="1800" b="0" i="0" u="none" strike="noStrike" baseline="0" dirty="0">
                <a:latin typeface="NimbusRomNo9L-ReguItal"/>
              </a:rPr>
              <a:t>	</a:t>
            </a:r>
            <a:r>
              <a:rPr lang="en-MY" sz="1800" b="0" i="1" u="none" strike="noStrike" baseline="0" dirty="0">
                <a:latin typeface="NimbusRomNo9L-ReguItal"/>
              </a:rPr>
              <a:t>Knows</a:t>
            </a:r>
            <a:r>
              <a:rPr lang="en-MY" sz="1800" b="0" i="0" u="none" strike="noStrike" baseline="0" dirty="0">
                <a:latin typeface="CMR10"/>
              </a:rPr>
              <a:t>(</a:t>
            </a:r>
            <a:r>
              <a:rPr lang="en-MY" sz="1800" b="0" i="1" u="none" strike="noStrike" baseline="0" dirty="0">
                <a:latin typeface="NimbusRomNo9L-ReguItal"/>
              </a:rPr>
              <a:t>Lois</a:t>
            </a:r>
            <a:r>
              <a:rPr lang="en-MY" sz="1800" b="0" i="0" u="none" strike="noStrike" baseline="0" dirty="0">
                <a:latin typeface="CMMI10"/>
              </a:rPr>
              <a:t>, </a:t>
            </a:r>
            <a:r>
              <a:rPr lang="en-MY" sz="1800" b="0" i="1" u="none" strike="noStrike" baseline="0" dirty="0" err="1">
                <a:latin typeface="NimbusRomNo9L-ReguItal"/>
              </a:rPr>
              <a:t>CanFly</a:t>
            </a:r>
            <a:r>
              <a:rPr lang="en-MY" sz="1800" b="0" i="0" u="none" strike="noStrike" baseline="0" dirty="0">
                <a:latin typeface="CMR10"/>
              </a:rPr>
              <a:t>(</a:t>
            </a:r>
            <a:r>
              <a:rPr lang="en-MY" sz="1800" b="0" i="1" u="none" strike="noStrike" baseline="0" dirty="0">
                <a:latin typeface="NimbusRomNo9L-ReguItal"/>
              </a:rPr>
              <a:t>Superman</a:t>
            </a:r>
            <a:r>
              <a:rPr lang="en-MY" sz="1800" b="0" i="0" u="none" strike="noStrike" baseline="0" dirty="0">
                <a:latin typeface="CMR10"/>
              </a:rPr>
              <a:t>)) </a:t>
            </a:r>
            <a:endParaRPr lang="en-MY" dirty="0">
              <a:latin typeface="CMMI10"/>
            </a:endParaRPr>
          </a:p>
          <a:p>
            <a:pPr algn="l"/>
            <a:endParaRPr lang="en-MY" i="1" dirty="0">
              <a:latin typeface="CMMI10"/>
            </a:endParaRPr>
          </a:p>
          <a:p>
            <a:pPr algn="l"/>
            <a:r>
              <a:rPr lang="en-US" dirty="0">
                <a:latin typeface="NimbusRomNo9L-Regu"/>
              </a:rPr>
              <a:t>Sentences can sometimes be verbose and clumsy.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NimbusRomNo9L-Regu"/>
              </a:rPr>
              <a:t>Regular logic is concerned with a single modality, the modality of truth.</a:t>
            </a:r>
            <a:endParaRPr lang="en-US" dirty="0">
              <a:latin typeface="NimbusRomNo9L-Regu"/>
            </a:endParaRPr>
          </a:p>
          <a:p>
            <a:pPr algn="l"/>
            <a:endParaRPr lang="en-US" dirty="0">
              <a:latin typeface="NimbusRomNo9L-Regu"/>
            </a:endParaRPr>
          </a:p>
          <a:p>
            <a:pPr algn="l"/>
            <a:r>
              <a:rPr lang="en-US" dirty="0">
                <a:latin typeface="NimbusRomNo9L-Regu"/>
              </a:rPr>
              <a:t>Modal logic addresses this, with </a:t>
            </a:r>
            <a:r>
              <a:rPr lang="en-US" sz="1800" b="0" i="0" u="none" strike="noStrike" baseline="0" dirty="0">
                <a:latin typeface="NimbusRomNo9L-Regu"/>
              </a:rPr>
              <a:t>special </a:t>
            </a:r>
            <a:r>
              <a:rPr lang="en-US" sz="1800" b="0" i="0" u="none" strike="noStrike" baseline="0" dirty="0">
                <a:latin typeface="NimbusRomNo9L-Medi"/>
              </a:rPr>
              <a:t>modal operators </a:t>
            </a:r>
            <a:r>
              <a:rPr lang="en-US" sz="1800" b="0" i="0" u="none" strike="noStrike" baseline="0" dirty="0">
                <a:latin typeface="NimbusRomNo9L-Regu"/>
              </a:rPr>
              <a:t>that take sentences (rather than terms) as arguments</a:t>
            </a:r>
          </a:p>
          <a:p>
            <a:pPr algn="l"/>
            <a:endParaRPr lang="en-US" dirty="0">
              <a:latin typeface="NimbusRomNo9L-Regu"/>
            </a:endParaRPr>
          </a:p>
          <a:p>
            <a:pPr algn="l"/>
            <a:r>
              <a:rPr lang="en-US" sz="1800" b="0" i="0" u="none" strike="noStrike" baseline="0" dirty="0">
                <a:latin typeface="NimbusRomNo9L-Regu"/>
              </a:rPr>
              <a:t>“</a:t>
            </a:r>
            <a:r>
              <a:rPr lang="en-US" sz="1800" b="0" i="0" u="none" strike="noStrike" baseline="0" dirty="0">
                <a:latin typeface="NimbusRomNo9L-ReguItal"/>
              </a:rPr>
              <a:t>A </a:t>
            </a:r>
            <a:r>
              <a:rPr lang="en-US" sz="1800" b="0" i="0" u="none" strike="noStrike" baseline="0" dirty="0">
                <a:latin typeface="NimbusRomNo9L-Regu"/>
              </a:rPr>
              <a:t>knows </a:t>
            </a:r>
            <a:r>
              <a:rPr lang="en-US" sz="1800" b="0" i="0" u="none" strike="noStrike" baseline="0" dirty="0">
                <a:latin typeface="NimbusRomNo9L-ReguItal"/>
              </a:rPr>
              <a:t>P</a:t>
            </a:r>
            <a:r>
              <a:rPr lang="en-US" sz="1800" b="0" i="0" u="none" strike="noStrike" baseline="0" dirty="0">
                <a:latin typeface="NimbusRomNo9L-Regu"/>
              </a:rPr>
              <a:t>” is represented with the notation </a:t>
            </a:r>
            <a:r>
              <a:rPr lang="en-US" sz="1800" b="1" i="0" u="none" strike="noStrike" baseline="0" dirty="0">
                <a:latin typeface="NimbusRomNo9L-Medi"/>
              </a:rPr>
              <a:t>K</a:t>
            </a:r>
            <a:r>
              <a:rPr lang="en-US" sz="1800" b="0" i="0" u="none" strike="noStrike" baseline="-25000" dirty="0">
                <a:latin typeface="NimbusRomNo9L-ReguItal"/>
              </a:rPr>
              <a:t>A</a:t>
            </a:r>
            <a:r>
              <a:rPr lang="en-US" sz="1800" b="0" i="0" u="none" strike="noStrike" baseline="0" dirty="0">
                <a:latin typeface="NimbusRomNo9L-ReguItal"/>
              </a:rPr>
              <a:t>P</a:t>
            </a:r>
            <a:r>
              <a:rPr lang="en-US" sz="1800" b="0" i="0" u="none" strike="noStrike" baseline="0" dirty="0">
                <a:latin typeface="NimbusRomNo9L-Regu"/>
              </a:rPr>
              <a:t>, where </a:t>
            </a:r>
            <a:r>
              <a:rPr lang="en-US" sz="1800" b="1" i="0" u="none" strike="noStrike" baseline="0" dirty="0">
                <a:latin typeface="NimbusRomNo9L-Medi"/>
              </a:rPr>
              <a:t>K</a:t>
            </a:r>
            <a:r>
              <a:rPr lang="en-US" sz="1800" b="0" i="0" u="none" strike="noStrike" baseline="0" dirty="0">
                <a:latin typeface="NimbusRomNo9L-Medi"/>
              </a:rPr>
              <a:t> </a:t>
            </a:r>
            <a:r>
              <a:rPr lang="en-US" sz="1800" b="0" i="0" u="none" strike="noStrike" baseline="0" dirty="0">
                <a:latin typeface="NimbusRomNo9L-Regu"/>
              </a:rPr>
              <a:t>is the modal operator</a:t>
            </a:r>
          </a:p>
          <a:p>
            <a:pPr algn="l"/>
            <a:r>
              <a:rPr lang="en-US" sz="1800" b="0" i="0" u="none" strike="noStrike" baseline="0" dirty="0">
                <a:latin typeface="NimbusRomNo9L-Regu"/>
              </a:rPr>
              <a:t>for knowledge. It takes two arguments, an agent (written as the subscript) and a sentence.</a:t>
            </a:r>
          </a:p>
          <a:p>
            <a:pPr algn="l"/>
            <a:endParaRPr lang="en-US" sz="1800" b="0" i="0" u="none" strike="noStrike" baseline="0" dirty="0">
              <a:latin typeface="NimbusRomNo9L-Regu"/>
            </a:endParaRPr>
          </a:p>
          <a:p>
            <a:pPr algn="l"/>
            <a:r>
              <a:rPr lang="en-US" sz="1800" b="0" i="0" u="none" strike="noStrike" baseline="0" dirty="0">
                <a:latin typeface="NimbusRomNo9L-Regu"/>
              </a:rPr>
              <a:t>The syntax of modal logic is the same as first-order logic, except that sentences can also be </a:t>
            </a:r>
            <a:r>
              <a:rPr lang="en-MY" sz="1800" b="0" i="0" u="none" strike="noStrike" baseline="0" dirty="0">
                <a:latin typeface="NimbusRomNo9L-Regu"/>
              </a:rPr>
              <a:t>formed with modal operators</a:t>
            </a:r>
            <a:endParaRPr lang="en-US" dirty="0">
              <a:latin typeface="NimbusRomNo9L-Regu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79F17B-767D-4809-8BF4-F27EB61B4931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2D930ED-AC67-4DB2-9710-AE501CBA45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7231592"/>
            <a:ext cx="914400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030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59073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765"/>
              </a:lnSpc>
            </a:pPr>
            <a:r>
              <a:rPr lang="en-MY" spc="25" dirty="0"/>
              <a:t>Mental Objects and Modal Logic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8</a:t>
            </a:fld>
            <a:endParaRPr spc="20" dirty="0"/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9D6869AB-DE63-4190-9ED4-5D952763DDCD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7315200" y="7217304"/>
            <a:ext cx="656336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10</a:t>
            </a:r>
            <a:endParaRPr spc="20" dirty="0"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BFB36710-1970-499A-B372-4F96AC3760CD}"/>
              </a:ext>
            </a:extLst>
          </p:cNvPr>
          <p:cNvSpPr txBox="1"/>
          <p:nvPr/>
        </p:nvSpPr>
        <p:spPr>
          <a:xfrm>
            <a:off x="625194" y="1600200"/>
            <a:ext cx="7632065" cy="2503891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algn="l"/>
            <a:r>
              <a:rPr lang="en-US" sz="1800" b="0" i="0" u="none" strike="noStrike" baseline="0" dirty="0">
                <a:latin typeface="NimbusRomNo9L-Regu"/>
              </a:rPr>
              <a:t>Agents are able to draw conclusions. If an agent knows </a:t>
            </a:r>
            <a:r>
              <a:rPr lang="en-US" sz="1800" b="0" i="1" u="none" strike="noStrike" baseline="0" dirty="0">
                <a:latin typeface="NimbusRomNo9L-ReguItal"/>
              </a:rPr>
              <a:t>P</a:t>
            </a:r>
            <a:r>
              <a:rPr lang="en-US" sz="1800" b="0" i="0" u="none" strike="noStrike" baseline="0" dirty="0">
                <a:latin typeface="NimbusRomNo9L-ReguItal"/>
              </a:rPr>
              <a:t> </a:t>
            </a:r>
            <a:r>
              <a:rPr lang="en-US" sz="1800" b="0" i="0" u="none" strike="noStrike" baseline="0" dirty="0">
                <a:latin typeface="NimbusRomNo9L-Regu"/>
              </a:rPr>
              <a:t>and knows that </a:t>
            </a:r>
            <a:r>
              <a:rPr lang="en-US" sz="1800" b="0" i="1" u="none" strike="noStrike" baseline="0" dirty="0">
                <a:latin typeface="NimbusRomNo9L-ReguItal"/>
              </a:rPr>
              <a:t>P</a:t>
            </a:r>
          </a:p>
          <a:p>
            <a:pPr algn="l"/>
            <a:r>
              <a:rPr lang="en-US" sz="1800" b="0" i="0" u="none" strike="noStrike" baseline="0" dirty="0">
                <a:latin typeface="NimbusRomNo9L-Regu"/>
              </a:rPr>
              <a:t>implies </a:t>
            </a:r>
            <a:r>
              <a:rPr lang="en-US" sz="1800" b="0" i="1" u="none" strike="noStrike" baseline="0" dirty="0">
                <a:latin typeface="NimbusRomNo9L-ReguItal"/>
              </a:rPr>
              <a:t>Q</a:t>
            </a:r>
            <a:r>
              <a:rPr lang="en-US" sz="1800" b="0" i="0" u="none" strike="noStrike" baseline="0" dirty="0">
                <a:latin typeface="NimbusRomNo9L-Regu"/>
              </a:rPr>
              <a:t>, then the agent knows </a:t>
            </a:r>
            <a:r>
              <a:rPr lang="en-US" sz="1800" b="0" i="1" u="none" strike="noStrike" baseline="0" dirty="0">
                <a:latin typeface="NimbusRomNo9L-ReguItal"/>
              </a:rPr>
              <a:t>Q:</a:t>
            </a:r>
          </a:p>
          <a:p>
            <a:pPr algn="l"/>
            <a:endParaRPr lang="en-US" sz="1800" b="0" i="1" u="none" strike="noStrike" baseline="0" dirty="0">
              <a:latin typeface="NimbusRomNo9L-Regu"/>
            </a:endParaRPr>
          </a:p>
          <a:p>
            <a:pPr algn="ctr"/>
            <a:r>
              <a:rPr lang="nn-NO" sz="1800" b="0" i="0" u="none" strike="noStrike" baseline="0" dirty="0">
                <a:latin typeface="CMR10"/>
              </a:rPr>
              <a:t>(</a:t>
            </a:r>
            <a:r>
              <a:rPr lang="nn-NO" sz="1800" b="1" i="1" u="none" strike="noStrike" baseline="0" dirty="0">
                <a:latin typeface="NimbusRomNo9L-Medi"/>
              </a:rPr>
              <a:t>K</a:t>
            </a:r>
            <a:r>
              <a:rPr lang="nn-NO" sz="1800" b="0" i="1" u="none" strike="noStrike" baseline="-25000" dirty="0">
                <a:latin typeface="NimbusRomNo9L-ReguItal"/>
              </a:rPr>
              <a:t>a</a:t>
            </a:r>
            <a:r>
              <a:rPr lang="nn-NO" sz="1800" b="0" i="1" u="none" strike="noStrike" baseline="0" dirty="0">
                <a:latin typeface="NimbusRomNo9L-ReguItal"/>
              </a:rPr>
              <a:t>P</a:t>
            </a:r>
            <a:r>
              <a:rPr lang="en-MY" dirty="0"/>
              <a:t> ∧ </a:t>
            </a:r>
            <a:r>
              <a:rPr lang="nn-NO" sz="1800" b="1" i="1" u="none" strike="noStrike" baseline="0" dirty="0">
                <a:latin typeface="NimbusRomNo9L-Medi"/>
              </a:rPr>
              <a:t>K</a:t>
            </a:r>
            <a:r>
              <a:rPr lang="nn-NO" sz="1800" b="0" i="1" u="none" strike="noStrike" baseline="-25000" dirty="0">
                <a:latin typeface="NimbusRomNo9L-ReguItal"/>
              </a:rPr>
              <a:t>a</a:t>
            </a:r>
            <a:r>
              <a:rPr lang="nn-NO" sz="1800" b="0" i="0" u="none" strike="noStrike" baseline="0" dirty="0">
                <a:latin typeface="CMR10"/>
              </a:rPr>
              <a:t>(</a:t>
            </a:r>
            <a:r>
              <a:rPr lang="nn-NO" sz="1800" b="0" i="1" u="none" strike="noStrike" baseline="0" dirty="0">
                <a:latin typeface="NimbusRomNo9L-ReguItal"/>
              </a:rPr>
              <a:t>P</a:t>
            </a:r>
            <a:r>
              <a:rPr lang="nn-NO" sz="1800" b="0" i="0" u="none" strike="noStrike" baseline="0" dirty="0">
                <a:latin typeface="NimbusRomNo9L-ReguItal"/>
              </a:rPr>
              <a:t> </a:t>
            </a:r>
            <a:r>
              <a:rPr lang="en-MY" dirty="0"/>
              <a:t>⇒</a:t>
            </a:r>
            <a:r>
              <a:rPr lang="nn-NO" sz="1800" b="0" i="0" u="none" strike="noStrike" baseline="0" dirty="0">
                <a:latin typeface="CMSY10"/>
              </a:rPr>
              <a:t> </a:t>
            </a:r>
            <a:r>
              <a:rPr lang="nn-NO" sz="1800" b="0" i="1" u="none" strike="noStrike" baseline="0" dirty="0">
                <a:latin typeface="NimbusRomNo9L-ReguItal"/>
              </a:rPr>
              <a:t>Q</a:t>
            </a:r>
            <a:r>
              <a:rPr lang="nn-NO" sz="1800" b="0" i="0" u="none" strike="noStrike" baseline="0" dirty="0">
                <a:latin typeface="CMR10"/>
              </a:rPr>
              <a:t>))</a:t>
            </a:r>
            <a:r>
              <a:rPr lang="nn-NO" sz="1800" b="0" i="0" u="none" strike="noStrike" baseline="0" dirty="0">
                <a:latin typeface="CMSY10"/>
              </a:rPr>
              <a:t> </a:t>
            </a:r>
            <a:r>
              <a:rPr lang="en-MY" dirty="0"/>
              <a:t>⇒ </a:t>
            </a:r>
            <a:r>
              <a:rPr lang="nn-NO" sz="1800" b="0" i="1" u="none" strike="noStrike" baseline="0" dirty="0">
                <a:latin typeface="NimbusRomNo9L-Medi"/>
              </a:rPr>
              <a:t>K</a:t>
            </a:r>
            <a:r>
              <a:rPr lang="nn-NO" sz="1800" b="0" i="1" u="none" strike="noStrike" baseline="-25000" dirty="0">
                <a:latin typeface="NimbusRomNo9L-ReguItal"/>
              </a:rPr>
              <a:t>a</a:t>
            </a:r>
            <a:r>
              <a:rPr lang="nn-NO" sz="1800" b="0" i="1" u="none" strike="noStrike" baseline="0" dirty="0">
                <a:latin typeface="NimbusRomNo9L-ReguItal"/>
              </a:rPr>
              <a:t>Q</a:t>
            </a:r>
            <a:endParaRPr lang="en-US" i="1" dirty="0">
              <a:latin typeface="NimbusRomNo9L-Regu"/>
            </a:endParaRPr>
          </a:p>
          <a:p>
            <a:pPr algn="l"/>
            <a:endParaRPr lang="en-US" dirty="0">
              <a:latin typeface="NimbusRomNo9L-Regu"/>
            </a:endParaRPr>
          </a:p>
          <a:p>
            <a:pPr algn="l"/>
            <a:r>
              <a:rPr lang="en-US" sz="1800" b="0" i="0" u="none" strike="noStrike" baseline="0" dirty="0">
                <a:latin typeface="NimbusRomNo9L-Regu"/>
              </a:rPr>
              <a:t>Logical agents (but not all people) are able to introspect on their own knowledge.</a:t>
            </a:r>
          </a:p>
          <a:p>
            <a:pPr algn="l"/>
            <a:r>
              <a:rPr lang="en-US" sz="1800" b="0" i="0" u="none" strike="noStrike" baseline="0" dirty="0">
                <a:latin typeface="NimbusRomNo9L-Regu"/>
              </a:rPr>
              <a:t>If they know something, then they know that they know it:</a:t>
            </a:r>
          </a:p>
          <a:p>
            <a:pPr algn="l"/>
            <a:endParaRPr lang="en-US" dirty="0">
              <a:latin typeface="NimbusRomNo9L-Regu"/>
            </a:endParaRPr>
          </a:p>
          <a:p>
            <a:pPr algn="ctr"/>
            <a:r>
              <a:rPr lang="nn-NO" sz="1800" b="1" i="1" u="none" strike="noStrike" baseline="0" dirty="0">
                <a:latin typeface="NimbusRomNo9L-Medi"/>
              </a:rPr>
              <a:t>K</a:t>
            </a:r>
            <a:r>
              <a:rPr lang="nn-NO" sz="1800" b="0" i="1" u="none" strike="noStrike" baseline="-25000" dirty="0">
                <a:latin typeface="NimbusRomNo9L-ReguItal"/>
              </a:rPr>
              <a:t>a</a:t>
            </a:r>
            <a:r>
              <a:rPr lang="nn-NO" sz="1800" b="0" i="1" u="none" strike="noStrike" baseline="0" dirty="0">
                <a:latin typeface="NimbusRomNo9L-ReguItal"/>
              </a:rPr>
              <a:t>P</a:t>
            </a:r>
            <a:r>
              <a:rPr lang="en-MY" sz="1800" b="0" i="0" u="none" strike="noStrike" baseline="0" dirty="0">
                <a:latin typeface="NimbusRomNo9L-ReguItal"/>
              </a:rPr>
              <a:t> </a:t>
            </a:r>
            <a:r>
              <a:rPr lang="en-MY" dirty="0"/>
              <a:t>⇒</a:t>
            </a:r>
            <a:r>
              <a:rPr lang="en-MY" sz="1800" b="0" i="0" u="none" strike="noStrike" baseline="0" dirty="0">
                <a:latin typeface="CMSY10"/>
              </a:rPr>
              <a:t> </a:t>
            </a:r>
            <a:r>
              <a:rPr lang="nn-NO" sz="1800" b="1" i="1" u="none" strike="noStrike" baseline="0" dirty="0">
                <a:latin typeface="NimbusRomNo9L-Medi"/>
              </a:rPr>
              <a:t>K</a:t>
            </a:r>
            <a:r>
              <a:rPr lang="nn-NO" sz="1800" b="0" i="1" u="none" strike="noStrike" baseline="-25000" dirty="0">
                <a:latin typeface="NimbusRomNo9L-ReguItal"/>
              </a:rPr>
              <a:t>a</a:t>
            </a:r>
            <a:r>
              <a:rPr lang="nn-NO" i="1" dirty="0">
                <a:latin typeface="NimbusRomNo9L-ReguItal"/>
              </a:rPr>
              <a:t> </a:t>
            </a:r>
            <a:r>
              <a:rPr lang="en-MY" sz="1800" b="0" i="0" u="none" strike="noStrike" baseline="0" dirty="0">
                <a:latin typeface="CMR10"/>
              </a:rPr>
              <a:t>(</a:t>
            </a:r>
            <a:r>
              <a:rPr lang="nn-NO" sz="1800" b="1" i="1" u="none" strike="noStrike" baseline="0" dirty="0">
                <a:latin typeface="NimbusRomNo9L-Medi"/>
              </a:rPr>
              <a:t>K</a:t>
            </a:r>
            <a:r>
              <a:rPr lang="nn-NO" sz="1800" b="0" i="1" u="none" strike="noStrike" baseline="-25000" dirty="0">
                <a:latin typeface="NimbusRomNo9L-ReguItal"/>
              </a:rPr>
              <a:t>a</a:t>
            </a:r>
            <a:r>
              <a:rPr lang="nn-NO" sz="1800" b="0" i="1" u="none" strike="noStrike" baseline="0" dirty="0">
                <a:latin typeface="NimbusRomNo9L-ReguItal"/>
              </a:rPr>
              <a:t>P</a:t>
            </a:r>
            <a:r>
              <a:rPr lang="en-MY" sz="1800" b="0" i="0" u="none" strike="noStrike" baseline="0" dirty="0">
                <a:latin typeface="CMR10"/>
              </a:rPr>
              <a:t>)</a:t>
            </a:r>
            <a:endParaRPr lang="en-US" dirty="0">
              <a:latin typeface="NimbusRomNo9L-Regu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6E8533-D54C-4B21-A612-4A5143952625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0152375-E5B0-467F-A36C-5AA61D814C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079192"/>
            <a:ext cx="914400" cy="2762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100362B-AC4F-4E93-A708-C3F827091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7231592"/>
            <a:ext cx="914400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911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025" y="1010818"/>
            <a:ext cx="7722234" cy="359073"/>
          </a:xfrm>
          <a:prstGeom prst="rect">
            <a:avLst/>
          </a:prstGeom>
          <a:ln w="5181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765"/>
              </a:lnSpc>
            </a:pPr>
            <a:r>
              <a:rPr lang="en-MY" spc="25" dirty="0"/>
              <a:t>Reasoning Systems for Categories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85"/>
              </a:lnSpc>
            </a:pPr>
            <a:fld id="{81D60167-4931-47E6-BA6A-407CBD079E47}" type="slidenum">
              <a:rPr spc="20" dirty="0"/>
              <a:t>9</a:t>
            </a:fld>
            <a:endParaRPr spc="20" dirty="0"/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9D6869AB-DE63-4190-9ED4-5D952763DDCD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7315200" y="7217304"/>
            <a:ext cx="656336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85"/>
              </a:lnSpc>
            </a:pPr>
            <a:r>
              <a:rPr spc="15" dirty="0"/>
              <a:t>Chapter</a:t>
            </a:r>
            <a:r>
              <a:rPr spc="20" dirty="0"/>
              <a:t> </a:t>
            </a:r>
            <a:r>
              <a:rPr lang="en-US" spc="20" dirty="0"/>
              <a:t>10</a:t>
            </a:r>
            <a:endParaRPr spc="20" dirty="0"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BFB36710-1970-499A-B372-4F96AC3760CD}"/>
              </a:ext>
            </a:extLst>
          </p:cNvPr>
          <p:cNvSpPr txBox="1"/>
          <p:nvPr/>
        </p:nvSpPr>
        <p:spPr>
          <a:xfrm>
            <a:off x="625194" y="1600200"/>
            <a:ext cx="7632065" cy="1672894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algn="l"/>
            <a:r>
              <a:rPr lang="en-MY" sz="1800" b="0" i="0" u="none" strike="noStrike" baseline="0" dirty="0">
                <a:solidFill>
                  <a:srgbClr val="9A009A"/>
                </a:solidFill>
                <a:latin typeface="CMSSBX10"/>
              </a:rPr>
              <a:t>Semantic networks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NimbusRomNo9L-Regu"/>
              </a:rPr>
              <a:t>convenient to perform </a:t>
            </a:r>
            <a:r>
              <a:rPr lang="en-US" sz="1800" b="0" i="0" u="none" strike="noStrike" baseline="0" dirty="0">
                <a:latin typeface="NimbusRomNo9L-Medi"/>
              </a:rPr>
              <a:t>inheritance </a:t>
            </a:r>
            <a:r>
              <a:rPr lang="en-US" sz="1800" b="0" i="0" u="none" strike="noStrike" baseline="0" dirty="0">
                <a:latin typeface="NimbusRomNo9L-Regu"/>
              </a:rPr>
              <a:t>reasoning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MY" sz="1800" b="0" i="0" u="none" strike="noStrike" baseline="0" dirty="0" err="1">
                <a:latin typeface="NimbusRomNo9L-Regu"/>
              </a:rPr>
              <a:t>Eg</a:t>
            </a:r>
            <a:r>
              <a:rPr lang="en-MY" sz="1800" b="0" i="0" u="none" strike="noStrike" baseline="0" dirty="0">
                <a:latin typeface="NimbusRomNo9L-Regu"/>
              </a:rPr>
              <a:t>: Mary inherits </a:t>
            </a:r>
            <a:r>
              <a:rPr lang="en-US" sz="1800" b="0" i="0" u="none" strike="noStrike" baseline="0" dirty="0">
                <a:latin typeface="NimbusRomNo9L-Regu"/>
              </a:rPr>
              <a:t>the property of having two legs. Thus, to find out how many legs Mary has, the inheritance algorithm follows the </a:t>
            </a:r>
            <a:r>
              <a:rPr lang="en-US" sz="1800" b="0" i="1" u="none" strike="noStrike" baseline="0" dirty="0" err="1">
                <a:latin typeface="NimbusRomNo9L-ReguItal"/>
              </a:rPr>
              <a:t>MemberOf</a:t>
            </a:r>
            <a:r>
              <a:rPr lang="en-US" sz="1800" b="0" i="0" u="none" strike="noStrike" baseline="0" dirty="0">
                <a:latin typeface="NimbusRomNo9L-ReguItal"/>
              </a:rPr>
              <a:t> </a:t>
            </a:r>
            <a:r>
              <a:rPr lang="en-US" sz="1800" b="0" i="0" u="none" strike="noStrike" baseline="0" dirty="0">
                <a:latin typeface="NimbusRomNo9L-Regu"/>
              </a:rPr>
              <a:t>link from </a:t>
            </a:r>
            <a:r>
              <a:rPr lang="en-US" sz="1800" b="0" i="1" u="none" strike="noStrike" baseline="0" dirty="0">
                <a:latin typeface="NimbusRomNo9L-ReguItal"/>
              </a:rPr>
              <a:t>Mary</a:t>
            </a:r>
            <a:r>
              <a:rPr lang="en-US" sz="1800" b="0" i="0" u="none" strike="noStrike" baseline="0" dirty="0">
                <a:latin typeface="NimbusRomNo9L-ReguItal"/>
              </a:rPr>
              <a:t> </a:t>
            </a:r>
            <a:r>
              <a:rPr lang="en-US" sz="1800" b="0" i="0" u="none" strike="noStrike" baseline="0" dirty="0">
                <a:latin typeface="NimbusRomNo9L-Regu"/>
              </a:rPr>
              <a:t>to the category she belongs to and then follows </a:t>
            </a:r>
            <a:r>
              <a:rPr lang="en-US" sz="1800" b="0" i="1" u="none" strike="noStrike" baseline="0" dirty="0" err="1">
                <a:latin typeface="NimbusRomNo9L-Regu"/>
              </a:rPr>
              <a:t>SubsetOf</a:t>
            </a:r>
            <a:r>
              <a:rPr lang="en-US" sz="1800" b="0" i="0" u="none" strike="noStrike" baseline="0" dirty="0">
                <a:latin typeface="NimbusRomNo9L-Regu"/>
              </a:rPr>
              <a:t> links up the hierarchy until it finds a category for which there is a </a:t>
            </a:r>
            <a:r>
              <a:rPr lang="en-US" sz="1800" b="0" i="1" u="none" strike="noStrike" baseline="0" dirty="0">
                <a:latin typeface="NimbusRomNo9L-Regu"/>
              </a:rPr>
              <a:t>boxed</a:t>
            </a:r>
            <a:r>
              <a:rPr lang="en-US" sz="1800" b="0" i="0" u="none" strike="noStrike" baseline="0" dirty="0">
                <a:latin typeface="NimbusRomNo9L-Regu"/>
              </a:rPr>
              <a:t> Legs link</a:t>
            </a:r>
            <a:endParaRPr lang="en-US" dirty="0">
              <a:latin typeface="NimbusRomNo9L-Regu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72E8CF-1D06-4C4D-AEC5-E2DD91D8E6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7910" y="3657600"/>
            <a:ext cx="6446632" cy="292431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913DD72-6435-44AC-81F1-08057D4E98D6}"/>
              </a:ext>
            </a:extLst>
          </p:cNvPr>
          <p:cNvSpPr txBox="1"/>
          <p:nvPr/>
        </p:nvSpPr>
        <p:spPr>
          <a:xfrm>
            <a:off x="3749356" y="71442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spc="20" dirty="0"/>
              <a:t>© 2021 Pearson Education Ltd.</a:t>
            </a:r>
          </a:p>
          <a:p>
            <a:endParaRPr lang="en-US" sz="1000" dirty="0">
              <a:latin typeface="Palatino Linotype" panose="0204050205050503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4B5F40B-1306-45E3-A194-D6831DE2DC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7231592"/>
            <a:ext cx="914400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922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1318</TotalTime>
  <Words>1179</Words>
  <Application>Microsoft Office PowerPoint</Application>
  <PresentationFormat>Custom</PresentationFormat>
  <Paragraphs>167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8" baseType="lpstr">
      <vt:lpstr>Arial</vt:lpstr>
      <vt:lpstr>Bookman Old Style</vt:lpstr>
      <vt:lpstr>Calibri</vt:lpstr>
      <vt:lpstr>Cambria</vt:lpstr>
      <vt:lpstr>CMMI10</vt:lpstr>
      <vt:lpstr>CMR10</vt:lpstr>
      <vt:lpstr>CMSSBX10</vt:lpstr>
      <vt:lpstr>CMSY10</vt:lpstr>
      <vt:lpstr>NimbusRomNo9L-Medi</vt:lpstr>
      <vt:lpstr>NimbusRomNo9L-Regu</vt:lpstr>
      <vt:lpstr>NimbusRomNo9L-ReguItal</vt:lpstr>
      <vt:lpstr>Palatino Linotype</vt:lpstr>
      <vt:lpstr>Times New Roman</vt:lpstr>
      <vt:lpstr>Verdana</vt:lpstr>
      <vt:lpstr>Office Theme</vt:lpstr>
      <vt:lpstr>Artificial Intelligence: A Modern Approach</vt:lpstr>
      <vt:lpstr>Outline</vt:lpstr>
      <vt:lpstr>Ontological Engineering</vt:lpstr>
      <vt:lpstr>Categories and Objects</vt:lpstr>
      <vt:lpstr>Categories and Objects</vt:lpstr>
      <vt:lpstr>Events</vt:lpstr>
      <vt:lpstr>Mental Objects and Modal Logic</vt:lpstr>
      <vt:lpstr>Mental Objects and Modal Logic</vt:lpstr>
      <vt:lpstr>Reasoning Systems for Categories</vt:lpstr>
      <vt:lpstr>Reasoning Systems for Categories</vt:lpstr>
      <vt:lpstr>Reasoning with Default Information</vt:lpstr>
      <vt:lpstr>Reasoning with Default Information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Vinothini Radhakrishnan</cp:lastModifiedBy>
  <cp:revision>11</cp:revision>
  <dcterms:created xsi:type="dcterms:W3CDTF">2021-09-01T06:26:14Z</dcterms:created>
  <dcterms:modified xsi:type="dcterms:W3CDTF">2023-06-29T06:43:21Z</dcterms:modified>
</cp:coreProperties>
</file>