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64" r:id="rId2"/>
    <p:sldId id="257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6" r:id="rId22"/>
    <p:sldId id="327" r:id="rId23"/>
    <p:sldId id="328" r:id="rId24"/>
    <p:sldId id="325" r:id="rId25"/>
    <p:sldId id="304" r:id="rId2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3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B858-D85C-4871-8530-66B9CECA8BC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8F56-9D62-4F95-AAB0-F195D7AF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1) </a:t>
            </a:r>
            <a:r>
              <a:rPr lang="en-US" noProof="0" dirty="0" err="1"/>
              <a:t>MathType</a:t>
            </a:r>
            <a:r>
              <a:rPr lang="en-US" noProof="0" dirty="0"/>
              <a:t> Plugin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3) NVDA Reader (free versions available)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9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8461" y="2470821"/>
            <a:ext cx="6221476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DF213-D47E-109F-06EF-609CEBDF8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044" y="7252656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11B4A7-1BC8-DA9E-5D20-0405DA6CE5F3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44F6B-135B-B35F-7DBF-138D4DC43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044" y="7252656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77298-8743-88EC-2540-3F074DF98171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89A61-0430-D5C3-113C-BDAFBAB2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044" y="7252656"/>
            <a:ext cx="914400" cy="276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6C90A-F441-2298-1C18-750020E9D6E9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7ADE2-3757-94AB-F1CE-FD6A95B37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044" y="7252656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9C0A35-5D03-E5C4-301E-2CE9A1040A77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D9239-C878-47A8-9E7A-1862FE975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044" y="7252656"/>
            <a:ext cx="914400" cy="27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D0877-A1A8-FB46-DC3C-231588590763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502920" y="244087"/>
            <a:ext cx="9052560" cy="794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96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980"/>
            </a:lvl2pPr>
            <a:lvl3pPr lvl="2" indent="0">
              <a:spcBef>
                <a:spcPts val="0"/>
              </a:spcBef>
              <a:buNone/>
              <a:defRPr sz="1980"/>
            </a:lvl3pPr>
            <a:lvl4pPr lvl="3" indent="0">
              <a:spcBef>
                <a:spcPts val="0"/>
              </a:spcBef>
              <a:buNone/>
              <a:defRPr sz="1980"/>
            </a:lvl4pPr>
            <a:lvl5pPr lvl="4" indent="0">
              <a:spcBef>
                <a:spcPts val="0"/>
              </a:spcBef>
              <a:buNone/>
              <a:defRPr sz="1980"/>
            </a:lvl5pPr>
            <a:lvl6pPr lvl="5" indent="0">
              <a:spcBef>
                <a:spcPts val="0"/>
              </a:spcBef>
              <a:buNone/>
              <a:defRPr sz="1980"/>
            </a:lvl6pPr>
            <a:lvl7pPr lvl="6" indent="0">
              <a:spcBef>
                <a:spcPts val="0"/>
              </a:spcBef>
              <a:buNone/>
              <a:defRPr sz="1980"/>
            </a:lvl7pPr>
            <a:lvl8pPr lvl="7" indent="0">
              <a:spcBef>
                <a:spcPts val="0"/>
              </a:spcBef>
              <a:buNone/>
              <a:defRPr sz="1980"/>
            </a:lvl8pPr>
            <a:lvl9pPr lvl="8" indent="0">
              <a:spcBef>
                <a:spcPts val="0"/>
              </a:spcBef>
              <a:buNone/>
              <a:defRPr sz="198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502920" y="925286"/>
            <a:ext cx="9052560" cy="542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65419-6FC7-3371-D131-FD28CF37EE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" y="1997922"/>
            <a:ext cx="4526280" cy="31547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32120" y="3046370"/>
            <a:ext cx="4023360" cy="507831"/>
          </a:xfrm>
        </p:spPr>
        <p:txBody>
          <a:bodyPr anchor="b"/>
          <a:lstStyle>
            <a:lvl1pPr marL="111760" indent="0">
              <a:buNone/>
              <a:defRPr sz="3300" b="0" i="0">
                <a:solidFill>
                  <a:schemeClr val="tx1"/>
                </a:solidFill>
              </a:defRPr>
            </a:lvl1pPr>
            <a:lvl2pPr marL="61468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32120" y="3686493"/>
            <a:ext cx="4023360" cy="372410"/>
          </a:xfrm>
        </p:spPr>
        <p:txBody>
          <a:bodyPr/>
          <a:lstStyle>
            <a:lvl1pPr marL="111760" indent="0">
              <a:buNone/>
              <a:defRPr sz="242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84" y="128148"/>
            <a:ext cx="2346959" cy="207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9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2920" marR="0" lvl="1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40" marR="0" lvl="2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08760" marR="0" lvl="3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1680" marR="0" lvl="4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marR="0" lvl="6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20440" marR="0" lvl="7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23360" marR="0" lvl="8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16243" y="128148"/>
            <a:ext cx="606961" cy="207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90" smtClean="0"/>
              <a:pPr algn="r">
                <a:buSzPct val="25000"/>
                <a:defRPr/>
              </a:pPr>
              <a:t>‹#›</a:t>
            </a:fld>
            <a:endParaRPr lang="en-US" sz="99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921" y="7331638"/>
            <a:ext cx="1101884" cy="203133"/>
          </a:xfrm>
        </p:spPr>
        <p:txBody>
          <a:bodyPr anchor="ctr"/>
          <a:lstStyle>
            <a:lvl1pPr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06797" y="7331637"/>
            <a:ext cx="7248683" cy="203133"/>
          </a:xfrm>
        </p:spPr>
        <p:txBody>
          <a:bodyPr anchor="ctr"/>
          <a:lstStyle>
            <a:lvl1pPr algn="r"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AC5E916-B8CF-A4FC-997B-39F69200FCB6}"/>
              </a:ext>
            </a:extLst>
          </p:cNvPr>
          <p:cNvSpPr txBox="1">
            <a:spLocks/>
          </p:cNvSpPr>
          <p:nvPr userDrawn="1"/>
        </p:nvSpPr>
        <p:spPr>
          <a:xfrm>
            <a:off x="9253221" y="7217305"/>
            <a:ext cx="195579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lang="en-US" b="0" spc="20" smtClean="0"/>
              <a:pPr marL="38100">
                <a:lnSpc>
                  <a:spcPts val="885"/>
                </a:lnSpc>
              </a:pPr>
              <a:t>‹#›</a:t>
            </a:fld>
            <a:endParaRPr lang="en-US" b="0" spc="20" dirty="0"/>
          </a:p>
        </p:txBody>
      </p:sp>
    </p:spTree>
    <p:extLst>
      <p:ext uri="{BB962C8B-B14F-4D97-AF65-F5344CB8AC3E}">
        <p14:creationId xmlns:p14="http://schemas.microsoft.com/office/powerpoint/2010/main" val="90117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9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25" y="1010818"/>
            <a:ext cx="8988348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550" y="1608802"/>
            <a:ext cx="5655310" cy="364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34856" y="7217305"/>
            <a:ext cx="1955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728-A241-43F4-95FF-6C49FEEA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52400"/>
            <a:ext cx="9052560" cy="1147982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Intelligence: A Modern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8F80-D4FC-4D8F-B2BD-E7BEE7E0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524000"/>
            <a:ext cx="9052560" cy="347763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2000" dirty="0"/>
              <a:t>Fourth Edition</a:t>
            </a:r>
          </a:p>
        </p:txBody>
      </p:sp>
      <p:pic>
        <p:nvPicPr>
          <p:cNvPr id="10" name="Picture Placeholder 9" descr="Front Cover: Artificial Intelligence: A Modern Approach Fourth Edition by Russell and Norvig&#10;&#10;">
            <a:extLst>
              <a:ext uri="{FF2B5EF4-FFF2-40B4-BE49-F238E27FC236}">
                <a16:creationId xmlns:a16="http://schemas.microsoft.com/office/drawing/2014/main" id="{F6C01988-63CD-0063-3A51-7AB89C0D4B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3534"/>
            <a:ext cx="3793896" cy="505346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22376-7AD7-4443-B67A-120BE12F4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333670"/>
            <a:ext cx="4023360" cy="501652"/>
          </a:xfrm>
        </p:spPr>
        <p:txBody>
          <a:bodyPr wrap="square" lIns="0" tIns="19800" rIns="0" bIns="19800" anchor="ctr">
            <a:spAutoFit/>
          </a:bodyPr>
          <a:lstStyle/>
          <a:p>
            <a:pPr indent="-111760"/>
            <a:r>
              <a:rPr lang="en-US" sz="3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D4EC9-4778-4E2F-B136-2A176CA2BA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29200" y="4206335"/>
            <a:ext cx="4023360" cy="378541"/>
          </a:xfrm>
        </p:spPr>
        <p:txBody>
          <a:bodyPr wrap="square" lIns="0" tIns="19800" rIns="0" bIns="19800" anchor="ctr">
            <a:spAutoFit/>
          </a:bodyPr>
          <a:lstStyle/>
          <a:p>
            <a:pPr marL="0"/>
            <a:r>
              <a:rPr lang="en-US" sz="2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Planning</a:t>
            </a:r>
          </a:p>
        </p:txBody>
      </p:sp>
      <p:pic>
        <p:nvPicPr>
          <p:cNvPr id="12" name="Picture Placeholder 11" descr="Pearson Logo">
            <a:extLst>
              <a:ext uri="{FF2B5EF4-FFF2-40B4-BE49-F238E27FC236}">
                <a16:creationId xmlns:a16="http://schemas.microsoft.com/office/drawing/2014/main" id="{2F9DC56F-6B40-16F2-2FFA-B0A90BE829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tretch>
            <a:fillRect/>
          </a:stretch>
        </p:blipFill>
        <p:spPr>
          <a:xfrm>
            <a:off x="579654" y="7156696"/>
            <a:ext cx="1002677" cy="31594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88D28-1A9F-4FC4-946F-10B4629D143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739" y="7230656"/>
            <a:ext cx="5016923" cy="224653"/>
          </a:xfrm>
        </p:spPr>
        <p:txBody>
          <a:bodyPr wrap="square" lIns="0" tIns="19800" rIns="0" bIns="19800" anchor="ctr">
            <a:spAutoFit/>
          </a:bodyPr>
          <a:lstStyle/>
          <a:p>
            <a:pPr algn="ctr"/>
            <a:r>
              <a:rPr lang="en-US" altLang="en-US" sz="1200" b="0" i="0" dirty="0">
                <a:solidFill>
                  <a:schemeClr val="tx1"/>
                </a:solidFill>
                <a:latin typeface="Verdana"/>
                <a:cs typeface="Verdana" panose="020B0604030504040204" pitchFamily="34" charset="0"/>
              </a:rPr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013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Algorithms for Classical Planning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38888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Other classical planning approaches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An approach called </a:t>
            </a:r>
            <a:r>
              <a:rPr lang="en-US" b="1" i="0" u="none" strike="noStrike" baseline="0" dirty="0">
                <a:latin typeface="NimbusRomNo9L-Regu"/>
              </a:rPr>
              <a:t>Graph plan </a:t>
            </a:r>
            <a:r>
              <a:rPr lang="en-US" i="0" u="none" strike="noStrike" baseline="0" dirty="0">
                <a:latin typeface="NimbusRomNo9L-Regu"/>
              </a:rPr>
              <a:t>uses a specialized data structure</a:t>
            </a:r>
            <a:r>
              <a:rPr lang="en-US" b="0" i="0" u="none" strike="noStrike" baseline="0" dirty="0">
                <a:latin typeface="NimbusRomNo9L-Regu"/>
              </a:rPr>
              <a:t>, a </a:t>
            </a:r>
            <a:r>
              <a:rPr lang="en-US" b="1" i="0" u="none" strike="noStrike" baseline="0" dirty="0">
                <a:latin typeface="NimbusRomNo9L-Medi"/>
              </a:rPr>
              <a:t>planning graph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NimbusRomNo9L-Med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Medi"/>
              </a:rPr>
              <a:t>Situation calculus </a:t>
            </a:r>
            <a:r>
              <a:rPr lang="en-US" sz="1800" b="0" i="0" u="none" strike="noStrike" baseline="0" dirty="0">
                <a:latin typeface="NimbusRomNo9L-Regu"/>
              </a:rPr>
              <a:t>is a method of describing planning problems in first-order logic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An alternative called </a:t>
            </a:r>
            <a:r>
              <a:rPr lang="en-US" sz="1800" b="1" i="0" u="none" strike="noStrike" baseline="0" dirty="0">
                <a:latin typeface="NimbusRomNo9L-Medi"/>
              </a:rPr>
              <a:t>partial-order planning </a:t>
            </a:r>
            <a:r>
              <a:rPr lang="en-US" sz="1800" b="0" i="0" u="none" strike="noStrike" baseline="0" dirty="0">
                <a:latin typeface="NimbusRomNo9L-Regu"/>
              </a:rPr>
              <a:t>represents a plan as a graph rather than a </a:t>
            </a:r>
            <a:r>
              <a:rPr lang="en-US" sz="1800" b="1" i="0" u="none" strike="noStrike" baseline="0" dirty="0">
                <a:latin typeface="NimbusRomNo9L-Regu"/>
              </a:rPr>
              <a:t>linear sequence</a:t>
            </a:r>
            <a:r>
              <a:rPr lang="en-US" sz="1800" b="0" i="0" u="none" strike="noStrike" baseline="0" dirty="0">
                <a:latin typeface="NimbusRomNo9L-Regu"/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each </a:t>
            </a:r>
            <a:r>
              <a:rPr lang="en-US" b="1" i="0" u="none" strike="noStrike" baseline="0" dirty="0">
                <a:latin typeface="NimbusRomNo9L-Regu"/>
              </a:rPr>
              <a:t>action</a:t>
            </a:r>
            <a:r>
              <a:rPr lang="en-US" b="0" i="0" u="none" strike="noStrike" baseline="0" dirty="0">
                <a:latin typeface="NimbusRomNo9L-Regu"/>
              </a:rPr>
              <a:t> is a </a:t>
            </a:r>
            <a:r>
              <a:rPr lang="en-US" b="1" i="0" u="none" strike="noStrike" baseline="0" dirty="0">
                <a:latin typeface="NimbusRomNo9L-Regu"/>
              </a:rPr>
              <a:t>node</a:t>
            </a:r>
            <a:r>
              <a:rPr lang="en-US" b="0" i="0" u="none" strike="noStrike" baseline="0" dirty="0">
                <a:latin typeface="NimbusRomNo9L-Regu"/>
              </a:rPr>
              <a:t> in the graph,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for each </a:t>
            </a:r>
            <a:r>
              <a:rPr lang="en-US" b="1" i="0" u="none" strike="noStrike" baseline="0" dirty="0">
                <a:latin typeface="NimbusRomNo9L-Regu"/>
              </a:rPr>
              <a:t>precondition</a:t>
            </a:r>
            <a:r>
              <a:rPr lang="en-US" b="0" i="0" u="none" strike="noStrike" baseline="0" dirty="0">
                <a:latin typeface="NimbusRomNo9L-Regu"/>
              </a:rPr>
              <a:t> of the action there is an </a:t>
            </a:r>
            <a:r>
              <a:rPr lang="en-US" b="1" i="0" u="none" strike="noStrike" baseline="0" dirty="0">
                <a:latin typeface="NimbusRomNo9L-Regu"/>
              </a:rPr>
              <a:t>edge</a:t>
            </a:r>
            <a:r>
              <a:rPr lang="en-US" b="0" i="0" u="none" strike="noStrike" baseline="0" dirty="0">
                <a:latin typeface="NimbusRomNo9L-Regu"/>
              </a:rPr>
              <a:t> from another action (or from the initial state) that indicates that the predecessor action establishes the </a:t>
            </a:r>
            <a:r>
              <a:rPr lang="en-US" b="1" i="0" u="none" strike="noStrike" baseline="0" dirty="0">
                <a:latin typeface="NimbusRomNo9L-Regu"/>
              </a:rPr>
              <a:t>precondition</a:t>
            </a:r>
            <a:r>
              <a:rPr lang="en-US" b="0" i="0" u="none" strike="noStrike" baseline="0" dirty="0">
                <a:latin typeface="NimbusRomNo9L-Regu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92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Heuristics for Planning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41658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lvl="1"/>
            <a:endParaRPr lang="en-US" i="0" u="none" strike="noStrike" baseline="0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NimbusRomNo9L-Medi"/>
              </a:rPr>
              <a:t>Ignore preconditions heuristic</a:t>
            </a:r>
            <a:r>
              <a:rPr lang="en-US" i="0" u="none" strike="noStrike" baseline="0" dirty="0">
                <a:latin typeface="NimbusRomNo9L-Medi"/>
              </a:rPr>
              <a:t>: drops all preconditions from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latin typeface="NimbusRomNo9L-Regu"/>
              </a:rPr>
              <a:t>Every action becomes</a:t>
            </a:r>
            <a:r>
              <a:rPr lang="en-US" sz="1800" b="0" dirty="0">
                <a:latin typeface="NimbusRomNo9L-Medi"/>
              </a:rPr>
              <a:t> </a:t>
            </a:r>
            <a:r>
              <a:rPr lang="en-US" dirty="0">
                <a:latin typeface="NimbusRomNo9L-Medi"/>
              </a:rPr>
              <a:t>applicable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0" u="none" strike="noStrike" baseline="0" dirty="0">
              <a:latin typeface="NimbusRomNo9L-Med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Med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Ignore-delete-lists heuristic: </a:t>
            </a:r>
            <a:r>
              <a:rPr lang="en-US" dirty="0">
                <a:latin typeface="NimbusRomNo9L-Regu"/>
              </a:rPr>
              <a:t>removing the delete lists from all actions  (i.e., removing all negative literals from effects)</a:t>
            </a:r>
            <a:r>
              <a:rPr lang="en-US" b="0" i="0" u="none" strike="noStrike" baseline="0" dirty="0">
                <a:latin typeface="NimbusRomNo9L-Regu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Domain-independent pruning</a:t>
            </a:r>
            <a:endParaRPr lang="en-US" sz="1800" b="0" i="0" u="none" strike="noStrike" baseline="0" dirty="0">
              <a:solidFill>
                <a:srgbClr val="9A009A"/>
              </a:solidFill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NimbusRomNo9L-Regu"/>
              </a:rPr>
              <a:t>symmetry reduction: </a:t>
            </a:r>
            <a:r>
              <a:rPr lang="en-US" dirty="0">
                <a:latin typeface="NimbusRomNo9L-Regu"/>
              </a:rPr>
              <a:t>prune out </a:t>
            </a:r>
            <a:r>
              <a:rPr lang="en-US" i="0" u="none" strike="noStrike" baseline="0" dirty="0">
                <a:latin typeface="NimbusRomNo9L-Regu"/>
              </a:rPr>
              <a:t>consideration all symmetric branches of the search tree except for 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800" b="1" i="0" u="none" strike="noStrike" baseline="0" dirty="0">
                <a:latin typeface="NimbusRomNo9L-Regu"/>
              </a:rPr>
              <a:t>forward pruning</a:t>
            </a:r>
            <a:r>
              <a:rPr lang="en-US" sz="1800" b="0" dirty="0">
                <a:latin typeface="NimbusRomNo9L-Regu"/>
              </a:rPr>
              <a:t>: might prune away an optimal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r</a:t>
            </a:r>
            <a:r>
              <a:rPr lang="en-US" b="1" i="0" u="none" strike="noStrike" baseline="0" dirty="0">
                <a:latin typeface="NimbusRomNo9L-Regu"/>
              </a:rPr>
              <a:t>elaxed plan</a:t>
            </a:r>
            <a:r>
              <a:rPr lang="en-US" i="0" u="none" strike="noStrike" baseline="0" dirty="0">
                <a:latin typeface="NimbusRomNo9L-Regu"/>
              </a:rPr>
              <a:t>: solution to a relaxed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preferred action</a:t>
            </a:r>
            <a:r>
              <a:rPr lang="en-US" dirty="0">
                <a:latin typeface="NimbusRomNo9L-Regu"/>
              </a:rPr>
              <a:t>: step of the relaxed plan, or it achieves some precondition of the relaxed plan</a:t>
            </a:r>
            <a:endParaRPr lang="en-US" i="0" u="none" strike="noStrike" baseline="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243888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Heuristics for Planning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499688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State abstraction in planning</a:t>
            </a:r>
            <a:endParaRPr lang="en-US" b="1" i="0" u="none" strike="noStrike" baseline="0" dirty="0">
              <a:latin typeface="NimbusRomNo9L-Med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800" b="1" i="0" u="none" strike="noStrike" baseline="0" dirty="0">
                <a:latin typeface="NimbusRomNo9L-Regu"/>
              </a:rPr>
              <a:t>state abstraction</a:t>
            </a:r>
            <a:r>
              <a:rPr lang="en-MY" sz="1800" b="0" i="0" u="none" strike="noStrike" baseline="0" dirty="0">
                <a:latin typeface="NimbusRomNo9L-Regu"/>
              </a:rPr>
              <a:t>: </a:t>
            </a:r>
            <a:r>
              <a:rPr lang="en-US" sz="1800" b="0" i="0" u="none" strike="noStrike" baseline="0" dirty="0">
                <a:latin typeface="NimbusRomNo9L-Regu"/>
              </a:rPr>
              <a:t>a many-to-one mapping from states in the ground representation of the problem to the abstract representation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relaxations that decrease the number of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Medi"/>
              </a:rPr>
              <a:t>decomposition</a:t>
            </a:r>
            <a:r>
              <a:rPr lang="en-US" sz="1800" b="0" i="0" u="none" strike="noStrike" baseline="0" dirty="0">
                <a:latin typeface="NimbusRomNo9L-Regu"/>
              </a:rPr>
              <a:t>: dividing a problem into parts, solving each part independently, and then combining the parts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1" dirty="0">
                <a:latin typeface="NimbusRomNo9L-Medi"/>
              </a:rPr>
              <a:t>S</a:t>
            </a:r>
            <a:r>
              <a:rPr lang="en-MY" sz="1800" b="1" i="0" u="none" strike="noStrike" baseline="0" dirty="0">
                <a:latin typeface="NimbusRomNo9L-Medi"/>
              </a:rPr>
              <a:t>ubgoal independence </a:t>
            </a:r>
            <a:r>
              <a:rPr lang="en-MY" sz="1800" b="1" i="0" u="none" strike="noStrike" baseline="0" dirty="0">
                <a:latin typeface="NimbusRomNo9L-Regu"/>
              </a:rPr>
              <a:t>assumption</a:t>
            </a:r>
            <a:r>
              <a:rPr lang="en-MY" sz="1800" b="0" i="0" u="none" strike="noStrike" baseline="0" dirty="0">
                <a:latin typeface="NimbusRomNo9L-Regu"/>
              </a:rPr>
              <a:t>: </a:t>
            </a:r>
            <a:r>
              <a:rPr lang="en-US" sz="1800" b="0" i="0" u="none" strike="noStrike" baseline="0" dirty="0">
                <a:latin typeface="NimbusRomNo9L-Regu"/>
              </a:rPr>
              <a:t>the cost of solving a conjunction of subgoals is approximated by the sum of the costs of solving each subgoal independently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The subgoal independence assumption can be optimistic or pessimistic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NimbusRomNo9L-Regu"/>
              </a:rPr>
              <a:t>optimistic</a:t>
            </a:r>
            <a:r>
              <a:rPr lang="en-US" dirty="0">
                <a:latin typeface="NimbusRomNo9L-Regu"/>
              </a:rPr>
              <a:t>: </a:t>
            </a:r>
            <a:r>
              <a:rPr lang="en-US" b="0" i="0" u="none" strike="noStrike" baseline="0" dirty="0">
                <a:latin typeface="NimbusRomNo9L-Regu"/>
              </a:rPr>
              <a:t>negative interactions between the subplans for each subgoal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p</a:t>
            </a:r>
            <a:r>
              <a:rPr lang="en-US" b="1" i="0" u="none" strike="noStrike" baseline="0" dirty="0">
                <a:latin typeface="NimbusRomNo9L-Regu"/>
              </a:rPr>
              <a:t>essimistic</a:t>
            </a:r>
            <a:r>
              <a:rPr lang="en-US" b="0" i="0" u="none" strike="noStrike" baseline="0" dirty="0">
                <a:latin typeface="NimbusRomNo9L-Regu"/>
              </a:rPr>
              <a:t>: inadmissible, when subplans contain redundant actions</a:t>
            </a:r>
            <a:endParaRPr lang="en-MY" b="0" i="0" u="none" strike="noStrike" baseline="0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20622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Hierarchical Planning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55508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Regu"/>
              </a:rPr>
              <a:t>H</a:t>
            </a:r>
            <a:r>
              <a:rPr lang="en-MY" sz="1800" b="0" i="0" u="none" strike="noStrike" baseline="0" dirty="0">
                <a:latin typeface="NimbusRomNo9L-Regu"/>
              </a:rPr>
              <a:t>igher levels of abstraction with hierarchical decomposition to manage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Regu"/>
              </a:rPr>
              <a:t>Hierarchical structure reduces computational task to a small number of activities at the next lower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latin typeface="NimbusRomNo9L-Regu"/>
              </a:rPr>
              <a:t>Computational cost of finding t</a:t>
            </a:r>
            <a:r>
              <a:rPr lang="en-US" sz="1800" b="0" i="0" u="none" strike="noStrike" baseline="0" dirty="0">
                <a:latin typeface="NimbusRomNo9L-Regu"/>
              </a:rPr>
              <a:t>he correct way to arrange those activities for the current problem is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High level actions (HLA):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Hierarchical task networks or HTN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 Assume </a:t>
            </a:r>
            <a:r>
              <a:rPr lang="en-US" dirty="0">
                <a:latin typeface="NimbusRomNo9L-Regu"/>
              </a:rPr>
              <a:t>full observability &amp; </a:t>
            </a:r>
            <a:r>
              <a:rPr lang="en-MY" sz="1800" b="0" i="0" u="none" strike="noStrike" baseline="0" dirty="0">
                <a:latin typeface="NimbusRomNo9L-Regu"/>
              </a:rPr>
              <a:t>determinism</a:t>
            </a:r>
            <a:r>
              <a:rPr lang="en-US" dirty="0">
                <a:latin typeface="NimbusRomNo9L-Regu"/>
              </a:rPr>
              <a:t> &amp; </a:t>
            </a:r>
            <a:r>
              <a:rPr lang="en-US" b="1" dirty="0">
                <a:latin typeface="NimbusRomNo9L-Regu"/>
              </a:rPr>
              <a:t>primitive actions</a:t>
            </a:r>
            <a:r>
              <a:rPr lang="en-US" dirty="0">
                <a:latin typeface="NimbusRomNo9L-Regu"/>
              </a:rPr>
              <a:t> standard precondition-effect schemas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HLA offers one or more possible refinements into a sequence of 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Implementation of HLA</a:t>
            </a:r>
            <a:r>
              <a:rPr lang="en-US" dirty="0">
                <a:latin typeface="NimbusRomNo9L-Regu"/>
              </a:rPr>
              <a:t>: </a:t>
            </a:r>
            <a:r>
              <a:rPr lang="en-US" sz="1800" b="0" i="0" u="none" strike="noStrike" baseline="0" dirty="0">
                <a:latin typeface="NimbusRomNo9L-Regu"/>
              </a:rPr>
              <a:t>An HLA refinement that contains only primitive actions. </a:t>
            </a:r>
            <a:endParaRPr lang="en-US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Regu"/>
              </a:rPr>
              <a:t>High level plan (HLP)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is the concatenation of implementations of each HLA in the sequence.</a:t>
            </a: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Ital"/>
              </a:rPr>
              <a:t>a high-level plan achieves the goal from a given state if at least one of its implementations achieves the goal from that state</a:t>
            </a: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MY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59408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Hierarchical Planning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167289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Example of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MY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D944D-7257-470C-BB16-332A1068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51" y="2073008"/>
            <a:ext cx="7302097" cy="44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71814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Planning and Acting in Nondeterministic Domains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98370" y="1981200"/>
            <a:ext cx="7632065" cy="499688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 err="1">
                <a:solidFill>
                  <a:srgbClr val="9A009A"/>
                </a:solidFill>
                <a:latin typeface="CMSSBX10"/>
              </a:rPr>
              <a:t>Sensorless</a:t>
            </a: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NimbusRomNo9L-Medi"/>
              </a:rPr>
              <a:t>open-world assumption</a:t>
            </a:r>
            <a:r>
              <a:rPr lang="en-US" b="0" i="0" u="none" strike="noStrike" baseline="0" dirty="0">
                <a:latin typeface="NimbusRomNo9L-Medi"/>
              </a:rPr>
              <a:t> </a:t>
            </a:r>
            <a:r>
              <a:rPr lang="en-US" b="0" i="0" u="none" strike="noStrike" baseline="0" dirty="0">
                <a:latin typeface="NimbusRomNo9L-Regu"/>
              </a:rPr>
              <a:t>in which states contain both positive </a:t>
            </a:r>
            <a:r>
              <a:rPr lang="en-US" sz="1800" b="0" i="0" u="none" strike="noStrike" baseline="0" dirty="0">
                <a:latin typeface="NimbusRomNo9L-Regu"/>
              </a:rPr>
              <a:t>and negative </a:t>
            </a:r>
            <a:r>
              <a:rPr lang="en-US" sz="1800" b="0" i="0" u="none" strike="noStrike" baseline="0" dirty="0" err="1">
                <a:latin typeface="NimbusRomNo9L-Regu"/>
              </a:rPr>
              <a:t>fluents</a:t>
            </a:r>
            <a:r>
              <a:rPr lang="en-US" sz="1800" b="0" i="0" u="none" strike="noStrike" baseline="0" dirty="0">
                <a:latin typeface="NimbusRomNo9L-Regu"/>
              </a:rPr>
              <a:t>, and if a fluent does not appear, its value is unknown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given belief state </a:t>
            </a:r>
            <a:r>
              <a:rPr lang="en-US" sz="1800" b="0" i="0" u="none" strike="noStrike" baseline="0" dirty="0">
                <a:latin typeface="NimbusRomNo9L-ReguItal"/>
              </a:rPr>
              <a:t>b</a:t>
            </a:r>
            <a:r>
              <a:rPr lang="en-US" sz="1800" b="0" i="0" u="none" strike="noStrike" baseline="0" dirty="0">
                <a:latin typeface="NimbusRomNo9L-Regu"/>
              </a:rPr>
              <a:t>, the agent can consider any action whose preconditions </a:t>
            </a:r>
            <a:r>
              <a:rPr lang="en-MY" sz="1800" b="0" i="0" u="none" strike="noStrike" baseline="0" dirty="0">
                <a:latin typeface="NimbusRomNo9L-Regu"/>
              </a:rPr>
              <a:t>are satisfied by </a:t>
            </a:r>
            <a:r>
              <a:rPr lang="en-MY" sz="1800" b="0" i="0" u="none" strike="noStrike" baseline="0" dirty="0">
                <a:latin typeface="NimbusRomNo9L-ReguItal"/>
              </a:rPr>
              <a:t>b</a:t>
            </a:r>
            <a:r>
              <a:rPr lang="en-MY" sz="1800" b="0" i="0" u="none" strike="noStrike" baseline="0" dirty="0">
                <a:latin typeface="NimbusRomNo9L-Regu"/>
              </a:rPr>
              <a:t>.</a:t>
            </a: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latin typeface="NimbusRomNo9L-Regu"/>
              </a:rPr>
              <a:t>assume that the </a:t>
            </a:r>
            <a:r>
              <a:rPr lang="en-US" sz="1800" b="0" i="0" u="none" strike="noStrike" baseline="0" dirty="0">
                <a:latin typeface="NimbusRomNo9L-Regu"/>
              </a:rPr>
              <a:t>initial belief state is always a </a:t>
            </a:r>
            <a:r>
              <a:rPr lang="en-US" sz="1800" b="1" i="0" u="none" strike="noStrike" baseline="0" dirty="0">
                <a:latin typeface="NimbusRomNo9L-Regu"/>
              </a:rPr>
              <a:t>conjunction of literals</a:t>
            </a:r>
            <a:r>
              <a:rPr lang="en-US" sz="1800" b="0" i="0" u="none" strike="noStrike" baseline="0" dirty="0">
                <a:latin typeface="NimbusRomNo9L-Regu"/>
              </a:rPr>
              <a:t>, that is, a 1-CNF formula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To construct the new belief state b’, we </a:t>
            </a:r>
            <a:r>
              <a:rPr lang="en-US" b="1" dirty="0">
                <a:latin typeface="NimbusRomNo9L-Regu"/>
              </a:rPr>
              <a:t>must consider what happens to each literal</a:t>
            </a:r>
            <a:r>
              <a:rPr lang="en-MY" sz="1800" b="1" i="0" u="none" strike="noStrike" baseline="0" dirty="0">
                <a:latin typeface="CMMI10"/>
              </a:rPr>
              <a:t> </a:t>
            </a:r>
            <a:r>
              <a:rPr lang="en-MY" b="1" i="1" dirty="0">
                <a:latin typeface="CMMI10"/>
              </a:rPr>
              <a:t>l</a:t>
            </a:r>
            <a:r>
              <a:rPr lang="en-US" b="1" i="1" dirty="0">
                <a:latin typeface="NimbusRomNo9L-Regu"/>
              </a:rPr>
              <a:t> </a:t>
            </a:r>
            <a:r>
              <a:rPr lang="en-US" b="1" dirty="0">
                <a:latin typeface="NimbusRomNo9L-Regu"/>
              </a:rPr>
              <a:t>in each physical states </a:t>
            </a:r>
            <a:r>
              <a:rPr lang="en-US" dirty="0">
                <a:latin typeface="NimbusRomNo9L-Regu"/>
              </a:rPr>
              <a:t>in b when action a is applied.</a:t>
            </a:r>
            <a:endParaRPr lang="en-MY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What about a literal whose truth value is </a:t>
            </a:r>
            <a:r>
              <a:rPr lang="en-US" b="1" dirty="0">
                <a:latin typeface="NimbusRomNo9L-Regu"/>
              </a:rPr>
              <a:t>unknown</a:t>
            </a:r>
            <a:r>
              <a:rPr lang="en-US" dirty="0">
                <a:latin typeface="NimbusRomNo9L-Regu"/>
              </a:rPr>
              <a:t> in b? There are three cases: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If the action adds </a:t>
            </a:r>
            <a:r>
              <a:rPr lang="en-MY" i="1" dirty="0">
                <a:latin typeface="CMMI10"/>
              </a:rPr>
              <a:t>l</a:t>
            </a:r>
            <a:r>
              <a:rPr lang="en-US" dirty="0">
                <a:latin typeface="NimbusRomNo9L-Regu"/>
              </a:rPr>
              <a:t>, then </a:t>
            </a:r>
            <a:r>
              <a:rPr lang="en-MY" i="1" dirty="0">
                <a:latin typeface="CMMI10"/>
              </a:rPr>
              <a:t>l</a:t>
            </a:r>
            <a:r>
              <a:rPr lang="en-US" dirty="0">
                <a:latin typeface="NimbusRomNo9L-Regu"/>
              </a:rPr>
              <a:t> will be true in b’ regardless of its initial value.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If the action deletes </a:t>
            </a:r>
            <a:r>
              <a:rPr lang="en-MY" i="1" dirty="0">
                <a:latin typeface="CMMI10"/>
              </a:rPr>
              <a:t>l</a:t>
            </a:r>
            <a:r>
              <a:rPr lang="en-US" dirty="0">
                <a:latin typeface="NimbusRomNo9L-Regu"/>
              </a:rPr>
              <a:t>, then </a:t>
            </a:r>
            <a:r>
              <a:rPr lang="en-MY" i="1" dirty="0">
                <a:latin typeface="CMMI10"/>
              </a:rPr>
              <a:t>l  </a:t>
            </a:r>
            <a:r>
              <a:rPr lang="en-US" dirty="0">
                <a:latin typeface="NimbusRomNo9L-Regu"/>
              </a:rPr>
              <a:t>will be false in b0 regardless of its initial value.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If the action does not affect , then </a:t>
            </a:r>
            <a:r>
              <a:rPr lang="en-MY" i="1" dirty="0">
                <a:latin typeface="CMMI10"/>
              </a:rPr>
              <a:t>l</a:t>
            </a:r>
            <a:r>
              <a:rPr lang="en-US" dirty="0">
                <a:latin typeface="NimbusRomNo9L-Regu"/>
              </a:rPr>
              <a:t> will retain its initial value (which is unknown) and will not appear in b’.</a:t>
            </a:r>
            <a:endParaRPr lang="en-MY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76544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71814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Planning and Acting in Nondeterministic Domains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98370" y="1981200"/>
            <a:ext cx="7632065" cy="471988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 err="1">
                <a:solidFill>
                  <a:srgbClr val="9A009A"/>
                </a:solidFill>
                <a:latin typeface="CMSSBX10"/>
              </a:rPr>
              <a:t>Sensorless</a:t>
            </a: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1" i="0" u="none" strike="noStrike" baseline="0" dirty="0">
                <a:latin typeface="NimbusRomNo9L-Medi"/>
              </a:rPr>
              <a:t>Conditional effect: </a:t>
            </a:r>
            <a:r>
              <a:rPr lang="en-MY" i="0" u="none" strike="noStrike" baseline="0" dirty="0">
                <a:latin typeface="NimbusRomNo9L-Medi"/>
              </a:rPr>
              <a:t>an actions effect is dependant on a state (</a:t>
            </a:r>
            <a:r>
              <a:rPr lang="en-MY" i="0" u="none" strike="noStrike" baseline="0" dirty="0" err="1">
                <a:latin typeface="NimbusRomNo9L-Medi"/>
              </a:rPr>
              <a:t>eg</a:t>
            </a:r>
            <a:r>
              <a:rPr lang="en-MY" i="0" u="none" strike="noStrike" baseline="0" dirty="0">
                <a:latin typeface="NimbusRomNo9L-Medi"/>
              </a:rPr>
              <a:t>: robot’s location)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“</a:t>
            </a:r>
            <a:r>
              <a:rPr lang="en-US" b="1" dirty="0">
                <a:latin typeface="NimbusRomNo9L-Regu"/>
              </a:rPr>
              <a:t>when</a:t>
            </a:r>
            <a:r>
              <a:rPr lang="en-US" dirty="0">
                <a:latin typeface="NimbusRomNo9L-Regu"/>
              </a:rPr>
              <a:t> condition: effect,” where condition is a logical formula to be compared against the current state, and effect is a formula describing the resulting 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When applied to the initial belief state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True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the resulting belief state is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AtL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>
                <a:latin typeface="Palatino Linotype" panose="02040502050505030304" pitchFamily="18" charset="0"/>
              </a:rPr>
              <a:t>∧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CleanL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0" i="1" u="none" strike="noStrike" baseline="0" dirty="0">
                <a:latin typeface="Palatino Linotype" panose="02040502050505030304" pitchFamily="18" charset="0"/>
              </a:rPr>
              <a:t>∨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AtR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>
                <a:latin typeface="Palatino Linotype" panose="02040502050505030304" pitchFamily="18" charset="0"/>
              </a:rPr>
              <a:t>∧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CleanR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which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is no longer in 1-CNF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lvl="1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All conditional effects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whose conditions are satisfied have their effects applied to generate the resulting belief state; if none are satisfied, then the resulting state is unchanged.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C8EAB-8DB9-4D48-A142-BA318880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83568"/>
            <a:ext cx="4495800" cy="5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71814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Planning and Acting in Nondeterministic Domains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98370" y="1981200"/>
            <a:ext cx="7632065" cy="30578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 err="1">
                <a:solidFill>
                  <a:srgbClr val="9A009A"/>
                </a:solidFill>
                <a:latin typeface="CMSSBX10"/>
              </a:rPr>
              <a:t>Sensorless</a:t>
            </a: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if a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precondition is unsatisfied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then the action is inapplicable and the resulting state is undefined.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it is better to have conditional effects than an inapplicable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split </a:t>
            </a:r>
            <a:r>
              <a:rPr lang="en-US" i="1" dirty="0">
                <a:latin typeface="NimbusRomNo9L-Regu"/>
              </a:rPr>
              <a:t>Suck</a:t>
            </a:r>
            <a:r>
              <a:rPr lang="en-US" dirty="0">
                <a:latin typeface="NimbusRomNo9L-Regu"/>
              </a:rPr>
              <a:t> into two actions with unconditional effects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so the belief states all remain in </a:t>
            </a:r>
            <a:r>
              <a:rPr lang="en-US" sz="1800" b="1" i="0" u="none" strike="noStrike" baseline="0" dirty="0">
                <a:latin typeface="NimbusRomNo9L-Regu"/>
              </a:rPr>
              <a:t>1-CNF</a:t>
            </a:r>
            <a:endParaRPr lang="en-US" b="1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7D3F-D3C5-445F-AFC9-F342ECBE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7" y="3399116"/>
            <a:ext cx="3219450" cy="10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71814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Planning and Acting in Nondeterministic Domains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98370" y="1981200"/>
            <a:ext cx="7632065" cy="222689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Contingent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The generation of </a:t>
            </a:r>
            <a:r>
              <a:rPr lang="en-US" b="1" dirty="0">
                <a:latin typeface="NimbusRomNo9L-Regu"/>
              </a:rPr>
              <a:t>plans with conditional branching </a:t>
            </a:r>
            <a:r>
              <a:rPr lang="en-US" dirty="0">
                <a:latin typeface="NimbusRomNo9L-Regu"/>
              </a:rPr>
              <a:t>based on </a:t>
            </a:r>
            <a:r>
              <a:rPr lang="en-US" b="1" dirty="0">
                <a:latin typeface="NimbusRomNo9L-Regu"/>
              </a:rPr>
              <a:t>percepts</a:t>
            </a:r>
            <a:r>
              <a:rPr lang="en-US" dirty="0">
                <a:latin typeface="NimbusRomNo9L-Regu"/>
              </a:rPr>
              <a:t>—is appropriate for environments with </a:t>
            </a:r>
            <a:r>
              <a:rPr lang="en-US" b="1" dirty="0">
                <a:latin typeface="NimbusRomNo9L-Regu"/>
              </a:rPr>
              <a:t>partial observability, nondeterminism, or both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When executing this plan, a contingent-planning agent can maintain its </a:t>
            </a:r>
            <a:r>
              <a:rPr lang="en-US" b="1" dirty="0">
                <a:latin typeface="NimbusRomNo9L-Regu"/>
              </a:rPr>
              <a:t>belief state as a logical formula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Evaluate</a:t>
            </a:r>
            <a:r>
              <a:rPr lang="en-US" dirty="0">
                <a:latin typeface="NimbusRomNo9L-Regu"/>
              </a:rPr>
              <a:t> each branch condition by determining if the belief state </a:t>
            </a:r>
            <a:r>
              <a:rPr lang="en-US" b="1" dirty="0">
                <a:latin typeface="NimbusRomNo9L-Regu"/>
              </a:rPr>
              <a:t>entails the condition formula or its negation</a:t>
            </a:r>
          </a:p>
        </p:txBody>
      </p:sp>
    </p:spTree>
    <p:extLst>
      <p:ext uri="{BB962C8B-B14F-4D97-AF65-F5344CB8AC3E}">
        <p14:creationId xmlns:p14="http://schemas.microsoft.com/office/powerpoint/2010/main" val="117092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71814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Planning and Acting in Nondeterministic Domains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98370" y="1981200"/>
            <a:ext cx="7632065" cy="361188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Online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The need for a new plan: </a:t>
            </a:r>
            <a:r>
              <a:rPr lang="en-US" b="1" dirty="0">
                <a:latin typeface="NimbusRomNo9L-Regu"/>
              </a:rPr>
              <a:t>execution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When there are </a:t>
            </a:r>
            <a:r>
              <a:rPr lang="en-US" b="1" dirty="0">
                <a:latin typeface="NimbusRomNo9L-Regu"/>
              </a:rPr>
              <a:t>too many contingencies </a:t>
            </a:r>
            <a:r>
              <a:rPr lang="en-US" dirty="0">
                <a:latin typeface="NimbusRomNo9L-Regu"/>
              </a:rPr>
              <a:t>to prepare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When a contingency is not prepared for </a:t>
            </a:r>
            <a:r>
              <a:rPr lang="en-US" b="1" dirty="0">
                <a:latin typeface="NimbusRomNo9L-Regu"/>
              </a:rPr>
              <a:t>replanning</a:t>
            </a:r>
            <a:r>
              <a:rPr lang="en-US" dirty="0">
                <a:latin typeface="NimbusRomNo9L-Regu"/>
              </a:rPr>
              <a:t> is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Replanning is needed if the agent’s model of the world is incorrect (missing precondition, effect or fluent)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For online planning an agent monitor based on three approaches.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Action monitoring: </a:t>
            </a:r>
            <a:r>
              <a:rPr lang="en-US" dirty="0">
                <a:latin typeface="NimbusRomNo9L-Regu"/>
              </a:rPr>
              <a:t>before executing an action, the agent verifies that all the preconditions still hold.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Plan monitoring: </a:t>
            </a:r>
            <a:r>
              <a:rPr lang="en-US" dirty="0">
                <a:latin typeface="NimbusRomNo9L-Regu"/>
              </a:rPr>
              <a:t>before executing an action, the agent verifies that the remaining plan will still succeed.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Medi"/>
              </a:rPr>
              <a:t>Goal monitoring</a:t>
            </a:r>
            <a:r>
              <a:rPr lang="en-US" sz="1800" b="1" i="0" u="none" strike="noStrike" baseline="0" dirty="0">
                <a:latin typeface="NimbusRomNo9L-Regu"/>
              </a:rPr>
              <a:t>: </a:t>
            </a:r>
            <a:r>
              <a:rPr lang="en-US" sz="1800" b="0" i="0" u="none" strike="noStrike" baseline="0" dirty="0">
                <a:latin typeface="NimbusRomNo9L-Regu"/>
              </a:rPr>
              <a:t>before executing an action, the agent checks to see if there is a better set of goals it could be trying to achieve.</a:t>
            </a: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297815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55" y="1592038"/>
            <a:ext cx="6085205" cy="423128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spc="-35" dirty="0">
                <a:latin typeface="Calibri"/>
                <a:cs typeface="Calibri"/>
              </a:rPr>
              <a:t>Definition of Classical Planning </a:t>
            </a:r>
          </a:p>
          <a:p>
            <a:pPr marL="12065">
              <a:lnSpc>
                <a:spcPct val="100000"/>
              </a:lnSpc>
              <a:spcBef>
                <a:spcPts val="114"/>
              </a:spcBef>
              <a:tabLst>
                <a:tab pos="381000" algn="l"/>
                <a:tab pos="381635" algn="l"/>
              </a:tabLst>
            </a:pPr>
            <a:endParaRPr lang="en-MY" spc="-35" dirty="0">
              <a:solidFill>
                <a:srgbClr val="9A009A"/>
              </a:solidFill>
              <a:latin typeface="CMSSBX10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spc="-35" dirty="0">
                <a:latin typeface="Calibri"/>
                <a:cs typeface="Calibri"/>
              </a:rPr>
              <a:t>Algorithms for Classical Planning  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MY" sz="2050" spc="-35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spc="-65" dirty="0">
                <a:latin typeface="Calibri"/>
                <a:cs typeface="Calibri"/>
              </a:rPr>
              <a:t>Heuristics for Planning 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US" sz="2050" spc="-65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spc="-80" dirty="0">
                <a:latin typeface="Calibri"/>
                <a:cs typeface="Calibri"/>
              </a:rPr>
              <a:t>Hierarchical Planning 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US" sz="2050" spc="-80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spc="10" dirty="0">
                <a:latin typeface="Calibri"/>
                <a:cs typeface="Calibri"/>
              </a:rPr>
              <a:t>Planning and Acting in Nondeterministic Domains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US" sz="2050" spc="10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spc="-60" dirty="0">
                <a:latin typeface="Calibri"/>
                <a:cs typeface="Calibri"/>
              </a:rPr>
              <a:t>Time, Schedules, and Resources 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MY" sz="2050" spc="-60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dirty="0">
                <a:latin typeface="Calibri"/>
                <a:cs typeface="Calibri"/>
              </a:rPr>
              <a:t>Analysis of Planning Approaches 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9A1AB04-F260-41D9-ABE8-241FE3E9D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EE442-6176-46BF-A8AE-ACBC3CA8267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A1DD7-3B44-43C1-898D-367E54807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1" y="7144250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71814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Planning and Acting in Nondeterministic Domains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98370" y="1981200"/>
            <a:ext cx="7632065" cy="333488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Online planning (example)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F32EA-8706-4AAF-8F68-FE53FA4D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92" y="2723092"/>
            <a:ext cx="6934200" cy="32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Time, Schedules, and Resources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725264" y="1676400"/>
            <a:ext cx="7632065" cy="471988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SSBX10"/>
              </a:rPr>
              <a:t>Classical planning talks about what to do, in what order, but does not talk about time: how long an action takes and when it occurs</a:t>
            </a:r>
            <a:r>
              <a:rPr lang="en-MY" sz="1800" b="0" i="0" u="none" strike="noStrike" baseline="0" dirty="0">
                <a:latin typeface="CMSSBX1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latin typeface="CMSSBX10"/>
              </a:rPr>
              <a:t>However the real world has resource constraints</a:t>
            </a:r>
          </a:p>
          <a:p>
            <a:endParaRPr lang="en-MY" sz="1800" b="0" i="0" u="none" strike="noStrike" baseline="0" dirty="0"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9A009A"/>
                </a:solidFill>
                <a:latin typeface="CMSSBX10"/>
              </a:rPr>
              <a:t>Representing temporal and resource 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Medi"/>
              </a:rPr>
              <a:t>Actions can have a </a:t>
            </a:r>
            <a:r>
              <a:rPr lang="en-MY" b="1" dirty="0">
                <a:latin typeface="NimbusRomNo9L-Medi"/>
              </a:rPr>
              <a:t>duration</a:t>
            </a:r>
            <a:r>
              <a:rPr lang="en-MY" dirty="0">
                <a:latin typeface="NimbusRomNo9L-Medi"/>
              </a:rPr>
              <a:t> and </a:t>
            </a:r>
            <a:r>
              <a:rPr lang="en-MY" b="1" dirty="0">
                <a:latin typeface="NimbusRomNo9L-Medi"/>
              </a:rPr>
              <a:t>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1" dirty="0">
                <a:latin typeface="NimbusRomNo9L-Medi"/>
              </a:rPr>
              <a:t>Constraints: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Medi"/>
              </a:rPr>
              <a:t>Type of resource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Medi"/>
              </a:rPr>
              <a:t>Number of resources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Medi"/>
              </a:rPr>
              <a:t>Resource is consumable or reusable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1" dirty="0">
                <a:latin typeface="NimbusRomNo9L-Medi"/>
              </a:rPr>
              <a:t>A</a:t>
            </a:r>
            <a:r>
              <a:rPr lang="en-MY" sz="1800" b="1" i="0" u="none" strike="noStrike" baseline="0" dirty="0">
                <a:latin typeface="NimbusRomNo9L-Medi"/>
              </a:rPr>
              <a:t>ggregation</a:t>
            </a:r>
            <a:r>
              <a:rPr lang="en-MY" sz="1800" b="0" i="0" u="none" strike="noStrike" baseline="0" dirty="0">
                <a:latin typeface="NimbusRomNo9L-Regu"/>
              </a:rPr>
              <a:t>: </a:t>
            </a:r>
            <a:r>
              <a:rPr lang="en-US" sz="1800" b="0" i="0" u="none" strike="noStrike" baseline="0" dirty="0">
                <a:latin typeface="NimbusRomNo9L-Regu"/>
              </a:rPr>
              <a:t>representation of resources as numerical quantities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representation of resources as numerical quantities, such as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Inspectors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rather than as named entities, such as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Inspector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and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Inspector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This reduces complexity if multiple quantities are used</a:t>
            </a:r>
            <a:endParaRPr lang="en-MY" b="0" i="0" u="none" strike="noStrike" baseline="0" dirty="0"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</p:txBody>
      </p:sp>
    </p:spTree>
    <p:extLst>
      <p:ext uri="{BB962C8B-B14F-4D97-AF65-F5344CB8AC3E}">
        <p14:creationId xmlns:p14="http://schemas.microsoft.com/office/powerpoint/2010/main" val="338187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Time, Schedules, and Resources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725264" y="1676400"/>
            <a:ext cx="7632065" cy="41658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Solving scheduling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 dirty="0">
                <a:latin typeface="CMSSBX10"/>
              </a:rPr>
              <a:t>Graph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 dirty="0">
                <a:latin typeface="CMSSBX10"/>
              </a:rPr>
              <a:t>Uses critical path method (CPM) </a:t>
            </a:r>
            <a:r>
              <a:rPr lang="en-US" dirty="0">
                <a:latin typeface="CMSSBX10"/>
              </a:rPr>
              <a:t>to determine the possible start and end times of each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A </a:t>
            </a:r>
            <a:r>
              <a:rPr lang="en-US" b="1" dirty="0">
                <a:latin typeface="CMSSBX10"/>
              </a:rPr>
              <a:t>path</a:t>
            </a:r>
            <a:r>
              <a:rPr lang="en-US" dirty="0">
                <a:latin typeface="CMSSBX10"/>
              </a:rPr>
              <a:t> through a graph representing a partial-order plan is a </a:t>
            </a:r>
            <a:r>
              <a:rPr lang="en-US" b="1" dirty="0">
                <a:latin typeface="CMSSBX10"/>
              </a:rPr>
              <a:t>linearly ordered sequence of actions beginning with Start and ending with Finish</a:t>
            </a:r>
            <a:r>
              <a:rPr lang="en-US" dirty="0">
                <a:latin typeface="CMSSBX1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MSSBX10"/>
              </a:rPr>
              <a:t>The critical path </a:t>
            </a:r>
            <a:r>
              <a:rPr lang="en-US" dirty="0">
                <a:latin typeface="CMSSBX10"/>
              </a:rPr>
              <a:t>is that path whose total duration is longest; the path is “critical” because it determines the duration of the entire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Actions that are </a:t>
            </a:r>
            <a:r>
              <a:rPr lang="en-US" b="1" dirty="0">
                <a:latin typeface="CMSSBX10"/>
              </a:rPr>
              <a:t>off the critical path </a:t>
            </a:r>
            <a:r>
              <a:rPr lang="en-US" dirty="0">
                <a:latin typeface="CMSSBX10"/>
              </a:rPr>
              <a:t>have a </a:t>
            </a:r>
            <a:r>
              <a:rPr lang="en-US" b="1" dirty="0">
                <a:latin typeface="CMSSBX10"/>
              </a:rPr>
              <a:t>window of time </a:t>
            </a:r>
            <a:r>
              <a:rPr lang="en-US" dirty="0">
                <a:latin typeface="CMSSBX10"/>
              </a:rPr>
              <a:t>in which they can be executed.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This window of time is known as </a:t>
            </a:r>
            <a:r>
              <a:rPr lang="en-US" b="1" dirty="0">
                <a:latin typeface="CMSSBX10"/>
              </a:rPr>
              <a:t>Slack</a:t>
            </a:r>
            <a:r>
              <a:rPr lang="en-US" dirty="0">
                <a:latin typeface="CMSSBX10"/>
              </a:rPr>
              <a:t>. The window has a earliest possible start time </a:t>
            </a:r>
            <a:r>
              <a:rPr lang="en-US" i="1" dirty="0">
                <a:latin typeface="CMSSBX10"/>
              </a:rPr>
              <a:t>ES</a:t>
            </a:r>
            <a:r>
              <a:rPr lang="en-US" dirty="0">
                <a:latin typeface="CMSSBX10"/>
              </a:rPr>
              <a:t> and latest possible start time </a:t>
            </a:r>
            <a:r>
              <a:rPr lang="en-US" i="1" dirty="0">
                <a:latin typeface="CMSSBX10"/>
              </a:rPr>
              <a:t>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Together the </a:t>
            </a:r>
            <a:r>
              <a:rPr lang="en-US" i="1" dirty="0">
                <a:latin typeface="CMSSBX10"/>
              </a:rPr>
              <a:t>ES</a:t>
            </a:r>
            <a:r>
              <a:rPr lang="en-US" dirty="0">
                <a:latin typeface="CMSSBX10"/>
              </a:rPr>
              <a:t> and </a:t>
            </a:r>
            <a:r>
              <a:rPr lang="en-US" i="1" dirty="0">
                <a:latin typeface="CMSSBX10"/>
              </a:rPr>
              <a:t>LS</a:t>
            </a:r>
            <a:r>
              <a:rPr lang="en-US" dirty="0">
                <a:latin typeface="CMSSBX10"/>
              </a:rPr>
              <a:t> times for all the actions constitute a </a:t>
            </a:r>
            <a:r>
              <a:rPr lang="en-US" b="1" dirty="0">
                <a:latin typeface="CMSSBX10"/>
              </a:rPr>
              <a:t>schedule</a:t>
            </a:r>
            <a:r>
              <a:rPr lang="en-US" dirty="0">
                <a:latin typeface="CMSSBX10"/>
              </a:rPr>
              <a:t> for the problem.</a:t>
            </a:r>
          </a:p>
          <a:p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</p:txBody>
      </p:sp>
    </p:spTree>
    <p:extLst>
      <p:ext uri="{BB962C8B-B14F-4D97-AF65-F5344CB8AC3E}">
        <p14:creationId xmlns:p14="http://schemas.microsoft.com/office/powerpoint/2010/main" val="329574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Time, Schedules, and Resources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725264" y="1676400"/>
            <a:ext cx="7632065" cy="30578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Many approaches have been tried for </a:t>
            </a:r>
            <a:r>
              <a:rPr lang="en-US" b="1" dirty="0">
                <a:latin typeface="CMSSBX10"/>
              </a:rPr>
              <a:t>optimal scheduling </a:t>
            </a:r>
            <a:r>
              <a:rPr lang="en-US" dirty="0">
                <a:latin typeface="CMSSBX10"/>
              </a:rPr>
              <a:t>including branch-and-bound, simulated annealing, tabu search, and constraint satisfaction.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MSSBX10"/>
              </a:rPr>
              <a:t>Eg</a:t>
            </a:r>
            <a:r>
              <a:rPr lang="en-US" dirty="0">
                <a:latin typeface="CMSSBX10"/>
              </a:rPr>
              <a:t>: </a:t>
            </a:r>
            <a:r>
              <a:rPr lang="en-US" b="1" dirty="0">
                <a:latin typeface="CMSSBX10"/>
              </a:rPr>
              <a:t>minimum slack heuristic</a:t>
            </a:r>
            <a:r>
              <a:rPr lang="en-US" dirty="0">
                <a:latin typeface="CMSSBX1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on each iteration, schedule for the earliest possible start whichever unscheduled action has all its predecessors scheduled and has the least slack; then update the </a:t>
            </a:r>
            <a:r>
              <a:rPr lang="en-US" i="1" dirty="0">
                <a:latin typeface="CMSSBX10"/>
              </a:rPr>
              <a:t>ES</a:t>
            </a:r>
            <a:r>
              <a:rPr lang="en-US" dirty="0">
                <a:latin typeface="CMSSBX10"/>
              </a:rPr>
              <a:t> and </a:t>
            </a:r>
            <a:r>
              <a:rPr lang="en-US" i="1" dirty="0">
                <a:latin typeface="CMSSBX10"/>
              </a:rPr>
              <a:t>LS</a:t>
            </a:r>
            <a:r>
              <a:rPr lang="en-US" dirty="0">
                <a:latin typeface="CMSSBX10"/>
              </a:rPr>
              <a:t> times for each affected action and repeat.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It is a </a:t>
            </a:r>
            <a:r>
              <a:rPr lang="en-US" b="1" dirty="0">
                <a:latin typeface="CMSSBX10"/>
              </a:rPr>
              <a:t>greedy heuristic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Resembles </a:t>
            </a:r>
            <a:r>
              <a:rPr lang="en-MY" sz="1800" b="0" i="0" u="none" strike="noStrike" baseline="0" dirty="0">
                <a:latin typeface="NimbusRomNo9L-Regu"/>
              </a:rPr>
              <a:t>minimum-remaining-values </a:t>
            </a:r>
            <a:r>
              <a:rPr lang="en-US" dirty="0">
                <a:latin typeface="CMSSBX10"/>
              </a:rPr>
              <a:t>(MRV) heuristic in constraint satisfaction.</a:t>
            </a:r>
            <a:endParaRPr lang="en-MY" dirty="0"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</p:txBody>
      </p:sp>
    </p:spTree>
    <p:extLst>
      <p:ext uri="{BB962C8B-B14F-4D97-AF65-F5344CB8AC3E}">
        <p14:creationId xmlns:p14="http://schemas.microsoft.com/office/powerpoint/2010/main" val="276176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pc="25" dirty="0"/>
              <a:t>Analysis of Planning Approaches</a:t>
            </a:r>
            <a:endParaRPr lang="en-MY" spc="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24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98370" y="1981200"/>
            <a:ext cx="7632065" cy="63818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CMSSBX10"/>
              </a:rPr>
              <a:t>Planning</a:t>
            </a:r>
            <a:r>
              <a:rPr lang="en-US" sz="1800" b="0" i="0" u="none" strike="noStrike" baseline="0" dirty="0">
                <a:latin typeface="CMSSBX10"/>
              </a:rPr>
              <a:t> combines the </a:t>
            </a:r>
            <a:r>
              <a:rPr lang="en-US" sz="1800" b="1" i="0" u="none" strike="noStrike" baseline="0" dirty="0">
                <a:latin typeface="CMSSBX10"/>
              </a:rPr>
              <a:t>two major areas of AI </a:t>
            </a:r>
            <a:r>
              <a:rPr lang="en-US" sz="1800" b="0" i="0" u="none" strike="noStrike" baseline="0" dirty="0">
                <a:latin typeface="CMSSBX10"/>
              </a:rPr>
              <a:t>we have covered so far: </a:t>
            </a:r>
            <a:r>
              <a:rPr lang="en-US" sz="1800" b="1" i="0" u="none" strike="noStrike" baseline="0" dirty="0">
                <a:latin typeface="CMSSBX10"/>
              </a:rPr>
              <a:t>search and logic.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Combination allows planners to </a:t>
            </a:r>
            <a:r>
              <a:rPr lang="en-US" b="1" dirty="0">
                <a:latin typeface="CMSSBX10"/>
              </a:rPr>
              <a:t>scale up </a:t>
            </a:r>
            <a:r>
              <a:rPr lang="en-US" dirty="0">
                <a:latin typeface="CMSSBX10"/>
              </a:rPr>
              <a:t>from toy problems where the number of actions and states as limited to around a dozen, to real-world industrial applications with millions of states and thousands of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CMSSBX10"/>
              </a:rPr>
              <a:t>Planning helps in </a:t>
            </a:r>
            <a:r>
              <a:rPr lang="en-MY" b="1" dirty="0">
                <a:latin typeface="CMSSBX10"/>
              </a:rPr>
              <a:t>controlling combinatorial explosion </a:t>
            </a:r>
            <a:r>
              <a:rPr lang="en-MY" dirty="0">
                <a:latin typeface="CMSSBX10"/>
              </a:rPr>
              <a:t>through the identification of independent subproblems.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Unfortunately, we do </a:t>
            </a:r>
            <a:r>
              <a:rPr lang="en-US" b="1" dirty="0">
                <a:latin typeface="CMSSBX10"/>
              </a:rPr>
              <a:t>not yet have a clear understanding </a:t>
            </a:r>
            <a:r>
              <a:rPr lang="en-US" dirty="0">
                <a:latin typeface="CMSSBX10"/>
              </a:rPr>
              <a:t>of which techniques work best on which kinds of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SBX10"/>
              </a:rPr>
              <a:t>Newer techniques will emerge that provide highly expressive first-order and hierarchal representations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MSSBX10"/>
              </a:rPr>
              <a:t>Eg</a:t>
            </a:r>
            <a:r>
              <a:rPr lang="en-US" dirty="0">
                <a:latin typeface="CMSSBX10"/>
              </a:rPr>
              <a:t>: </a:t>
            </a:r>
            <a:r>
              <a:rPr lang="en-US" b="1" dirty="0">
                <a:latin typeface="CMSSBX10"/>
              </a:rPr>
              <a:t>portfolio planning systems</a:t>
            </a:r>
            <a:r>
              <a:rPr lang="en-US" dirty="0">
                <a:latin typeface="CMSSBX10"/>
              </a:rPr>
              <a:t>, where a collection of algorithms are available to apply to any given problem</a:t>
            </a:r>
            <a:endParaRPr lang="en-MY" dirty="0"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</p:txBody>
      </p:sp>
    </p:spTree>
    <p:extLst>
      <p:ext uri="{BB962C8B-B14F-4D97-AF65-F5344CB8AC3E}">
        <p14:creationId xmlns:p14="http://schemas.microsoft.com/office/powerpoint/2010/main" val="217902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Summary</a:t>
            </a:r>
            <a:endParaRPr lang="en-MY" spc="-7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25</a:t>
            </a:fld>
            <a:endParaRPr spc="20" dirty="0"/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743FEED2-588B-4E86-B733-422E14419319}"/>
              </a:ext>
            </a:extLst>
          </p:cNvPr>
          <p:cNvSpPr txBox="1"/>
          <p:nvPr/>
        </p:nvSpPr>
        <p:spPr>
          <a:xfrm>
            <a:off x="625194" y="1600200"/>
            <a:ext cx="7632065" cy="53724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Medi"/>
              </a:rPr>
              <a:t>PDDL, </a:t>
            </a:r>
            <a:r>
              <a:rPr lang="en-US" sz="1800" i="0" u="none" strike="noStrike" baseline="0" dirty="0">
                <a:latin typeface="NimbusRomNo9L-Medi"/>
              </a:rPr>
              <a:t>the Planning Domain Definition Language, describes the initial and goal states as conjunctions of literals, and actions in terms of their preconditions and effects</a:t>
            </a:r>
          </a:p>
          <a:p>
            <a:pPr algn="l"/>
            <a:endParaRPr lang="en-US" dirty="0">
              <a:latin typeface="NimbusRomNo9L-Med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Regu"/>
              </a:rPr>
              <a:t>Hierarchical task network (HTN</a:t>
            </a:r>
            <a:r>
              <a:rPr lang="en-US" sz="1800" i="0" u="none" strike="noStrike" baseline="0" dirty="0">
                <a:latin typeface="NimbusRomNo9L-Regu"/>
              </a:rPr>
              <a:t>) planning allows the agent to take advice from the domain designer in the form of high-level actions (HLAs) that can be implemented in various ways by lower-level action sequences.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Regu"/>
              </a:rPr>
              <a:t>Contingent plans </a:t>
            </a:r>
            <a:r>
              <a:rPr lang="en-US" sz="1800" i="0" u="none" strike="noStrike" baseline="0" dirty="0">
                <a:latin typeface="NimbusRomNo9L-Regu"/>
              </a:rPr>
              <a:t>allow the agent to sense the world during execution to decide what branch of the plan to follow.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An online planning agent </a:t>
            </a:r>
            <a:r>
              <a:rPr lang="en-US" dirty="0">
                <a:latin typeface="NimbusRomNo9L-Regu"/>
              </a:rPr>
              <a:t>uses </a:t>
            </a:r>
            <a:r>
              <a:rPr lang="en-US" b="1" dirty="0">
                <a:latin typeface="NimbusRomNo9L-Regu"/>
              </a:rPr>
              <a:t>execution monitoring </a:t>
            </a:r>
            <a:r>
              <a:rPr lang="en-US" dirty="0">
                <a:latin typeface="NimbusRomNo9L-Regu"/>
              </a:rPr>
              <a:t>and splices in repairs as needed to recover from unexpected situations, which can be due to nondeterministic actions, exogenous events, or incorrect models of the environment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Many actions consume </a:t>
            </a:r>
            <a:r>
              <a:rPr lang="en-US" sz="1800" b="0" i="0" u="none" strike="noStrike" baseline="0" dirty="0">
                <a:latin typeface="NimbusRomNo9L-Medi"/>
              </a:rPr>
              <a:t>resources</a:t>
            </a:r>
            <a:r>
              <a:rPr lang="en-US" sz="1800" b="0" i="0" u="none" strike="noStrike" baseline="0" dirty="0">
                <a:latin typeface="NimbusRomNo9L-Regu"/>
              </a:rPr>
              <a:t>, such as money, gas, or raw materials</a:t>
            </a:r>
            <a:endParaRPr lang="en-US" dirty="0">
              <a:latin typeface="NimbusRomNo9L-Regu"/>
            </a:endParaRPr>
          </a:p>
          <a:p>
            <a:pPr marL="50800" marR="1060450" algn="just">
              <a:lnSpc>
                <a:spcPct val="101200"/>
              </a:lnSpc>
              <a:spcBef>
                <a:spcPts val="85"/>
              </a:spcBef>
            </a:pPr>
            <a:endParaRPr lang="en-US" sz="2050" dirty="0">
              <a:latin typeface="Calibri"/>
              <a:cs typeface="Calibri"/>
            </a:endParaRPr>
          </a:p>
          <a:p>
            <a:pPr marL="393700" marR="1060450" indent="-342900" algn="just">
              <a:lnSpc>
                <a:spcPct val="101200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endParaRPr lang="en-MY" sz="2050" b="1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4F4CCA3-294A-4C2A-AAE4-7C1070D7249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</p:spTree>
    <p:extLst>
      <p:ext uri="{BB962C8B-B14F-4D97-AF65-F5344CB8AC3E}">
        <p14:creationId xmlns:p14="http://schemas.microsoft.com/office/powerpoint/2010/main" val="168609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Definition of Classical Planning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3656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Regu"/>
              </a:rPr>
              <a:t>Classical planning </a:t>
            </a:r>
            <a:r>
              <a:rPr lang="en-US" sz="1800" b="0" i="0" u="none" strike="noStrike" baseline="0" dirty="0">
                <a:latin typeface="NimbusRomNo9L-Regu"/>
              </a:rPr>
              <a:t>is defined as the task of finding a sequence of actions to accomplish a goal in a discrete, deterministic, static, fully observable environment.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Planning Domain Definition Language </a:t>
            </a:r>
            <a:r>
              <a:rPr lang="en-US" dirty="0">
                <a:latin typeface="NimbusRomNo9L-Regu"/>
              </a:rPr>
              <a:t>(</a:t>
            </a:r>
            <a:r>
              <a:rPr lang="en-US" dirty="0" err="1">
                <a:latin typeface="NimbusRomNo9L-Regu"/>
              </a:rPr>
              <a:t>Ghallab</a:t>
            </a:r>
            <a:r>
              <a:rPr lang="en-US" dirty="0">
                <a:latin typeface="NimbusRomNo9L-Regu"/>
              </a:rPr>
              <a:t> et al., 1998). PDDL is a factored representation.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Basic PDDL can handle classical planning domains, and extensions can handle non-classical domains that are continuous, partially observable, concurrent, and multi-agent.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State</a:t>
            </a:r>
            <a:r>
              <a:rPr lang="en-US" dirty="0">
                <a:latin typeface="NimbusRomNo9L-Regu"/>
              </a:rPr>
              <a:t>: represented as a conjunction of ground atomic </a:t>
            </a:r>
            <a:r>
              <a:rPr lang="en-US" dirty="0" err="1">
                <a:latin typeface="NimbusRomNo9L-Regu"/>
              </a:rPr>
              <a:t>fluents</a:t>
            </a:r>
            <a:endParaRPr lang="en-US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uses </a:t>
            </a:r>
            <a:r>
              <a:rPr lang="en-US" b="1" dirty="0">
                <a:latin typeface="NimbusRomNo9L-Regu"/>
              </a:rPr>
              <a:t>database semantics</a:t>
            </a:r>
            <a:r>
              <a:rPr lang="en-US" dirty="0">
                <a:latin typeface="NimbusRomNo9L-Regu"/>
              </a:rPr>
              <a:t>: the closed-world assumption means that any </a:t>
            </a:r>
            <a:r>
              <a:rPr lang="en-US" dirty="0" err="1">
                <a:latin typeface="NimbusRomNo9L-Regu"/>
              </a:rPr>
              <a:t>fluents</a:t>
            </a:r>
            <a:r>
              <a:rPr lang="en-US" dirty="0">
                <a:latin typeface="NimbusRomNo9L-Regu"/>
              </a:rPr>
              <a:t> that are not mentioned are false</a:t>
            </a:r>
          </a:p>
          <a:p>
            <a:pPr marL="50800" marR="1060450" algn="just">
              <a:lnSpc>
                <a:spcPct val="101200"/>
              </a:lnSpc>
              <a:spcBef>
                <a:spcPts val="85"/>
              </a:spcBef>
            </a:pPr>
            <a:endParaRPr lang="en-MY" sz="2050" b="1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82E42-532B-4FBC-857B-BB3D8486E3E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7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Definition of Classical Planning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4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461273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NimbusRomNo9L-Regu"/>
              </a:rPr>
              <a:t>An </a:t>
            </a:r>
            <a:r>
              <a:rPr lang="en-US" sz="1800" b="1" i="0" u="none" strike="noStrike" baseline="0" dirty="0">
                <a:latin typeface="NimbusRomNo9L-Regu"/>
              </a:rPr>
              <a:t>action schema </a:t>
            </a:r>
            <a:r>
              <a:rPr lang="en-US" sz="1800" i="0" u="none" strike="noStrike" baseline="0" dirty="0">
                <a:latin typeface="NimbusRomNo9L-Regu"/>
              </a:rPr>
              <a:t>represents a family of ground actions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NimbusRomNo9L-Regu"/>
              </a:rPr>
              <a:t>The schema consists of the action name, a list of all the variables used in the schema, a precondition and an effect.</a:t>
            </a:r>
          </a:p>
          <a:p>
            <a:pPr lvl="1"/>
            <a:r>
              <a:rPr lang="en-US" b="0" i="1" u="none" strike="noStrike" baseline="0" dirty="0">
                <a:latin typeface="NimbusRomNo9L-ReguItal"/>
              </a:rPr>
              <a:t>Action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Fly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p</a:t>
            </a:r>
            <a:r>
              <a:rPr lang="en-US" b="0" i="0" u="none" strike="noStrike" baseline="0" dirty="0">
                <a:latin typeface="CMMI10"/>
              </a:rPr>
              <a:t>, </a:t>
            </a:r>
            <a:r>
              <a:rPr lang="en-US" b="0" i="1" u="none" strike="noStrike" baseline="0" dirty="0">
                <a:latin typeface="NimbusRomNo9L-ReguItal"/>
              </a:rPr>
              <a:t>from</a:t>
            </a:r>
            <a:r>
              <a:rPr lang="en-US" b="0" i="0" u="none" strike="noStrike" baseline="0" dirty="0">
                <a:latin typeface="CMMI10"/>
              </a:rPr>
              <a:t>, </a:t>
            </a:r>
            <a:r>
              <a:rPr lang="en-US" b="0" i="1" u="none" strike="noStrike" baseline="0" dirty="0">
                <a:latin typeface="NimbusRomNo9L-ReguItal"/>
              </a:rPr>
              <a:t>to</a:t>
            </a:r>
            <a:r>
              <a:rPr lang="en-US" b="0" i="0" u="none" strike="noStrike" baseline="0" dirty="0">
                <a:latin typeface="CMR10"/>
              </a:rPr>
              <a:t>)</a:t>
            </a:r>
            <a:r>
              <a:rPr lang="en-US" dirty="0">
                <a:latin typeface="CMMI10"/>
              </a:rPr>
              <a:t>,</a:t>
            </a:r>
            <a:endParaRPr lang="en-US" b="0" i="0" u="none" strike="noStrike" baseline="0" dirty="0">
              <a:latin typeface="CMMI10"/>
            </a:endParaRPr>
          </a:p>
          <a:p>
            <a:pPr lvl="2"/>
            <a:r>
              <a:rPr lang="en-US" b="0" i="0" u="none" strike="noStrike" baseline="0" dirty="0">
                <a:latin typeface="NimbusRomNo9L-Regu"/>
              </a:rPr>
              <a:t>PRECOND: </a:t>
            </a:r>
            <a:r>
              <a:rPr lang="en-US" b="0" i="1" u="none" strike="noStrike" baseline="0" dirty="0">
                <a:latin typeface="NimbusRomNo9L-ReguItal"/>
              </a:rPr>
              <a:t>At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p</a:t>
            </a:r>
            <a:r>
              <a:rPr lang="en-US" b="0" i="0" u="none" strike="noStrike" baseline="0" dirty="0">
                <a:latin typeface="CMMI10"/>
              </a:rPr>
              <a:t>, </a:t>
            </a:r>
            <a:r>
              <a:rPr lang="en-US" b="0" i="1" u="none" strike="noStrike" baseline="0" dirty="0">
                <a:latin typeface="NimbusRomNo9L-ReguItal"/>
              </a:rPr>
              <a:t>from</a:t>
            </a:r>
            <a:r>
              <a:rPr lang="en-US" b="0" i="0" u="none" strike="noStrike" baseline="0" dirty="0">
                <a:latin typeface="CMR10"/>
              </a:rPr>
              <a:t>)</a:t>
            </a:r>
            <a:r>
              <a:rPr lang="en-MY" dirty="0"/>
              <a:t> ∧ </a:t>
            </a:r>
            <a:r>
              <a:rPr lang="en-US" b="0" i="1" u="none" strike="noStrike" baseline="0" dirty="0">
                <a:latin typeface="NimbusRomNo9L-ReguItal"/>
              </a:rPr>
              <a:t>Plane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p</a:t>
            </a:r>
            <a:r>
              <a:rPr lang="en-US" b="0" i="0" u="none" strike="noStrike" baseline="0" dirty="0">
                <a:latin typeface="CMR10"/>
              </a:rPr>
              <a:t>)</a:t>
            </a:r>
            <a:r>
              <a:rPr lang="en-MY" dirty="0"/>
              <a:t> ∧</a:t>
            </a:r>
            <a:r>
              <a:rPr lang="en-US" b="0" i="1" u="none" strike="noStrike" baseline="0" dirty="0">
                <a:latin typeface="NimbusRomNo9L-ReguItal"/>
              </a:rPr>
              <a:t>Airport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from</a:t>
            </a:r>
            <a:r>
              <a:rPr lang="en-US" b="0" i="0" u="none" strike="noStrike" baseline="0" dirty="0">
                <a:latin typeface="CMR10"/>
              </a:rPr>
              <a:t>)</a:t>
            </a:r>
            <a:r>
              <a:rPr lang="en-MY" dirty="0"/>
              <a:t> ∧ </a:t>
            </a:r>
            <a:r>
              <a:rPr lang="en-US" b="0" i="1" u="none" strike="noStrike" baseline="0" dirty="0">
                <a:latin typeface="NimbusRomNo9L-ReguItal"/>
              </a:rPr>
              <a:t>Airport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to</a:t>
            </a:r>
            <a:r>
              <a:rPr lang="en-US" b="0" i="0" u="none" strike="noStrike" baseline="0" dirty="0">
                <a:latin typeface="CMR10"/>
              </a:rPr>
              <a:t>)</a:t>
            </a:r>
          </a:p>
          <a:p>
            <a:pPr lvl="2"/>
            <a:r>
              <a:rPr lang="en-US" b="0" i="0" u="none" strike="noStrike" baseline="0" dirty="0">
                <a:latin typeface="NimbusRomNo9L-Regu"/>
              </a:rPr>
              <a:t>EFFECT: </a:t>
            </a:r>
            <a:r>
              <a:rPr lang="en-MY" dirty="0"/>
              <a:t>¬</a:t>
            </a:r>
            <a:r>
              <a:rPr lang="en-US" b="0" i="1" u="none" strike="noStrike" baseline="0" dirty="0">
                <a:latin typeface="NimbusRomNo9L-ReguItal"/>
              </a:rPr>
              <a:t>At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p</a:t>
            </a:r>
            <a:r>
              <a:rPr lang="en-US" b="0" i="0" u="none" strike="noStrike" baseline="0" dirty="0">
                <a:latin typeface="CMMI10"/>
              </a:rPr>
              <a:t>, </a:t>
            </a:r>
            <a:r>
              <a:rPr lang="en-US" b="0" i="1" u="none" strike="noStrike" baseline="0" dirty="0">
                <a:latin typeface="NimbusRomNo9L-ReguItal"/>
              </a:rPr>
              <a:t>from</a:t>
            </a:r>
            <a:r>
              <a:rPr lang="en-US" b="0" i="0" u="none" strike="noStrike" baseline="0" dirty="0">
                <a:latin typeface="CMR10"/>
              </a:rPr>
              <a:t>)</a:t>
            </a:r>
            <a:r>
              <a:rPr lang="en-MY" dirty="0"/>
              <a:t> ∧ </a:t>
            </a:r>
            <a:r>
              <a:rPr lang="en-US" b="0" i="1" u="none" strike="noStrike" baseline="0" dirty="0">
                <a:latin typeface="NimbusRomNo9L-ReguItal"/>
              </a:rPr>
              <a:t>At</a:t>
            </a:r>
            <a:r>
              <a:rPr lang="en-US" b="0" i="0" u="none" strike="noStrike" baseline="0" dirty="0">
                <a:latin typeface="CMR10"/>
              </a:rPr>
              <a:t>(</a:t>
            </a:r>
            <a:r>
              <a:rPr lang="en-US" b="0" i="1" u="none" strike="noStrike" baseline="0" dirty="0">
                <a:latin typeface="NimbusRomNo9L-ReguItal"/>
              </a:rPr>
              <a:t>p</a:t>
            </a:r>
            <a:r>
              <a:rPr lang="en-US" b="0" i="0" u="none" strike="noStrike" baseline="0" dirty="0">
                <a:latin typeface="CMMI10"/>
              </a:rPr>
              <a:t>, </a:t>
            </a:r>
            <a:r>
              <a:rPr lang="en-US" b="0" i="1" u="none" strike="noStrike" baseline="0" dirty="0">
                <a:latin typeface="NimbusRomNo9L-ReguItal"/>
              </a:rPr>
              <a:t>to</a:t>
            </a:r>
            <a:r>
              <a:rPr lang="en-US" b="0" i="0" u="none" strike="noStrike" baseline="0" dirty="0">
                <a:latin typeface="CMR10"/>
              </a:rPr>
              <a:t>))</a:t>
            </a:r>
            <a:endParaRPr lang="en-US" dirty="0">
              <a:latin typeface="NimbusRomNo9L-Regu"/>
            </a:endParaRPr>
          </a:p>
          <a:p>
            <a:pPr marL="50800" marR="1060450" algn="just">
              <a:lnSpc>
                <a:spcPct val="101200"/>
              </a:lnSpc>
              <a:spcBef>
                <a:spcPts val="85"/>
              </a:spcBef>
            </a:pPr>
            <a:endParaRPr lang="en-MY" sz="2050" b="1" dirty="0">
              <a:latin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A set of action schemas serves as a definition of a planning domain. A specific problem within the domain is defined with the addition of an initial state and a goal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The</a:t>
            </a:r>
            <a:r>
              <a:rPr lang="en-US" b="1" dirty="0">
                <a:latin typeface="Calibri"/>
                <a:cs typeface="Calibri"/>
              </a:rPr>
              <a:t> initial state </a:t>
            </a:r>
            <a:r>
              <a:rPr lang="en-US" dirty="0">
                <a:latin typeface="Calibri"/>
                <a:cs typeface="Calibri"/>
              </a:rPr>
              <a:t>is a conjunction of ground </a:t>
            </a:r>
            <a:r>
              <a:rPr lang="en-US" dirty="0" err="1">
                <a:latin typeface="Calibri"/>
                <a:cs typeface="Calibri"/>
              </a:rPr>
              <a:t>fluents</a:t>
            </a:r>
            <a:endParaRPr lang="en-US" dirty="0">
              <a:latin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b="0" i="0" u="none" strike="noStrike" baseline="0" dirty="0">
                <a:latin typeface="NimbusRomNo9L-Regu"/>
              </a:rPr>
              <a:t>The </a:t>
            </a:r>
            <a:r>
              <a:rPr lang="en-MY" b="1" i="0" u="none" strike="noStrike" baseline="0" dirty="0">
                <a:latin typeface="NimbusRomNo9L-Medi"/>
              </a:rPr>
              <a:t>goal</a:t>
            </a:r>
            <a:r>
              <a:rPr lang="en-US" b="0" i="0" u="none" strike="noStrike" baseline="0" dirty="0">
                <a:latin typeface="Calibri"/>
                <a:cs typeface="Calibri"/>
              </a:rPr>
              <a:t> </a:t>
            </a:r>
            <a:r>
              <a:rPr lang="en-US" b="0" i="0" u="none" strike="noStrike" baseline="0" dirty="0">
                <a:latin typeface="NimbusRomNo9L-Regu"/>
              </a:rPr>
              <a:t>is just like a precondition: a conjunction of literals (positive or negative) that may contain variables</a:t>
            </a:r>
            <a:endParaRPr lang="en-MY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8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Definition of Classical Planning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5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8AC20-E212-4C39-9E3F-888572A9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8027447" cy="42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0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Definition of Classical Planning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6FCB5-9C89-44A2-950D-B20D16BB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7739114" cy="40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Definition of Classical Planning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C523B-61DA-4BBC-972A-0EB3B234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70" y="3849329"/>
            <a:ext cx="6990489" cy="2987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656F-C786-49B9-B243-18D3CF70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44" y="1449182"/>
            <a:ext cx="5029200" cy="20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Algorithms for Classical Planning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B36710-1970-499A-B372-4F96AC3760CD}"/>
              </a:ext>
            </a:extLst>
          </p:cNvPr>
          <p:cNvSpPr txBox="1"/>
          <p:nvPr/>
        </p:nvSpPr>
        <p:spPr>
          <a:xfrm>
            <a:off x="625194" y="1600200"/>
            <a:ext cx="7632065" cy="41658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9A009A"/>
                </a:solidFill>
                <a:latin typeface="CMSSBX10"/>
              </a:rPr>
              <a:t>Forward state-space search for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NimbusRomNo9L-Regu"/>
              </a:rPr>
              <a:t>Start at </a:t>
            </a:r>
            <a:r>
              <a:rPr lang="en-US" b="1" i="0" u="none" strike="noStrike" baseline="0" dirty="0">
                <a:latin typeface="NimbusRomNo9L-Regu"/>
              </a:rPr>
              <a:t>initial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NimbusRomNo9L-Regu"/>
              </a:rPr>
              <a:t>To determine the applicable actions we </a:t>
            </a:r>
            <a:r>
              <a:rPr lang="en-US" b="1" i="0" u="none" strike="noStrike" baseline="0" dirty="0">
                <a:latin typeface="NimbusRomNo9L-Regu"/>
              </a:rPr>
              <a:t>unify the current state </a:t>
            </a:r>
            <a:r>
              <a:rPr lang="en-US" i="0" u="none" strike="noStrike" baseline="0" dirty="0">
                <a:latin typeface="NimbusRomNo9L-Regu"/>
              </a:rPr>
              <a:t>against the </a:t>
            </a:r>
            <a:r>
              <a:rPr lang="en-US" b="1" i="0" u="none" strike="noStrike" baseline="0" dirty="0">
                <a:latin typeface="NimbusRomNo9L-Regu"/>
              </a:rPr>
              <a:t>preconditions</a:t>
            </a:r>
            <a:r>
              <a:rPr lang="en-US" i="0" u="none" strike="noStrike" baseline="0" dirty="0">
                <a:latin typeface="NimbusRomNo9L-Regu"/>
              </a:rPr>
              <a:t> of each action schema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NimbusRomNo9L-Regu"/>
              </a:rPr>
              <a:t>For each unification that successfully results in a substitution, we apply </a:t>
            </a:r>
            <a:r>
              <a:rPr lang="en-US" b="1" i="0" u="none" strike="noStrike" baseline="0" dirty="0">
                <a:latin typeface="NimbusRomNo9L-Regu"/>
              </a:rPr>
              <a:t>the substitution to the action schema </a:t>
            </a:r>
            <a:r>
              <a:rPr lang="en-US" i="0" u="none" strike="noStrike" baseline="0" dirty="0">
                <a:latin typeface="NimbusRomNo9L-Regu"/>
              </a:rPr>
              <a:t>to yield a </a:t>
            </a:r>
            <a:r>
              <a:rPr lang="en-US" b="1" i="0" u="none" strike="noStrike" baseline="0" dirty="0">
                <a:latin typeface="NimbusRomNo9L-Regu"/>
              </a:rPr>
              <a:t>ground action </a:t>
            </a:r>
            <a:r>
              <a:rPr lang="en-US" i="0" u="none" strike="noStrike" baseline="0" dirty="0">
                <a:latin typeface="NimbusRomNo9L-Regu"/>
              </a:rPr>
              <a:t>with no variables.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Backward search for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NimbusRomNo9L-Regu"/>
              </a:rPr>
              <a:t>Start at the goal </a:t>
            </a:r>
            <a:r>
              <a:rPr lang="en-US" b="0" i="0" u="none" strike="noStrike" baseline="0" dirty="0">
                <a:latin typeface="NimbusRomNo9L-Regu"/>
              </a:rPr>
              <a:t>and apply the actions </a:t>
            </a:r>
            <a:r>
              <a:rPr lang="en-US" sz="1800" b="0" i="0" u="none" strike="noStrike" baseline="0" dirty="0">
                <a:latin typeface="NimbusRomNo9L-Regu"/>
              </a:rPr>
              <a:t>backward until we find a sequence of steps that reaches the initial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800" b="1" i="0" u="none" strike="noStrike" baseline="0" dirty="0">
                <a:latin typeface="NimbusRomNo9L-Regu"/>
              </a:rPr>
              <a:t>Consider </a:t>
            </a:r>
            <a:r>
              <a:rPr lang="en-MY" sz="1800" b="1" i="0" u="none" strike="noStrike" baseline="0" dirty="0">
                <a:latin typeface="NimbusRomNo9L-Medi"/>
              </a:rPr>
              <a:t>relevant actions at each step.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1" i="0" u="none" strike="noStrike" baseline="0" dirty="0">
                <a:latin typeface="NimbusRomNo9L-Medi"/>
              </a:rPr>
              <a:t>Reduces bran</a:t>
            </a:r>
            <a:r>
              <a:rPr lang="en-MY" b="1" dirty="0">
                <a:latin typeface="NimbusRomNo9L-Medi"/>
              </a:rPr>
              <a:t>ching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A relevant action is one with an effect that </a:t>
            </a:r>
            <a:r>
              <a:rPr lang="en-US" sz="1800" b="0" i="0" u="none" strike="noStrike" baseline="0" dirty="0">
                <a:latin typeface="NimbusRomNo9L-Medi"/>
              </a:rPr>
              <a:t>unifies </a:t>
            </a:r>
            <a:r>
              <a:rPr lang="en-US" sz="1800" b="0" i="0" u="none" strike="noStrike" baseline="0" dirty="0">
                <a:latin typeface="NimbusRomNo9L-Regu"/>
              </a:rPr>
              <a:t>with one of the goal literals, but with no effect that negates any part of the goal.</a:t>
            </a:r>
            <a:endParaRPr lang="en-US" b="0" i="0" u="none" strike="noStrike" baseline="0" dirty="0">
              <a:latin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210426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5" dirty="0"/>
              <a:t>Algorithms for Classical Planning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D6869AB-DE63-4190-9ED4-5D952763DD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315200" y="7217304"/>
            <a:ext cx="6563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11</a:t>
            </a:r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7783F-ACD2-4046-B8DD-5E97152FA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1" y="1600200"/>
            <a:ext cx="5955481" cy="48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2160</Words>
  <Application>Microsoft Office PowerPoint</Application>
  <PresentationFormat>Custom</PresentationFormat>
  <Paragraphs>272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Bookman Old Style</vt:lpstr>
      <vt:lpstr>Calibri</vt:lpstr>
      <vt:lpstr>Cambria</vt:lpstr>
      <vt:lpstr>CMMI10</vt:lpstr>
      <vt:lpstr>CMR10</vt:lpstr>
      <vt:lpstr>CMSSBX10</vt:lpstr>
      <vt:lpstr>NimbusRomNo9L-Medi</vt:lpstr>
      <vt:lpstr>NimbusRomNo9L-Regu</vt:lpstr>
      <vt:lpstr>NimbusRomNo9L-ReguItal</vt:lpstr>
      <vt:lpstr>Palatino Linotype</vt:lpstr>
      <vt:lpstr>Tahoma</vt:lpstr>
      <vt:lpstr>Times New Roman</vt:lpstr>
      <vt:lpstr>Verdana</vt:lpstr>
      <vt:lpstr>Office Theme</vt:lpstr>
      <vt:lpstr>Artificial Intelligence: A Modern Approach</vt:lpstr>
      <vt:lpstr>Outline</vt:lpstr>
      <vt:lpstr>Definition of Classical Planning </vt:lpstr>
      <vt:lpstr>Definition of Classical Planning </vt:lpstr>
      <vt:lpstr>Definition of Classical Planning </vt:lpstr>
      <vt:lpstr>Definition of Classical Planning </vt:lpstr>
      <vt:lpstr>Definition of Classical Planning </vt:lpstr>
      <vt:lpstr>Algorithms for Classical Planning</vt:lpstr>
      <vt:lpstr>Algorithms for Classical Planning</vt:lpstr>
      <vt:lpstr>Algorithms for Classical Planning</vt:lpstr>
      <vt:lpstr>Heuristics for Planning</vt:lpstr>
      <vt:lpstr>Heuristics for Planning</vt:lpstr>
      <vt:lpstr>Hierarchical Planning</vt:lpstr>
      <vt:lpstr>Hierarchical Planning</vt:lpstr>
      <vt:lpstr>Planning and Acting in Nondeterministic Domains</vt:lpstr>
      <vt:lpstr>Planning and Acting in Nondeterministic Domains</vt:lpstr>
      <vt:lpstr>Planning and Acting in Nondeterministic Domains</vt:lpstr>
      <vt:lpstr>Planning and Acting in Nondeterministic Domains</vt:lpstr>
      <vt:lpstr>Planning and Acting in Nondeterministic Domains</vt:lpstr>
      <vt:lpstr>Planning and Acting in Nondeterministic Domains</vt:lpstr>
      <vt:lpstr>Time, Schedules, and Resources</vt:lpstr>
      <vt:lpstr>Time, Schedules, and Resources</vt:lpstr>
      <vt:lpstr>Time, Schedules, and Resources</vt:lpstr>
      <vt:lpstr>Analysis of Planning Approaches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Vinothini Radhakrishnan</cp:lastModifiedBy>
  <cp:revision>16</cp:revision>
  <dcterms:created xsi:type="dcterms:W3CDTF">2021-09-01T06:26:14Z</dcterms:created>
  <dcterms:modified xsi:type="dcterms:W3CDTF">2023-06-29T06:44:15Z</dcterms:modified>
</cp:coreProperties>
</file>