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64" r:id="rId2"/>
    <p:sldId id="257" r:id="rId3"/>
    <p:sldId id="304" r:id="rId4"/>
    <p:sldId id="306" r:id="rId5"/>
    <p:sldId id="308" r:id="rId6"/>
    <p:sldId id="307" r:id="rId7"/>
    <p:sldId id="310" r:id="rId8"/>
    <p:sldId id="311" r:id="rId9"/>
    <p:sldId id="309" r:id="rId10"/>
    <p:sldId id="312" r:id="rId11"/>
    <p:sldId id="313" r:id="rId12"/>
    <p:sldId id="316" r:id="rId13"/>
    <p:sldId id="317" r:id="rId14"/>
    <p:sldId id="314" r:id="rId15"/>
    <p:sldId id="319" r:id="rId16"/>
    <p:sldId id="318" r:id="rId17"/>
    <p:sldId id="320" r:id="rId18"/>
    <p:sldId id="315" r:id="rId19"/>
    <p:sldId id="321" r:id="rId20"/>
    <p:sldId id="322" r:id="rId21"/>
    <p:sldId id="323" r:id="rId22"/>
    <p:sldId id="324" r:id="rId23"/>
    <p:sldId id="326" r:id="rId24"/>
    <p:sldId id="325" r:id="rId25"/>
    <p:sldId id="330" r:id="rId26"/>
    <p:sldId id="327" r:id="rId27"/>
    <p:sldId id="329" r:id="rId28"/>
    <p:sldId id="305" r:id="rId2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>
      <p:cViewPr varScale="1">
        <p:scale>
          <a:sx n="61" d="100"/>
          <a:sy n="61" d="100"/>
        </p:scale>
        <p:origin x="13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16CF-2DA2-4445-9060-230CD5F901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E145-38BB-4E77-ABB4-92E4BEFA3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1) </a:t>
            </a:r>
            <a:r>
              <a:rPr lang="en-US" noProof="0" dirty="0" err="1"/>
              <a:t>MathType</a:t>
            </a:r>
            <a:r>
              <a:rPr lang="en-US" noProof="0" dirty="0"/>
              <a:t> Plugin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3) NVDA Reader (free versions available)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8461" y="2470821"/>
            <a:ext cx="6221476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9EE5A-90BC-FE0B-7B10-611EDEF0E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025" y="7280805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32B93-3AF5-EAE2-A6F7-F224989AED0D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05675" y="7217305"/>
            <a:ext cx="665861" cy="230832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lang="en-MY" spc="15" dirty="0"/>
              <a:t>Chapter</a:t>
            </a:r>
            <a:r>
              <a:rPr lang="en-MY" spc="20" dirty="0"/>
              <a:t> 17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CD277-F1EA-68F8-ECCC-C6F4CE1E2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025" y="7280805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352B1E-C0F2-C468-595B-D5947C1F1F77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315200" y="7217305"/>
            <a:ext cx="656336" cy="230832"/>
          </a:xfr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lang="en-MY" spc="15" dirty="0"/>
              <a:t>Chapter</a:t>
            </a:r>
            <a:r>
              <a:rPr lang="en-MY" spc="20" dirty="0"/>
              <a:t> 17</a:t>
            </a:r>
            <a:endParaRPr spc="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9DA18-CA3F-2C7B-4E5F-C6478C1C5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025" y="7280805"/>
            <a:ext cx="914400" cy="276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74A2D-F3CD-3219-DF65-378D70389550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7C3BF-8F7C-948F-68FF-3AF4D6435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025" y="7280805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B9CD8-037E-F89A-6E17-ADE9C734414F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30E04-75E3-D72A-3ABC-9DAEBADAA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025" y="7280805"/>
            <a:ext cx="914400" cy="27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F2803-C1FF-56BD-83DE-45C498CBDDEC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502920" y="244087"/>
            <a:ext cx="9052560" cy="794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96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980"/>
            </a:lvl2pPr>
            <a:lvl3pPr lvl="2" indent="0">
              <a:spcBef>
                <a:spcPts val="0"/>
              </a:spcBef>
              <a:buNone/>
              <a:defRPr sz="1980"/>
            </a:lvl3pPr>
            <a:lvl4pPr lvl="3" indent="0">
              <a:spcBef>
                <a:spcPts val="0"/>
              </a:spcBef>
              <a:buNone/>
              <a:defRPr sz="1980"/>
            </a:lvl4pPr>
            <a:lvl5pPr lvl="4" indent="0">
              <a:spcBef>
                <a:spcPts val="0"/>
              </a:spcBef>
              <a:buNone/>
              <a:defRPr sz="1980"/>
            </a:lvl5pPr>
            <a:lvl6pPr lvl="5" indent="0">
              <a:spcBef>
                <a:spcPts val="0"/>
              </a:spcBef>
              <a:buNone/>
              <a:defRPr sz="1980"/>
            </a:lvl6pPr>
            <a:lvl7pPr lvl="6" indent="0">
              <a:spcBef>
                <a:spcPts val="0"/>
              </a:spcBef>
              <a:buNone/>
              <a:defRPr sz="1980"/>
            </a:lvl7pPr>
            <a:lvl8pPr lvl="7" indent="0">
              <a:spcBef>
                <a:spcPts val="0"/>
              </a:spcBef>
              <a:buNone/>
              <a:defRPr sz="1980"/>
            </a:lvl8pPr>
            <a:lvl9pPr lvl="8" indent="0">
              <a:spcBef>
                <a:spcPts val="0"/>
              </a:spcBef>
              <a:buNone/>
              <a:defRPr sz="198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502920" y="925286"/>
            <a:ext cx="9052560" cy="5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65419-6FC7-3371-D131-FD28CF37EE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" y="1997922"/>
            <a:ext cx="4526280" cy="31547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32120" y="3046370"/>
            <a:ext cx="4023360" cy="507831"/>
          </a:xfrm>
        </p:spPr>
        <p:txBody>
          <a:bodyPr anchor="b"/>
          <a:lstStyle>
            <a:lvl1pPr marL="111760" indent="0">
              <a:buNone/>
              <a:defRPr sz="3300" b="0" i="0">
                <a:solidFill>
                  <a:schemeClr val="tx1"/>
                </a:solidFill>
              </a:defRPr>
            </a:lvl1pPr>
            <a:lvl2pPr marL="61468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32120" y="3686493"/>
            <a:ext cx="4023360" cy="372410"/>
          </a:xfrm>
        </p:spPr>
        <p:txBody>
          <a:bodyPr/>
          <a:lstStyle>
            <a:lvl1pPr marL="111760" indent="0">
              <a:buNone/>
              <a:defRPr sz="242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84" y="128148"/>
            <a:ext cx="2346959" cy="207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9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2920" marR="0" lvl="1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40" marR="0" lvl="2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08760" marR="0" lvl="3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1680" marR="0" lvl="4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marR="0" lvl="6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20440" marR="0" lvl="7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3360" marR="0" lvl="8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16243" y="128148"/>
            <a:ext cx="606961" cy="207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90" smtClean="0"/>
              <a:pPr algn="r">
                <a:buSzPct val="25000"/>
                <a:defRPr/>
              </a:pPr>
              <a:t>‹#›</a:t>
            </a:fld>
            <a:endParaRPr lang="en-US" sz="99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921" y="7331638"/>
            <a:ext cx="1101884" cy="203133"/>
          </a:xfrm>
        </p:spPr>
        <p:txBody>
          <a:bodyPr anchor="ctr"/>
          <a:lstStyle>
            <a:lvl1pPr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06797" y="7331637"/>
            <a:ext cx="7248683" cy="203133"/>
          </a:xfrm>
        </p:spPr>
        <p:txBody>
          <a:bodyPr anchor="ctr"/>
          <a:lstStyle>
            <a:lvl1pPr algn="r"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AC5E916-B8CF-A4FC-997B-39F69200FCB6}"/>
              </a:ext>
            </a:extLst>
          </p:cNvPr>
          <p:cNvSpPr txBox="1">
            <a:spLocks/>
          </p:cNvSpPr>
          <p:nvPr userDrawn="1"/>
        </p:nvSpPr>
        <p:spPr>
          <a:xfrm>
            <a:off x="9253221" y="7217305"/>
            <a:ext cx="19557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lang="en-US" b="0" spc="20" smtClean="0"/>
              <a:pPr marL="38100">
                <a:lnSpc>
                  <a:spcPts val="885"/>
                </a:lnSpc>
              </a:pPr>
              <a:t>‹#›</a:t>
            </a:fld>
            <a:endParaRPr lang="en-US" b="0" spc="20" dirty="0"/>
          </a:p>
        </p:txBody>
      </p:sp>
    </p:spTree>
    <p:extLst>
      <p:ext uri="{BB962C8B-B14F-4D97-AF65-F5344CB8AC3E}">
        <p14:creationId xmlns:p14="http://schemas.microsoft.com/office/powerpoint/2010/main" val="55350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9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25" y="1010818"/>
            <a:ext cx="8988348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550" y="1608802"/>
            <a:ext cx="5655310" cy="364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74966" y="7217305"/>
            <a:ext cx="49657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85"/>
              </a:lnSpc>
            </a:pPr>
            <a:r>
              <a:rPr spc="15" dirty="0"/>
              <a:t>Chapter</a:t>
            </a:r>
            <a:r>
              <a:rPr spc="20" dirty="0"/>
              <a:t> 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34856" y="7217305"/>
            <a:ext cx="1955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728-A241-43F4-95FF-6C49FEEA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2400"/>
            <a:ext cx="9052560" cy="1147982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Intelligence: A Modern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8F80-D4FC-4D8F-B2BD-E7BEE7E0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524000"/>
            <a:ext cx="9052560" cy="347763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2000" dirty="0"/>
              <a:t>Fourth Edition</a:t>
            </a:r>
          </a:p>
        </p:txBody>
      </p:sp>
      <p:pic>
        <p:nvPicPr>
          <p:cNvPr id="10" name="Picture Placeholder 9" descr="Front Cover: Artificial Intelligence: A Modern Approach Fourth Edition by Russell and Norvig&#10;&#10;">
            <a:extLst>
              <a:ext uri="{FF2B5EF4-FFF2-40B4-BE49-F238E27FC236}">
                <a16:creationId xmlns:a16="http://schemas.microsoft.com/office/drawing/2014/main" id="{F6C01988-63CD-0063-3A51-7AB89C0D4B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3534"/>
            <a:ext cx="3793896" cy="50534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22376-7AD7-4443-B67A-120BE12F4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333670"/>
            <a:ext cx="4023360" cy="501652"/>
          </a:xfrm>
        </p:spPr>
        <p:txBody>
          <a:bodyPr wrap="square" lIns="0" tIns="19800" rIns="0" bIns="19800" anchor="ctr">
            <a:spAutoFit/>
          </a:bodyPr>
          <a:lstStyle/>
          <a:p>
            <a:pPr indent="-111760"/>
            <a:r>
              <a:rPr lang="en-US" sz="3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D4EC9-4778-4E2F-B136-2A176CA2BA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29200" y="4206335"/>
            <a:ext cx="4023360" cy="378541"/>
          </a:xfrm>
        </p:spPr>
        <p:txBody>
          <a:bodyPr wrap="square" lIns="0" tIns="19800" rIns="0" bIns="19800" anchor="ctr">
            <a:spAutoFit/>
          </a:bodyPr>
          <a:lstStyle/>
          <a:p>
            <a:pPr marL="0"/>
            <a:r>
              <a:rPr lang="en-US" sz="2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Programming</a:t>
            </a:r>
          </a:p>
        </p:txBody>
      </p:sp>
      <p:pic>
        <p:nvPicPr>
          <p:cNvPr id="12" name="Picture Placeholder 11" descr="Pearson Logo">
            <a:extLst>
              <a:ext uri="{FF2B5EF4-FFF2-40B4-BE49-F238E27FC236}">
                <a16:creationId xmlns:a16="http://schemas.microsoft.com/office/drawing/2014/main" id="{2F9DC56F-6B40-16F2-2FFA-B0A90BE829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579654" y="7156696"/>
            <a:ext cx="1002677" cy="31594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88D28-1A9F-4FC4-946F-10B4629D14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739" y="7230656"/>
            <a:ext cx="5016923" cy="224653"/>
          </a:xfrm>
        </p:spPr>
        <p:txBody>
          <a:bodyPr wrap="square" lIns="0" tIns="19800" rIns="0" bIns="19800" anchor="ctr">
            <a:spAutoFit/>
          </a:bodyPr>
          <a:lstStyle/>
          <a:p>
            <a:pPr algn="ctr"/>
            <a:r>
              <a:rPr lang="en-US" altLang="en-US" sz="1200" b="0" i="0" dirty="0">
                <a:solidFill>
                  <a:schemeClr val="tx1"/>
                </a:solidFill>
                <a:latin typeface="Verdana"/>
                <a:cs typeface="Verdana" panose="020B0604030504040204" pitchFamily="34" charset="0"/>
              </a:rPr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013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Open-Universe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NimbusRomNo9L-Regu"/>
              </a:rPr>
              <a:t>Example: ISBN for books ID, may have several IDs for same book differentiated by hardcover paperback, large print, etc.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b="1" dirty="0">
                <a:latin typeface="NimbusRomNo9L-Regu"/>
              </a:rPr>
              <a:t>Sybils: </a:t>
            </a:r>
            <a:r>
              <a:rPr lang="en-US" dirty="0">
                <a:latin typeface="NimbusRomNo9L-Regu"/>
              </a:rPr>
              <a:t>multiple IDs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b="1" dirty="0">
                <a:latin typeface="NimbusRomNo9L-Regu"/>
              </a:rPr>
              <a:t>Sybil attack: </a:t>
            </a:r>
            <a:r>
              <a:rPr lang="en-US" dirty="0">
                <a:latin typeface="NimbusRomNo9L-Regu"/>
              </a:rPr>
              <a:t>confound a reputation system</a:t>
            </a:r>
            <a:endParaRPr lang="en-US" b="1" dirty="0">
              <a:latin typeface="NimbusRomNo9L-Regu"/>
            </a:endParaRPr>
          </a:p>
          <a:p>
            <a:pPr algn="l"/>
            <a:endParaRPr lang="en-MY" dirty="0"/>
          </a:p>
          <a:p>
            <a:pPr algn="l"/>
            <a:r>
              <a:rPr lang="en-MY" b="1" dirty="0"/>
              <a:t>Existence uncertainty </a:t>
            </a:r>
            <a:r>
              <a:rPr lang="en-MY" dirty="0" err="1"/>
              <a:t>eg</a:t>
            </a:r>
            <a:r>
              <a:rPr lang="en-MY" dirty="0"/>
              <a:t>:  </a:t>
            </a:r>
            <a:r>
              <a:rPr lang="en-US" sz="1800" b="0" i="0" u="none" strike="noStrike" baseline="0" dirty="0">
                <a:latin typeface="NimbusRomNo9L-Regu"/>
              </a:rPr>
              <a:t>what are the real books and customers underlying the observed data?</a:t>
            </a:r>
            <a:endParaRPr lang="en-MY" dirty="0"/>
          </a:p>
          <a:p>
            <a:pPr algn="l"/>
            <a:endParaRPr lang="en-MY" dirty="0"/>
          </a:p>
          <a:p>
            <a:pPr algn="l"/>
            <a:r>
              <a:rPr lang="en-MY" b="1" dirty="0"/>
              <a:t>Identity uncertainty </a:t>
            </a:r>
            <a:r>
              <a:rPr lang="en-MY" dirty="0" err="1"/>
              <a:t>eg</a:t>
            </a:r>
            <a:r>
              <a:rPr lang="en-MY" dirty="0"/>
              <a:t>: </a:t>
            </a:r>
            <a:r>
              <a:rPr lang="en-US" dirty="0"/>
              <a:t>which logical terms really refer to the same object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7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Open-Universe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b="1" dirty="0"/>
              <a:t>Open universe probability model (OUPM</a:t>
            </a:r>
            <a:r>
              <a:rPr lang="en-MY" dirty="0"/>
              <a:t>): allows generative steps compared to RPM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Ital"/>
              </a:rPr>
              <a:t>add objects </a:t>
            </a:r>
            <a:r>
              <a:rPr lang="en-US" sz="1800" b="0" i="0" u="none" strike="noStrike" baseline="0" dirty="0">
                <a:latin typeface="NimbusRomNo9L-Regu"/>
              </a:rPr>
              <a:t>to the possible world under construction, where the number and type of objects may depend on the objects that are already in that world and their properties and relations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# Customer </a:t>
            </a:r>
            <a:r>
              <a:rPr lang="en-MY" sz="1800" b="0" i="0" u="none" strike="noStrike" baseline="0" dirty="0">
                <a:latin typeface="Lucida Sans Unicode" panose="020B0602030504020204" pitchFamily="34" charset="0"/>
              </a:rPr>
              <a:t>∼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UniformInt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1" u="none" strike="noStrike" baseline="0" dirty="0">
                <a:latin typeface="Calibri" panose="020F0502020204030204" pitchFamily="34" charset="0"/>
              </a:rPr>
              <a:t>#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Book </a:t>
            </a:r>
            <a:r>
              <a:rPr lang="en-MY" sz="1800" b="0" i="0" u="none" strike="noStrike" baseline="0" dirty="0">
                <a:latin typeface="Lucida Sans Unicode" panose="020B0602030504020204" pitchFamily="34" charset="0"/>
              </a:rPr>
              <a:t>∼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UniformInt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0" u="none" strike="noStrike" baseline="0" dirty="0">
                <a:latin typeface="Calibri" panose="020F0502020204030204" pitchFamily="34" charset="0"/>
              </a:rPr>
              <a:t>2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0" u="none" strike="noStrike" baseline="0" dirty="0">
                <a:latin typeface="Calibri" panose="020F0502020204030204" pitchFamily="34" charset="0"/>
              </a:rPr>
              <a:t>4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#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LoginID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Owner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0" i="0" u="none" strike="noStrike" baseline="0" dirty="0">
                <a:latin typeface="Lucida Sans Unicode" panose="020B0602030504020204" pitchFamily="34" charset="0"/>
              </a:rPr>
              <a:t>∼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if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Honest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then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Exactly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MY" sz="1800" b="1" i="1" u="none" strike="noStrike" baseline="0" dirty="0">
                <a:latin typeface="Times New Roman" panose="02020603050405020304" pitchFamily="18" charset="0"/>
              </a:rPr>
              <a:t>			else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UniformInt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0" u="none" strike="noStrike" baseline="0" dirty="0">
                <a:latin typeface="Book Antiqua" panose="02040602050305030304" pitchFamily="18" charset="0"/>
              </a:rPr>
              <a:t>2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0" u="none" strike="noStrike" baseline="0" dirty="0">
                <a:latin typeface="Book Antiqua" panose="02040602050305030304" pitchFamily="18" charset="0"/>
              </a:rPr>
              <a:t>5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.</a:t>
            </a:r>
          </a:p>
          <a:p>
            <a:endParaRPr lang="en-MY" sz="1800" b="0" i="1" u="none" strike="noStrike" baseline="0" dirty="0">
              <a:latin typeface="Arial" panose="020B0604020202020204" pitchFamily="34" charset="0"/>
            </a:endParaRPr>
          </a:p>
          <a:p>
            <a:r>
              <a:rPr lang="en-MY" i="1" dirty="0">
                <a:latin typeface="Arial" panose="020B0604020202020204" pitchFamily="34" charset="0"/>
              </a:rPr>
              <a:t>Owner </a:t>
            </a:r>
            <a:r>
              <a:rPr lang="en-MY" dirty="0">
                <a:latin typeface="NimbusRomNo9L-Regu"/>
              </a:rPr>
              <a:t>function is an </a:t>
            </a:r>
            <a:r>
              <a:rPr lang="en-MY" b="1" dirty="0">
                <a:latin typeface="NimbusRomNo9L-Regu"/>
              </a:rPr>
              <a:t>origin function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269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Open-Universe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UniformInt</a:t>
            </a:r>
            <a:r>
              <a:rPr lang="en-MY" dirty="0">
                <a:latin typeface="Tahoma" panose="020B0604030504040204" pitchFamily="34" charset="0"/>
              </a:rPr>
              <a:t>: </a:t>
            </a:r>
            <a:r>
              <a:rPr lang="en-MY" sz="1800" b="0" i="0" u="none" strike="noStrike" baseline="0" dirty="0">
                <a:latin typeface="NimbusRomNo9L-Regu"/>
              </a:rPr>
              <a:t>Uniform distribution used in example, for nonnegative integers, Poisson Distribution is commonly used:</a:t>
            </a:r>
            <a:endParaRPr lang="en-US" sz="1800" b="0" i="0" u="none" strike="noStrike" baseline="0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X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k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= </a:t>
            </a:r>
            <a:r>
              <a:rPr lang="el-GR" sz="1800" b="0" i="1" u="none" strike="noStrike" baseline="0" dirty="0">
                <a:latin typeface="Bookman Old Style" panose="02050604050505020204" pitchFamily="18" charset="0"/>
              </a:rPr>
              <a:t>λ</a:t>
            </a:r>
            <a:r>
              <a:rPr lang="en-MY" sz="1800" b="0" i="1" u="none" strike="noStrike" baseline="30000" dirty="0" err="1">
                <a:latin typeface="Times New Roman" panose="02020603050405020304" pitchFamily="18" charset="0"/>
              </a:rPr>
              <a:t>k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e</a:t>
            </a:r>
            <a:r>
              <a:rPr lang="en-MY" sz="1800" b="0" i="1" u="none" strike="noStrike" baseline="30000" dirty="0">
                <a:latin typeface="Arial" panose="020B0604020202020204" pitchFamily="34" charset="0"/>
              </a:rPr>
              <a:t>−</a:t>
            </a:r>
            <a:r>
              <a:rPr lang="el-GR" sz="1800" b="0" i="1" u="none" strike="noStrike" baseline="30000" dirty="0">
                <a:latin typeface="Bookman Old Style" panose="02050604050505020204" pitchFamily="18" charset="0"/>
              </a:rPr>
              <a:t>λ</a:t>
            </a:r>
            <a:r>
              <a:rPr lang="el-GR" sz="1800" b="0" i="1" u="none" strike="noStrike" baseline="0" dirty="0">
                <a:latin typeface="Bookman Old Style" panose="02050604050505020204" pitchFamily="18" charset="0"/>
              </a:rPr>
              <a:t>/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k</a:t>
            </a:r>
            <a:r>
              <a:rPr lang="en-MY" sz="1800" b="0" i="0" u="none" strike="noStrike" baseline="0" dirty="0">
                <a:latin typeface="Calibri" panose="020F0502020204030204" pitchFamily="34" charset="0"/>
              </a:rPr>
              <a:t>! </a:t>
            </a:r>
            <a:r>
              <a:rPr lang="en-MY" sz="1800" b="0" i="1" u="none" strike="noStrike" baseline="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For large numbers, discrete log-normal distribution and order-of-magnitude distribution where OM(3,1)  = </a:t>
            </a:r>
            <a:r>
              <a:rPr lang="en-MY" sz="1800" b="0" i="0" u="none" strike="noStrike" baseline="0" dirty="0">
                <a:latin typeface="Book Antiqua" panose="02040602050305030304" pitchFamily="18" charset="0"/>
              </a:rPr>
              <a:t>10</a:t>
            </a:r>
            <a:r>
              <a:rPr lang="en-MY" sz="1800" b="0" i="0" u="none" strike="noStrike" baseline="30000" dirty="0">
                <a:latin typeface="Book Antiqua" panose="02040602050305030304" pitchFamily="18" charset="0"/>
              </a:rPr>
              <a:t>3   </a:t>
            </a:r>
            <a:r>
              <a:rPr lang="en-MY" dirty="0"/>
              <a:t>Standard deviation between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10</a:t>
            </a:r>
            <a:r>
              <a:rPr lang="en-MY" sz="1800" b="0" i="0" u="none" strike="noStrike" baseline="30000" dirty="0">
                <a:latin typeface="Times New Roman" panose="02020603050405020304" pitchFamily="18" charset="0"/>
              </a:rPr>
              <a:t>2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 and 10</a:t>
            </a:r>
            <a:r>
              <a:rPr lang="en-MY" sz="1800" b="0" i="0" u="none" strike="noStrike" baseline="30000" dirty="0">
                <a:latin typeface="Times New Roman" panose="02020603050405020304" pitchFamily="18" charset="0"/>
              </a:rPr>
              <a:t>4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NimbusRomNo9L-Medi"/>
              </a:rPr>
              <a:t>Number variables </a:t>
            </a:r>
            <a:r>
              <a:rPr lang="en-US" sz="1800" b="0" i="0" u="none" strike="noStrike" baseline="0" dirty="0">
                <a:latin typeface="NimbusRomNo9L-Regu"/>
              </a:rPr>
              <a:t>of an OUPM: number objects there are of each type with each possible origin in each possible world</a:t>
            </a:r>
          </a:p>
          <a:p>
            <a:endParaRPr lang="en-US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latin typeface="Calibri" panose="020F0502020204030204" pitchFamily="34" charset="0"/>
              </a:rPr>
              <a:t>#</a:t>
            </a:r>
            <a:r>
              <a:rPr lang="en-US" sz="1800" b="0" i="1" u="none" strike="noStrike" dirty="0">
                <a:latin typeface="Times New Roman" panose="02020603050405020304" pitchFamily="18" charset="0"/>
              </a:rPr>
              <a:t>LoginID </a:t>
            </a:r>
            <a:r>
              <a:rPr lang="en-US" sz="1800" b="0" i="1" u="none" strike="noStrike" baseline="-25000" dirty="0">
                <a:latin typeface="Times New Roman" panose="02020603050405020304" pitchFamily="18" charset="0"/>
              </a:rPr>
              <a:t>(Owner</a:t>
            </a:r>
            <a:r>
              <a:rPr lang="en-US" sz="1800" b="0" i="1" u="none" strike="noStrike" baseline="-25000" dirty="0">
                <a:latin typeface="Arial" panose="020B0604020202020204" pitchFamily="34" charset="0"/>
              </a:rPr>
              <a:t>, (</a:t>
            </a:r>
            <a:r>
              <a:rPr lang="en-US" sz="1800" b="0" i="1" u="none" strike="noStrike" baseline="-25000" dirty="0">
                <a:latin typeface="Times New Roman" panose="02020603050405020304" pitchFamily="18" charset="0"/>
              </a:rPr>
              <a:t>Customer</a:t>
            </a:r>
            <a:r>
              <a:rPr lang="en-US" sz="1800" b="0" i="1" u="none" strike="noStrike" baseline="-25000" dirty="0">
                <a:latin typeface="Arial" panose="020B0604020202020204" pitchFamily="34" charset="0"/>
              </a:rPr>
              <a:t>,,</a:t>
            </a:r>
            <a:r>
              <a:rPr lang="en-US" sz="1800" b="0" i="0" u="none" strike="noStrike" baseline="-25000" dirty="0">
                <a:latin typeface="Calibri" panose="020F0502020204030204" pitchFamily="34" charset="0"/>
              </a:rPr>
              <a:t>2)) </a:t>
            </a:r>
            <a:r>
              <a:rPr lang="en-US" sz="1800" b="0" i="0" u="none" strike="noStrike" baseline="-2500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-25000" dirty="0">
                <a:latin typeface="Arial" panose="020B0604020202020204" pitchFamily="34" charset="0"/>
              </a:rPr>
              <a:t>ω</a:t>
            </a:r>
            <a:r>
              <a:rPr lang="en-US" sz="1800" b="0" i="0" u="none" strike="noStrike" baseline="-25000" dirty="0">
                <a:latin typeface="Tahoma" panose="020B0604030504040204" pitchFamily="34" charset="0"/>
              </a:rPr>
              <a:t>) </a:t>
            </a:r>
            <a:r>
              <a:rPr lang="en-US" sz="1800" b="0" i="0" u="none" strike="noStrike" dirty="0">
                <a:latin typeface="Tahoma" panose="020B0604030504040204" pitchFamily="34" charset="0"/>
              </a:rPr>
              <a:t>= </a:t>
            </a:r>
            <a:r>
              <a:rPr lang="en-US" sz="1800" b="0" i="0" u="none" strike="noStrike" dirty="0">
                <a:latin typeface="Calibri" panose="020F0502020204030204" pitchFamily="34" charset="0"/>
              </a:rPr>
              <a:t>4,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in world 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ω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customer 2 owns 4 login 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dirty="0">
              <a:latin typeface="Calibri" panose="020F0502020204030204" pitchFamily="34" charset="0"/>
            </a:endParaRPr>
          </a:p>
          <a:p>
            <a:pPr algn="l"/>
            <a:endParaRPr lang="en-MY" sz="1800" b="0" i="0" u="none" strike="noStrike" baseline="0" dirty="0">
              <a:latin typeface="NimbusRomNo9L-Med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800" b="1" i="0" u="none" strike="noStrike" baseline="0" dirty="0">
                <a:latin typeface="NimbusRomNo9L-Medi"/>
              </a:rPr>
              <a:t>Basic  </a:t>
            </a:r>
            <a:r>
              <a:rPr lang="en-US" sz="1800" b="1" i="0" u="none" strike="noStrike" baseline="0" dirty="0">
                <a:latin typeface="NimbusRomNo9L-Medi"/>
              </a:rPr>
              <a:t>random variables </a:t>
            </a:r>
            <a:r>
              <a:rPr lang="en-US" sz="1800" b="0" i="0" u="none" strike="noStrike" baseline="0" dirty="0">
                <a:latin typeface="NimbusRomNo9L-Regu"/>
              </a:rPr>
              <a:t>determine the values of predicates and functions for all tuples of objects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Honest</a:t>
            </a:r>
            <a:r>
              <a:rPr lang="en-US" sz="1800" b="0" i="1" u="none" strike="noStrike" baseline="-25000" dirty="0">
                <a:latin typeface="Sitka Subheading" panose="02000505000000020004" pitchFamily="2" charset="0"/>
              </a:rPr>
              <a:t>(</a:t>
            </a:r>
            <a:r>
              <a:rPr lang="en-US" sz="1800" b="0" i="1" u="none" strike="noStrike" baseline="-25000" dirty="0">
                <a:latin typeface="Times New Roman" panose="02020603050405020304" pitchFamily="18" charset="0"/>
              </a:rPr>
              <a:t>Customer</a:t>
            </a:r>
            <a:r>
              <a:rPr lang="en-US" sz="1800" b="0" i="1" u="none" strike="noStrike" baseline="-25000" dirty="0">
                <a:latin typeface="Arial" panose="020B0604020202020204" pitchFamily="34" charset="0"/>
              </a:rPr>
              <a:t>,,</a:t>
            </a:r>
            <a:r>
              <a:rPr lang="en-US" sz="1800" b="0" i="0" u="none" strike="noStrike" baseline="-25000" dirty="0">
                <a:latin typeface="Gill Sans MT" panose="020B0502020104020203" pitchFamily="34" charset="0"/>
              </a:rPr>
              <a:t>2</a:t>
            </a:r>
            <a:r>
              <a:rPr lang="en-US" sz="1800" b="0" i="1" u="none" strike="noStrike" baseline="-25000" dirty="0">
                <a:latin typeface="Sitka Subheading" panose="02000505000000020004" pitchFamily="2" charset="0"/>
              </a:rPr>
              <a:t>)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ω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=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true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means that in world 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ω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customer 2 is honest.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1" u="none" strike="noStrike" baseline="0" dirty="0"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4529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Open-Universe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E9A22-7DDF-4083-AD99-3A95A1A6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42" y="1519237"/>
            <a:ext cx="5867400" cy="4733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BB9A19-0ED5-4E7C-99A7-3C9C9A825310}"/>
              </a:ext>
            </a:extLst>
          </p:cNvPr>
          <p:cNvSpPr txBox="1"/>
          <p:nvPr/>
        </p:nvSpPr>
        <p:spPr>
          <a:xfrm>
            <a:off x="1219200" y="6295072"/>
            <a:ext cx="6915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00"/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One particular world for the book recommendation OUPM. The number variables and basic random variables are shown in topological order, along with their chosen </a:t>
            </a:r>
            <a:r>
              <a:rPr lang="en-US" sz="1400" b="0" i="0" u="none" strike="noStrike" baseline="0" dirty="0">
                <a:latin typeface="Times New Roman" panose="02020603050405020304" pitchFamily="18" charset="0"/>
              </a:rPr>
              <a:t>values and the probabilities for those values.</a:t>
            </a:r>
          </a:p>
        </p:txBody>
      </p:sp>
    </p:spTree>
    <p:extLst>
      <p:ext uri="{BB962C8B-B14F-4D97-AF65-F5344CB8AC3E}">
        <p14:creationId xmlns:p14="http://schemas.microsoft.com/office/powerpoint/2010/main" val="15464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Inference in open-universe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Citation matching</a:t>
            </a:r>
          </a:p>
          <a:p>
            <a:pPr algn="l"/>
            <a:endParaRPr lang="en-MY" sz="1800" b="0" i="0" u="none" strike="noStrike" baseline="0" dirty="0">
              <a:solidFill>
                <a:srgbClr val="9A009A"/>
              </a:solidFill>
              <a:latin typeface="CMSSBX10"/>
            </a:endParaRPr>
          </a:p>
          <a:p>
            <a:pPr marR="56510"/>
            <a:r>
              <a:rPr lang="en-US" sz="1600" b="1" i="0" u="none" strike="noStrike" baseline="0" dirty="0">
                <a:latin typeface="Times New Roman" panose="02020603050405020304" pitchFamily="18" charset="0"/>
              </a:rPr>
              <a:t>type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Researcher, Paper, </a:t>
            </a:r>
          </a:p>
          <a:p>
            <a:pPr marR="56510"/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Citation </a:t>
            </a:r>
            <a:r>
              <a:rPr lang="en-US" sz="1600" b="1" i="0" u="none" strike="noStrike" baseline="0" dirty="0">
                <a:latin typeface="Times New Roman" panose="02020603050405020304" pitchFamily="18" charset="0"/>
              </a:rPr>
              <a:t>random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String Name(Researcher) </a:t>
            </a:r>
          </a:p>
          <a:p>
            <a:pPr marR="56510"/>
            <a:r>
              <a:rPr lang="en-US" sz="1600" b="1" i="0" u="none" strike="noStrike" baseline="0" dirty="0">
                <a:latin typeface="Times New Roman" panose="02020603050405020304" pitchFamily="18" charset="0"/>
              </a:rPr>
              <a:t>random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String Title(Paper) </a:t>
            </a:r>
          </a:p>
          <a:p>
            <a:pPr marR="56510"/>
            <a:r>
              <a:rPr lang="en-US" sz="1600" b="1" i="0" u="none" strike="noStrike" baseline="0" dirty="0">
                <a:latin typeface="Times New Roman" panose="02020603050405020304" pitchFamily="18" charset="0"/>
              </a:rPr>
              <a:t>random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Paper </a:t>
            </a:r>
            <a:r>
              <a:rPr lang="en-US" sz="1600" b="0" i="0" u="none" strike="noStrike" baseline="0" dirty="0" err="1">
                <a:latin typeface="Times New Roman" panose="02020603050405020304" pitchFamily="18" charset="0"/>
              </a:rPr>
              <a:t>CitedPaper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(Citation) </a:t>
            </a:r>
          </a:p>
          <a:p>
            <a:pPr marR="56510"/>
            <a:r>
              <a:rPr lang="en-US" sz="1600" b="1" i="0" u="none" strike="noStrike" baseline="0" dirty="0">
                <a:latin typeface="Times New Roman" panose="02020603050405020304" pitchFamily="18" charset="0"/>
              </a:rPr>
              <a:t>random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String Text(Citation)</a:t>
            </a:r>
          </a:p>
          <a:p>
            <a:r>
              <a:rPr lang="en-MY" sz="1600" b="1" i="0" u="none" strike="noStrike" baseline="0" dirty="0">
                <a:latin typeface="Times New Roman" panose="02020603050405020304" pitchFamily="18" charset="0"/>
              </a:rPr>
              <a:t>random 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Boolean Professor(Researcher)</a:t>
            </a:r>
          </a:p>
          <a:p>
            <a:r>
              <a:rPr lang="en-MY" sz="1600" b="1" i="0" u="none" strike="noStrike" baseline="0" dirty="0">
                <a:latin typeface="Times New Roman" panose="02020603050405020304" pitchFamily="18" charset="0"/>
              </a:rPr>
              <a:t>origin 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Researcher Author(Paper)</a:t>
            </a:r>
          </a:p>
          <a:p>
            <a:endParaRPr lang="en-MY" sz="1600" b="0" i="0" u="none" strike="noStrike" baseline="0" dirty="0">
              <a:latin typeface="Times New Roman" panose="02020603050405020304" pitchFamily="18" charset="0"/>
            </a:endParaRPr>
          </a:p>
          <a:p>
            <a:pPr marR="59690"/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#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Researcher </a:t>
            </a:r>
            <a:r>
              <a:rPr lang="en-MY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OM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</a:p>
          <a:p>
            <a:pPr marR="59690"/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Name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MY" sz="1600" b="0" i="1" u="none" strike="noStrike" baseline="0" dirty="0" err="1">
                <a:latin typeface="Times New Roman" panose="02020603050405020304" pitchFamily="18" charset="0"/>
              </a:rPr>
              <a:t>NamePrior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() </a:t>
            </a:r>
          </a:p>
          <a:p>
            <a:pPr marR="59690"/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Professor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Boolean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0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#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Paper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Author 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MY" sz="1600" b="1" i="0" u="none" strike="noStrike" baseline="0" dirty="0">
                <a:latin typeface="Times New Roman" panose="02020603050405020304" pitchFamily="18" charset="0"/>
              </a:rPr>
              <a:t>if 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Professor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600" b="1" i="0" u="none" strike="noStrike" baseline="0" dirty="0">
                <a:latin typeface="Times New Roman" panose="02020603050405020304" pitchFamily="18" charset="0"/>
              </a:rPr>
              <a:t>then 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OM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5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0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5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600" b="1" i="0" u="none" strike="noStrike" baseline="0" dirty="0">
                <a:latin typeface="Times New Roman" panose="02020603050405020304" pitchFamily="18" charset="0"/>
              </a:rPr>
              <a:t>else 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OM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0</a:t>
            </a:r>
            <a:r>
              <a:rPr lang="en-MY" sz="16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en-MY" sz="1600" b="0" i="0" u="none" strike="noStrike" baseline="0" dirty="0">
                <a:latin typeface="Times New Roman" panose="02020603050405020304" pitchFamily="18" charset="0"/>
              </a:rPr>
              <a:t>5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Title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6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MY" sz="1600" b="0" i="1" u="none" strike="noStrike" baseline="0" dirty="0" err="1">
                <a:latin typeface="Times New Roman" panose="02020603050405020304" pitchFamily="18" charset="0"/>
              </a:rPr>
              <a:t>PaperTitlePrior</a:t>
            </a:r>
            <a:r>
              <a:rPr lang="en-MY" sz="1600" b="0" i="0" u="none" strike="noStrike" baseline="0" dirty="0">
                <a:latin typeface="Tahoma" panose="020B0604030504040204" pitchFamily="34" charset="0"/>
              </a:rPr>
              <a:t>()</a:t>
            </a:r>
          </a:p>
          <a:p>
            <a:r>
              <a:rPr lang="en-US" sz="1600" b="0" i="1" u="none" strike="noStrike" baseline="0" dirty="0" err="1">
                <a:latin typeface="Times New Roman" panose="02020603050405020304" pitchFamily="18" charset="0"/>
              </a:rPr>
              <a:t>CitedPaper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US" sz="1600" b="0" i="1" u="none" strike="noStrike" baseline="0" dirty="0" err="1">
                <a:latin typeface="Times New Roman" panose="02020603050405020304" pitchFamily="18" charset="0"/>
              </a:rPr>
              <a:t>UniformChoice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0" u="none" strike="noStrike" baseline="0" dirty="0">
                <a:latin typeface="MS Gothic" panose="020B0609070205080204" pitchFamily="49" charset="-128"/>
              </a:rPr>
              <a:t>{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Paper p</a:t>
            </a:r>
            <a:r>
              <a:rPr lang="en-US" sz="1600" b="0" i="0" u="none" strike="noStrike" baseline="0" dirty="0">
                <a:latin typeface="MS Gothic" panose="020B0609070205080204" pitchFamily="49" charset="-128"/>
              </a:rPr>
              <a:t>}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Text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600" b="0" i="0" u="none" strike="noStrike" baseline="0" dirty="0">
                <a:latin typeface="MS Gothic" panose="020B0609070205080204" pitchFamily="49" charset="-128"/>
              </a:rPr>
              <a:t>∼ </a:t>
            </a:r>
            <a:r>
              <a:rPr lang="en-US" sz="1600" b="0" i="1" u="none" strike="noStrike" baseline="0" dirty="0" err="1">
                <a:latin typeface="Times New Roman" panose="02020603050405020304" pitchFamily="18" charset="0"/>
              </a:rPr>
              <a:t>HMMGrammar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Name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Author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 err="1">
                <a:latin typeface="Times New Roman" panose="02020603050405020304" pitchFamily="18" charset="0"/>
              </a:rPr>
              <a:t>CitedPaper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)))</a:t>
            </a:r>
            <a:r>
              <a:rPr lang="en-US" sz="16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Title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 err="1">
                <a:latin typeface="Times New Roman" panose="02020603050405020304" pitchFamily="18" charset="0"/>
              </a:rPr>
              <a:t>CitedPaper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6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)))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dirty="0">
                <a:latin typeface="NimbusRomNo9L-Regu"/>
              </a:rPr>
              <a:t>An OUPM for citation information extraction. For simplicity the model assumes</a:t>
            </a:r>
          </a:p>
          <a:p>
            <a:pPr algn="l"/>
            <a:r>
              <a:rPr lang="en-US" dirty="0">
                <a:latin typeface="NimbusRomNo9L-Regu"/>
              </a:rPr>
              <a:t>one author per paper and omits details of the grammar and error models.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162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Inference in open-universe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Nuclear treaty monitoring</a:t>
            </a: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MY" dirty="0">
              <a:solidFill>
                <a:srgbClr val="9A009A"/>
              </a:solidFill>
              <a:latin typeface="CMSSBX10"/>
            </a:endParaRPr>
          </a:p>
          <a:p>
            <a:pPr algn="l"/>
            <a:endParaRPr lang="en-US" dirty="0">
              <a:latin typeface="NimbusRomNo9L-Regu"/>
            </a:endParaRP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simplified version of the NET-VISA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3D921-66C6-4774-99D2-39ACB389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09800"/>
            <a:ext cx="5867400" cy="40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Keeping Track of a Complex World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NimbusRomNo9L-Regu"/>
              </a:rPr>
              <a:t>Data association problem</a:t>
            </a:r>
            <a:r>
              <a:rPr lang="en-US" dirty="0">
                <a:latin typeface="NimbusRomNo9L-Regu"/>
              </a:rPr>
              <a:t>: problem of associating observation data with the objects that generated them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dirty="0">
                <a:latin typeface="NimbusRomNo9L-Regu"/>
              </a:rPr>
              <a:t>Multitarget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and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are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guaranteed objects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true positions be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X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1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and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X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A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2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, where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is a nonnegative integer that indexes the sensor update times.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first observation arrives at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t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1, and at time 0 the prior distribution for every aircraft’s location is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InitX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()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assume that each aircraft moves independently according to a known transition model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sensor model: again, we assume a linear–Gaussian model where an aircraft at position </a:t>
            </a:r>
            <a:r>
              <a:rPr lang="en-US" sz="1800" b="1" i="0" u="none" strike="noStrike" baseline="0" dirty="0">
                <a:latin typeface="Palatino Linotype" panose="02040502050505030304" pitchFamily="18" charset="0"/>
              </a:rPr>
              <a:t>x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produces a blip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whose observed blip position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Z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is a linear function of </a:t>
            </a:r>
            <a:r>
              <a:rPr lang="en-US" sz="1800" b="1" i="0" u="none" strike="noStrike" baseline="0" dirty="0">
                <a:latin typeface="Palatino Linotype" panose="02040502050505030304" pitchFamily="18" charset="0"/>
              </a:rPr>
              <a:t>x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with added Gaussian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n-US" dirty="0">
              <a:latin typeface="NimbusRomNo9L-Regu"/>
            </a:endParaRPr>
          </a:p>
          <a:p>
            <a:pPr algn="l"/>
            <a:endParaRPr lang="en-US" dirty="0">
              <a:latin typeface="NimbusRomNo9L-Regu"/>
            </a:endParaRPr>
          </a:p>
          <a:p>
            <a:pPr algn="l"/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08844-B1F6-4152-9685-4D032FA27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41" y="5847182"/>
            <a:ext cx="4267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Keeping Track of a Complex World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4006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known objects generating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Real applications of data association are typically much more complicated.</a:t>
            </a:r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NimbusRomNo9L-Medi"/>
              </a:rPr>
              <a:t>False alarms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Medi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Medi"/>
              </a:rPr>
              <a:t>clutter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): not </a:t>
            </a:r>
            <a:r>
              <a:rPr lang="en-MY" sz="1800" b="0" i="0" u="none" strike="noStrike" baseline="0" dirty="0">
                <a:solidFill>
                  <a:srgbClr val="000000"/>
                </a:solidFill>
                <a:latin typeface="NimbusRomNo9L-Regu"/>
              </a:rPr>
              <a:t>caused by real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b="1" dirty="0">
                <a:solidFill>
                  <a:srgbClr val="000000"/>
                </a:solidFill>
                <a:latin typeface="NimbusRomNo9L-Regu"/>
              </a:rPr>
              <a:t>Detection failures</a:t>
            </a:r>
            <a:r>
              <a:rPr lang="en-MY" dirty="0">
                <a:solidFill>
                  <a:srgbClr val="000000"/>
                </a:solidFill>
                <a:latin typeface="NimbusRomNo9L-Regu"/>
              </a:rPr>
              <a:t>: no observation reported for real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solidFill>
                <a:srgbClr val="000000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Many research studies simply try to work out the complex mathematical details of the </a:t>
            </a:r>
            <a:r>
              <a:rPr lang="en-MY" sz="1800" b="0" i="0" u="none" strike="noStrike" baseline="0" dirty="0">
                <a:latin typeface="NimbusRomNo9L-Regu"/>
              </a:rPr>
              <a:t>probability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Regu"/>
              </a:rPr>
              <a:t>Practical point of view, complexity of inference of the OUPM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Simplest approach is to choose a single “best” assignment at each time step, given the predicted positions of the objects at the current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Using </a:t>
            </a:r>
            <a:r>
              <a:rPr lang="en-MY" b="1" i="0" u="none" strike="noStrike" baseline="0" dirty="0">
                <a:latin typeface="NimbusRomNo9L-Regu"/>
              </a:rPr>
              <a:t>Nearest-</a:t>
            </a:r>
            <a:r>
              <a:rPr lang="en-MY" b="1" i="0" u="none" strike="noStrike" baseline="0" dirty="0" err="1">
                <a:latin typeface="NimbusRomNo9L-Regu"/>
              </a:rPr>
              <a:t>neighbo</a:t>
            </a:r>
            <a:r>
              <a:rPr lang="en-MY" b="1" dirty="0" err="1">
                <a:latin typeface="NimbusRomNo9L-Regu"/>
              </a:rPr>
              <a:t>r</a:t>
            </a:r>
            <a:r>
              <a:rPr lang="en-MY" dirty="0">
                <a:latin typeface="NimbusRomNo9L-Regu"/>
              </a:rPr>
              <a:t> filter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Regu"/>
              </a:rPr>
              <a:t>However fails under more difficult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Regu"/>
              </a:rPr>
              <a:t>Solution: MCMC algorithm, explores the space of assignment histories</a:t>
            </a:r>
          </a:p>
          <a:p>
            <a:pPr algn="l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7086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Keeping Track of a Complex World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654209" y="4267200"/>
            <a:ext cx="754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990"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 OUPM for radar tracking of multiple targets with false alarms, detection failure, and entry and exit of aircraft. The rate at which new aircraft enter the scene is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λ</a:t>
            </a:r>
            <a:r>
              <a:rPr lang="en-US" sz="1800" b="0" i="1" u="none" strike="noStrike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while the probability per time step that an aircraft exits the scene is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α</a:t>
            </a:r>
            <a:r>
              <a:rPr lang="en-US" sz="18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False alarm blips (i.e., ones not produced by an aircraft) appear uniformly in space at a rate of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λ </a:t>
            </a:r>
            <a:r>
              <a:rPr lang="en-US" sz="1800" b="0" i="1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per time step. The probability that an aircraft is det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ected (i.e., produces a blip) depends on its current position.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339E8-873C-46C1-A40A-FFFF1701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6929710" cy="2018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623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Keeping Track of a Complex World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614895"/>
            <a:ext cx="7400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Example: Traffic monitoring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81C0F-1DA3-48BD-A89C-250ACA48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9" y="2254879"/>
            <a:ext cx="7134225" cy="2933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2F0A19-4A23-4AC4-A6B8-AE8AFB6BE2C9}"/>
              </a:ext>
            </a:extLst>
          </p:cNvPr>
          <p:cNvSpPr txBox="1"/>
          <p:nvPr/>
        </p:nvSpPr>
        <p:spPr>
          <a:xfrm>
            <a:off x="1076855" y="5459231"/>
            <a:ext cx="6638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Images from (a) upstream and (b) downstream surveillance cameras roughly two miles apart on Highway 99 in Sacramento, California. The boxed vehicle has been </a:t>
            </a:r>
            <a:r>
              <a:rPr lang="en-MY" sz="1800" b="0" i="0" u="none" strike="noStrike" baseline="0" dirty="0">
                <a:latin typeface="NimbusRomNo9L-Regu"/>
              </a:rPr>
              <a:t>identified at both cameras.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3012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3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55" y="1592038"/>
            <a:ext cx="6085205" cy="226151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spc="-35" dirty="0">
                <a:latin typeface="Calibri"/>
                <a:cs typeface="Calibri"/>
              </a:rPr>
              <a:t>Relational Probability Models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MY" spc="-35" dirty="0">
              <a:solidFill>
                <a:srgbClr val="9A009A"/>
              </a:solidFill>
              <a:latin typeface="CMSSBX10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spc="-35" dirty="0">
                <a:latin typeface="Calibri"/>
                <a:cs typeface="Calibri"/>
              </a:rPr>
              <a:t>Open-Universe Probability Models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US" sz="2050" spc="-65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-80" dirty="0">
                <a:latin typeface="Calibri"/>
                <a:cs typeface="Calibri"/>
              </a:rPr>
              <a:t>Keeping Track of a Complex World</a:t>
            </a: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endParaRPr lang="en-US" sz="2050" spc="10" dirty="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-60" dirty="0">
                <a:latin typeface="Calibri"/>
                <a:cs typeface="Calibri"/>
              </a:rPr>
              <a:t>Programs as Probability Models</a:t>
            </a:r>
            <a:endParaRPr lang="en-MY" sz="205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6F845-31EB-444C-A275-D1AD24BF9EE5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03712-07C3-4A94-938C-ADC9C3A4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Keeping Track of a Complex World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614895"/>
            <a:ext cx="7400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Example: Traffic monitoring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C1F46-8DE4-4888-B473-DD3A26E7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1" y="1993168"/>
            <a:ext cx="6629400" cy="404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A3528-D2C4-4495-ABAE-E7E02F982413}"/>
              </a:ext>
            </a:extLst>
          </p:cNvPr>
          <p:cNvSpPr txBox="1"/>
          <p:nvPr/>
        </p:nvSpPr>
        <p:spPr>
          <a:xfrm>
            <a:off x="706482" y="6050234"/>
            <a:ext cx="7294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NimbusRomNo9L-Regu"/>
              </a:rPr>
              <a:t>Generative program for an open-universe probability model for optical character recognition. The generative program produces degraded images containing sequences of letters by generating each sequence, rendering it into a 2D image, and incorporating additive</a:t>
            </a:r>
          </a:p>
          <a:p>
            <a:pPr algn="l"/>
            <a:r>
              <a:rPr lang="en-MY" sz="1400" b="0" i="0" u="none" strike="noStrike" baseline="0" dirty="0">
                <a:latin typeface="NimbusRomNo9L-Regu"/>
              </a:rPr>
              <a:t>noise at each pixel.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33095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535025" y="1752600"/>
            <a:ext cx="759983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latin typeface="NimbusRomNo9L-Regu"/>
              </a:rPr>
              <a:t>Probabilistic programming languages (PPL) </a:t>
            </a:r>
            <a:r>
              <a:rPr lang="en-US" sz="1800" b="0" i="0" u="none" strike="noStrike" baseline="0" dirty="0">
                <a:latin typeface="NimbusRomNo9L-Regu"/>
              </a:rPr>
              <a:t>built on the insight that probability models can be defined using executable code in any programming language that incorporates </a:t>
            </a:r>
            <a:r>
              <a:rPr lang="en-MY" sz="1800" b="0" i="0" u="none" strike="noStrike" baseline="0" dirty="0">
                <a:latin typeface="NimbusRomNo9L-Regu"/>
              </a:rPr>
              <a:t>a source of randomness.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inherit all of the expressive power</a:t>
            </a:r>
            <a:endParaRPr lang="en-MY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latin typeface="NimbusRomNo9L-Regu"/>
              </a:rPr>
              <a:t>computationally universal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>
              <a:latin typeface="NimbusRomNo9L-Regu"/>
            </a:endParaRPr>
          </a:p>
          <a:p>
            <a:pPr algn="l"/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Example: Reading text</a:t>
            </a:r>
          </a:p>
          <a:p>
            <a:pPr algn="l"/>
            <a:endParaRPr lang="en-MY" sz="1800" b="0" i="0" u="none" strike="noStrike" baseline="0" dirty="0">
              <a:solidFill>
                <a:srgbClr val="9A009A"/>
              </a:solidFill>
              <a:latin typeface="NimbusRomNo9L-Regu"/>
            </a:endParaRPr>
          </a:p>
          <a:p>
            <a:pPr algn="l"/>
            <a:r>
              <a:rPr lang="en-MY" dirty="0">
                <a:latin typeface="NimbusRomNo9L-Regu"/>
              </a:rPr>
              <a:t>Program that reads degraded text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built for reading text that has been smudged or blurred due to water damage, or spotted due to aging of the paper on which it is printed.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can also be built for breaking some kinds of CAPTCHAs.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A generative program that has two components: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0" i="0" u="none" strike="noStrike" baseline="0" dirty="0">
                <a:latin typeface="NimbusRomNo9L-Regu"/>
              </a:rPr>
              <a:t>a way to generate a sequence of letters</a:t>
            </a:r>
            <a:endParaRPr lang="en-US" b="0" i="0" u="none" strike="noStrike" baseline="0" dirty="0">
              <a:solidFill>
                <a:srgbClr val="9A009A"/>
              </a:solidFill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a way to generate a noisy, blurry rendering of these letters using an off-the-shelf graphics library.</a:t>
            </a: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NimbusRomNo9L-Regu"/>
            </a:endParaRPr>
          </a:p>
          <a:p>
            <a:pPr algn="l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866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535025" y="1752600"/>
            <a:ext cx="759983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0" i="0" u="none" strike="noStrike" baseline="0" dirty="0">
                <a:latin typeface="NimbusRomNo9L-Regu"/>
              </a:rPr>
              <a:t>Probabilistic programming languages (PPL) </a:t>
            </a:r>
            <a:r>
              <a:rPr lang="en-US" sz="1800" b="0" i="0" u="none" strike="noStrike" baseline="0" dirty="0">
                <a:latin typeface="NimbusRomNo9L-Regu"/>
              </a:rPr>
              <a:t>built on the insight that probability models can be defined using executable code</a:t>
            </a:r>
            <a:endParaRPr lang="en-MY" sz="18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inherit all of the expressive power</a:t>
            </a:r>
            <a:endParaRPr lang="en-MY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1800" b="0" i="0" u="none" strike="noStrike" baseline="0" dirty="0">
                <a:latin typeface="NimbusRomNo9L-Regu"/>
              </a:rPr>
              <a:t>computationally universal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>
              <a:latin typeface="NimbusRomNo9L-Regu"/>
            </a:endParaRPr>
          </a:p>
          <a:p>
            <a:pPr algn="l"/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Example: Reading text</a:t>
            </a:r>
            <a:endParaRPr lang="en-MY" sz="1800" b="0" i="0" u="none" strike="noStrike" baseline="0" dirty="0">
              <a:solidFill>
                <a:srgbClr val="9A009A"/>
              </a:solidFill>
              <a:latin typeface="NimbusRomNo9L-Regu"/>
            </a:endParaRPr>
          </a:p>
          <a:p>
            <a:pPr algn="l"/>
            <a:r>
              <a:rPr lang="en-MY" dirty="0">
                <a:latin typeface="NimbusRomNo9L-Regu"/>
              </a:rPr>
              <a:t>Program that reads degraded text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built for reading text that has been smudged or blurred due to water damage, or spotted due to aging of the paper on which it is printed.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can also be built for breaking some kinds of CAPTCHAs.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A generative program: </a:t>
            </a:r>
            <a:r>
              <a:rPr lang="en-US" dirty="0">
                <a:latin typeface="NimbusRomNo9L-Regu"/>
              </a:rPr>
              <a:t>executable program in which every random choice defines a random variable in an associated probability model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 </a:t>
            </a:r>
            <a:r>
              <a:rPr lang="en-US" dirty="0">
                <a:latin typeface="NimbusRomNo9L-Regu"/>
              </a:rPr>
              <a:t>For reading text, a generative program that has two components: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0" i="0" u="none" strike="noStrike" baseline="0" dirty="0">
                <a:latin typeface="NimbusRomNo9L-Regu"/>
              </a:rPr>
              <a:t>a way to generate a sequence of letters</a:t>
            </a:r>
            <a:endParaRPr lang="en-US" b="0" i="0" u="none" strike="noStrike" baseline="0" dirty="0">
              <a:solidFill>
                <a:srgbClr val="9A009A"/>
              </a:solidFill>
              <a:latin typeface="NimbusRomNo9L-Regu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a way to generate a noisy, blurry rendering of these letters using an off-the-shelf graphics library.</a:t>
            </a: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384175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535025" y="1752600"/>
            <a:ext cx="759983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X</a:t>
            </a:r>
            <a:r>
              <a:rPr lang="en-US" sz="1800" b="0" i="1" u="none" strike="noStrike" baseline="-25000" dirty="0">
                <a:latin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random variable corre</a:t>
            </a:r>
            <a:r>
              <a:rPr lang="en-US" dirty="0">
                <a:latin typeface="Times New Roman" panose="02020603050405020304" pitchFamily="18" charset="0"/>
              </a:rPr>
              <a:t>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ponding to the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random choice made by the program</a:t>
            </a:r>
          </a:p>
          <a:p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x</a:t>
            </a:r>
            <a:r>
              <a:rPr lang="en-US" sz="1800" b="0" i="1" u="none" strike="noStrike" baseline="-25000" dirty="0">
                <a:latin typeface="Times New Roman" panose="02020603050405020304" pitchFamily="18" charset="0"/>
              </a:rPr>
              <a:t>i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 possible value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of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X</a:t>
            </a:r>
            <a:r>
              <a:rPr lang="en-MY" sz="1800" b="0" i="1" u="none" strike="noStrike" baseline="-25000" dirty="0">
                <a:latin typeface="Times New Roman" panose="02020603050405020304" pitchFamily="18" charset="0"/>
              </a:rPr>
              <a:t>i</a:t>
            </a:r>
          </a:p>
          <a:p>
            <a:endParaRPr lang="en-MY" dirty="0">
              <a:latin typeface="Times New Roman" panose="02020603050405020304" pitchFamily="18" charset="0"/>
            </a:endParaRPr>
          </a:p>
          <a:p>
            <a:r>
              <a:rPr lang="el-GR" sz="1800" b="0" i="1" u="none" strike="noStrike" baseline="0" dirty="0">
                <a:latin typeface="Arial" panose="020B0604020202020204" pitchFamily="34" charset="0"/>
              </a:rPr>
              <a:t>ω </a:t>
            </a:r>
            <a:r>
              <a:rPr lang="el-GR" sz="1800" b="0" i="0" u="none" strike="noStrike" baseline="0" dirty="0">
                <a:latin typeface="Lucida Sans Unicode" panose="020B0602030504020204" pitchFamily="34" charset="0"/>
              </a:rPr>
              <a:t>= </a:t>
            </a:r>
            <a:r>
              <a:rPr lang="el-GR" sz="1800" b="0" i="1" u="none" strike="noStrike" baseline="0" dirty="0">
                <a:latin typeface="Garamond" panose="02020404030301010803" pitchFamily="18" charset="0"/>
              </a:rPr>
              <a:t>{</a:t>
            </a:r>
            <a:r>
              <a:rPr lang="en-MY" sz="1800" b="0" i="1" u="none" strike="noStrike" baseline="0" dirty="0">
                <a:latin typeface="Cambria" panose="02040503050406030204" pitchFamily="18" charset="0"/>
              </a:rPr>
              <a:t>x</a:t>
            </a:r>
            <a:r>
              <a:rPr lang="en-MY" sz="1800" b="0" i="1" u="none" strike="noStrike" baseline="-25000" dirty="0">
                <a:latin typeface="Cambria" panose="02040503050406030204" pitchFamily="18" charset="0"/>
              </a:rPr>
              <a:t>i</a:t>
            </a:r>
            <a:r>
              <a:rPr lang="en-MY" sz="1800" b="0" i="1" u="none" strike="noStrike" baseline="0" dirty="0">
                <a:latin typeface="Garamond" panose="02020404030301010803" pitchFamily="18" charset="0"/>
              </a:rPr>
              <a:t>} </a:t>
            </a:r>
            <a:r>
              <a:rPr lang="en-MY" sz="1800" b="0" u="none" strike="noStrike" baseline="0" dirty="0">
                <a:latin typeface="Garamond" panose="02020404030301010803" pitchFamily="18" charset="0"/>
              </a:rPr>
              <a:t>:</a:t>
            </a:r>
            <a:r>
              <a:rPr lang="en-US" sz="1800" b="0" i="0" u="none" strike="noStrike" baseline="0" dirty="0">
                <a:latin typeface="NimbusRomNo9L-Medi"/>
              </a:rPr>
              <a:t> </a:t>
            </a:r>
            <a:r>
              <a:rPr lang="en-US" sz="1800" b="1" i="0" u="none" strike="noStrike" baseline="0" dirty="0">
                <a:latin typeface="NimbusRomNo9L-Medi"/>
              </a:rPr>
              <a:t>execution trace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b="0" i="0" u="none" strike="noStrike" baseline="0" dirty="0">
                <a:solidFill>
                  <a:srgbClr val="000000"/>
                </a:solidFill>
                <a:latin typeface="NimbusRomNo9L-Regu"/>
              </a:rPr>
              <a:t>sequence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NimbusRomNo9L-Regu"/>
              </a:rPr>
              <a:t>of possible values for the random choices</a:t>
            </a:r>
            <a:endParaRPr lang="en-MY" b="0" i="1" u="none" strike="noStrike" baseline="0" dirty="0">
              <a:latin typeface="Garamond" panose="02020404030301010803" pitchFamily="18" charset="0"/>
            </a:endParaRPr>
          </a:p>
          <a:p>
            <a:endParaRPr lang="en-MY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MY" sz="1800" b="1" i="0" u="none" strike="noStrike" baseline="0" dirty="0">
                <a:latin typeface="NimbusRomNo9L-Regu"/>
              </a:rPr>
              <a:t>Probability distribution over traces</a:t>
            </a:r>
            <a:r>
              <a:rPr lang="en-MY" sz="1800" b="0" i="0" u="none" strike="noStrike" baseline="0" dirty="0">
                <a:latin typeface="NimbusRomNo9L-Regu"/>
              </a:rPr>
              <a:t>: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product of the probabilities of each individual random choice: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ω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=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∏</a:t>
            </a:r>
            <a:r>
              <a:rPr lang="en-US" sz="1800" b="0" i="1" u="none" strike="noStrike" baseline="-25000" dirty="0" err="1">
                <a:latin typeface="Times New Roman" panose="02020603050405020304" pitchFamily="18" charset="0"/>
              </a:rPr>
              <a:t>i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MY" sz="1800" b="0" i="1" u="none" strike="noStrike" baseline="0" dirty="0">
                <a:latin typeface="Cambria" panose="02040503050406030204" pitchFamily="18" charset="0"/>
              </a:rPr>
              <a:t>x</a:t>
            </a:r>
            <a:r>
              <a:rPr lang="en-MY" sz="1800" b="0" i="1" u="none" strike="noStrike" baseline="-25000" dirty="0">
                <a:latin typeface="Cambria" panose="02040503050406030204" pitchFamily="18" charset="0"/>
              </a:rPr>
              <a:t>i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|</a:t>
            </a:r>
            <a:r>
              <a:rPr lang="en-MY" sz="1800" b="0" i="1" u="none" strike="noStrike" baseline="0" dirty="0">
                <a:latin typeface="Cambria" panose="02040503050406030204" pitchFamily="18" charset="0"/>
              </a:rPr>
              <a:t>x</a:t>
            </a:r>
            <a:r>
              <a:rPr lang="en-MY" sz="1800" b="0" i="0" u="none" strike="noStrike" baseline="-25000" dirty="0">
                <a:latin typeface="Book Antiqua" panose="02040602050305030304" pitchFamily="18" charset="0"/>
              </a:rPr>
              <a:t>1, … ,</a:t>
            </a:r>
            <a:r>
              <a:rPr lang="en-US" i="1" dirty="0">
                <a:latin typeface="Arial" panose="020B0604020202020204" pitchFamily="34" charset="0"/>
              </a:rPr>
              <a:t>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x</a:t>
            </a:r>
            <a:r>
              <a:rPr lang="en-US" sz="1800" b="0" i="1" u="none" strike="noStrike" baseline="-25000" dirty="0">
                <a:latin typeface="Times New Roman" panose="02020603050405020304" pitchFamily="18" charset="0"/>
              </a:rPr>
              <a:t>i−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en-MY" dirty="0">
              <a:solidFill>
                <a:srgbClr val="9A009A"/>
              </a:solidFill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PPL modular in a way that makes it easy to explore improvements to the underlying model.</a:t>
            </a:r>
          </a:p>
          <a:p>
            <a:pPr algn="l"/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algn="l"/>
            <a:r>
              <a:rPr lang="en-US" dirty="0">
                <a:latin typeface="NimbusRomNo9L-Regu"/>
              </a:rPr>
              <a:t>Can be improved by incorporating a Markov Model</a:t>
            </a:r>
            <a:endParaRPr lang="en-MY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84036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535025" y="1752600"/>
            <a:ext cx="75998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9A009A"/>
              </a:solidFill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MY" dirty="0">
              <a:solidFill>
                <a:srgbClr val="9A009A"/>
              </a:solidFill>
              <a:latin typeface="NimbusRomNo9L-Regu"/>
            </a:endParaRPr>
          </a:p>
          <a:p>
            <a:pPr algn="l"/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3BAB7-3C84-4061-80A7-A9F46B71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65" y="1600200"/>
            <a:ext cx="6686550" cy="4000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60F7AF-E2EE-4FBD-A603-B7DF0120EB4E}"/>
              </a:ext>
            </a:extLst>
          </p:cNvPr>
          <p:cNvSpPr txBox="1"/>
          <p:nvPr/>
        </p:nvSpPr>
        <p:spPr>
          <a:xfrm>
            <a:off x="762000" y="5750150"/>
            <a:ext cx="716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NimbusRomNo9L-Regu"/>
              </a:rPr>
              <a:t>Generative program for an open-universe probability model for optical character recognition. The generative program produces degraded images containing sequences of letters by generating each sequence, rendering it into a 2D image, and incorporating additive </a:t>
            </a:r>
            <a:r>
              <a:rPr lang="en-MY" sz="1800" b="0" i="0" u="none" strike="noStrike" baseline="0" dirty="0">
                <a:latin typeface="NimbusRomNo9L-Regu"/>
              </a:rPr>
              <a:t>noise at each pixel.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9136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04838-E310-4613-BBE3-C0DE45B9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42" y="1967521"/>
            <a:ext cx="4191000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AC8EC-8C34-40D8-8C9D-FB424D9D1C53}"/>
              </a:ext>
            </a:extLst>
          </p:cNvPr>
          <p:cNvSpPr txBox="1"/>
          <p:nvPr/>
        </p:nvSpPr>
        <p:spPr>
          <a:xfrm>
            <a:off x="857756" y="4571999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Noisy input image (top) and inference results (bottom) produced by three runs, each of 25 MCMC iterations, with the model from the previous generative program. Note that the inference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process correctly identifies the sequence of letters.</a:t>
            </a:r>
          </a:p>
        </p:txBody>
      </p:sp>
    </p:spTree>
    <p:extLst>
      <p:ext uri="{BB962C8B-B14F-4D97-AF65-F5344CB8AC3E}">
        <p14:creationId xmlns:p14="http://schemas.microsoft.com/office/powerpoint/2010/main" val="891786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26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88252-C856-4C6F-9CBC-391CC052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438775" cy="1857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B1833B-01E0-4EBF-95DE-817EAE16F1A0}"/>
              </a:ext>
            </a:extLst>
          </p:cNvPr>
          <p:cNvSpPr txBox="1"/>
          <p:nvPr/>
        </p:nvSpPr>
        <p:spPr>
          <a:xfrm>
            <a:off x="1142999" y="4800600"/>
            <a:ext cx="6200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NimbusRomNo9L-Regu"/>
              </a:rPr>
              <a:t>Generative program for an improved optical character recognition model that generates letters according to a letter bigram model whose pairwise letter frequencies are estimated from a list of English words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0536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US" spc="25" dirty="0"/>
              <a:t>Programs as Probability Models</a:t>
            </a:r>
            <a:endParaRPr lang="en-MY" spc="2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27</a:t>
            </a:fld>
            <a:endParaRPr spc="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1E665-8472-413A-84BA-93343054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79" y="2261474"/>
            <a:ext cx="5191125" cy="201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7F3F1-4369-4F15-B642-CBDEDF5664F0}"/>
              </a:ext>
            </a:extLst>
          </p:cNvPr>
          <p:cNvSpPr txBox="1"/>
          <p:nvPr/>
        </p:nvSpPr>
        <p:spPr>
          <a:xfrm>
            <a:off x="990600" y="4593882"/>
            <a:ext cx="701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Top: extremely noisy input image. Bottom left: with three inference results from 25 MCMC iterations with the independent-letter model from previous generative program. </a:t>
            </a:r>
          </a:p>
          <a:p>
            <a:endParaRPr lang="en-US" dirty="0"/>
          </a:p>
          <a:p>
            <a:pPr algn="just"/>
            <a:r>
              <a:rPr lang="en-US" dirty="0"/>
              <a:t>Bottom right: three inference results with the letter bigram model. Both models exhibit ambiguity in the results, but the latter model’s results reflect prior knowledge of plausible letter sequences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2503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Summary</a:t>
            </a:r>
            <a:endParaRPr lang="en-MY" spc="-75" dirty="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28</a:t>
            </a:fld>
            <a:endParaRPr spc="20" dirty="0"/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743FEED2-588B-4E86-B733-422E14419319}"/>
              </a:ext>
            </a:extLst>
          </p:cNvPr>
          <p:cNvSpPr txBox="1"/>
          <p:nvPr/>
        </p:nvSpPr>
        <p:spPr>
          <a:xfrm>
            <a:off x="625194" y="1600200"/>
            <a:ext cx="7632065" cy="471988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imbusRomNo9L-Medi"/>
              </a:rPr>
              <a:t>Relational probability models </a:t>
            </a:r>
            <a:r>
              <a:rPr lang="en-US" sz="1800" b="1" i="0" u="none" strike="noStrike" baseline="0" dirty="0">
                <a:latin typeface="NimbusRomNo9L-Regu"/>
              </a:rPr>
              <a:t>(RPMs)</a:t>
            </a:r>
            <a:r>
              <a:rPr lang="en-US" sz="1800" b="0" i="0" u="none" strike="noStrike" baseline="0" dirty="0">
                <a:latin typeface="NimbusRomNo9L-Regu"/>
              </a:rPr>
              <a:t> define probability models on worlds derived from the </a:t>
            </a:r>
            <a:r>
              <a:rPr lang="en-US" sz="1800" b="0" i="0" u="none" strike="noStrike" baseline="0" dirty="0">
                <a:latin typeface="NimbusRomNo9L-Medi"/>
              </a:rPr>
              <a:t>database semantics </a:t>
            </a:r>
            <a:r>
              <a:rPr lang="en-US" sz="1800" b="0" i="0" u="none" strike="noStrike" baseline="0" dirty="0">
                <a:latin typeface="NimbusRomNo9L-Regu"/>
              </a:rPr>
              <a:t>for first-order languages</a:t>
            </a:r>
          </a:p>
          <a:p>
            <a:pPr algn="l"/>
            <a:endParaRPr lang="en-US" dirty="0">
              <a:latin typeface="NimbusRomNo9L-Medi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RPMs provide very </a:t>
            </a:r>
            <a:r>
              <a:rPr lang="en-US" sz="1800" b="1" i="0" u="none" strike="noStrike" baseline="0" dirty="0">
                <a:latin typeface="NimbusRomNo9L-Regu"/>
              </a:rPr>
              <a:t>concise models for worlds </a:t>
            </a:r>
            <a:r>
              <a:rPr lang="en-US" sz="1800" b="0" i="0" u="none" strike="noStrike" baseline="0" dirty="0">
                <a:latin typeface="NimbusRomNo9L-Regu"/>
              </a:rPr>
              <a:t>with large numbers of </a:t>
            </a:r>
            <a:r>
              <a:rPr lang="en-US" sz="1800" b="1" i="0" u="none" strike="noStrike" baseline="0" dirty="0">
                <a:latin typeface="NimbusRomNo9L-Regu"/>
              </a:rPr>
              <a:t>objects</a:t>
            </a:r>
            <a:r>
              <a:rPr lang="en-US" sz="1800" b="0" i="0" u="none" strike="noStrike" baseline="0" dirty="0">
                <a:latin typeface="NimbusRomNo9L-Regu"/>
              </a:rPr>
              <a:t> and can </a:t>
            </a:r>
            <a:r>
              <a:rPr lang="en-MY" sz="1800" b="0" i="0" u="none" strike="noStrike" baseline="0" dirty="0">
                <a:latin typeface="NimbusRomNo9L-Regu"/>
              </a:rPr>
              <a:t>handle relational </a:t>
            </a:r>
            <a:r>
              <a:rPr lang="en-MY" sz="1800" b="1" i="0" u="none" strike="noStrike" baseline="0" dirty="0">
                <a:latin typeface="NimbusRomNo9L-Regu"/>
              </a:rPr>
              <a:t>uncertainty</a:t>
            </a:r>
            <a:r>
              <a:rPr lang="en-MY" sz="1800" b="0" i="0" u="none" strike="noStrike" baseline="0" dirty="0">
                <a:latin typeface="NimbusRomNo9L-Regu"/>
              </a:rPr>
              <a:t>.</a:t>
            </a:r>
          </a:p>
          <a:p>
            <a:pPr algn="l"/>
            <a:endParaRPr lang="en-US" sz="1800" i="0" u="none" strike="noStrike" baseline="0" dirty="0">
              <a:latin typeface="NimbusRomNo9L-Medi"/>
            </a:endParaRPr>
          </a:p>
          <a:p>
            <a:pPr algn="l"/>
            <a:r>
              <a:rPr lang="en-US" sz="1800" b="1" i="0" u="none" strike="noStrike" baseline="0" dirty="0">
                <a:latin typeface="NimbusRomNo9L-Medi"/>
              </a:rPr>
              <a:t>Open-universe probability models </a:t>
            </a:r>
            <a:r>
              <a:rPr lang="en-US" sz="1800" b="1" i="0" u="none" strike="noStrike" baseline="0" dirty="0">
                <a:latin typeface="NimbusRomNo9L-Regu"/>
              </a:rPr>
              <a:t>(OUPMs) </a:t>
            </a:r>
            <a:r>
              <a:rPr lang="en-US" sz="1800" b="0" i="0" u="none" strike="noStrike" baseline="0" dirty="0">
                <a:latin typeface="NimbusRomNo9L-Regu"/>
              </a:rPr>
              <a:t>build on the full semantics of first-order logic, allowing for new kinds of uncertainty such as identity and existence uncertainty.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sz="1800" b="1" i="0" u="none" strike="noStrike" baseline="0" dirty="0">
                <a:latin typeface="NimbusRomNo9L-Medi"/>
              </a:rPr>
              <a:t>Generative programs</a:t>
            </a:r>
            <a:r>
              <a:rPr lang="en-US" sz="1800" b="0" i="0" u="none" strike="noStrike" baseline="0" dirty="0">
                <a:latin typeface="NimbusRomNo9L-Medi"/>
              </a:rPr>
              <a:t> </a:t>
            </a:r>
            <a:r>
              <a:rPr lang="en-US" sz="1800" b="0" i="0" u="none" strike="noStrike" baseline="0" dirty="0">
                <a:latin typeface="NimbusRomNo9L-Regu"/>
              </a:rPr>
              <a:t>are representations of probability models—including OUPMs— as executable programs in a </a:t>
            </a:r>
            <a:r>
              <a:rPr lang="en-US" sz="1800" b="0" i="0" u="none" strike="noStrike" baseline="0" dirty="0">
                <a:latin typeface="NimbusRomNo9L-Medi"/>
              </a:rPr>
              <a:t>probabilistic programming language </a:t>
            </a:r>
            <a:r>
              <a:rPr lang="en-US" sz="1800" b="0" i="0" u="none" strike="noStrike" baseline="0" dirty="0">
                <a:latin typeface="NimbusRomNo9L-Regu"/>
              </a:rPr>
              <a:t>or </a:t>
            </a:r>
            <a:r>
              <a:rPr lang="en-US" sz="1800" b="0" i="0" u="none" strike="noStrike" baseline="0" dirty="0">
                <a:latin typeface="NimbusRomNo9L-Medi"/>
              </a:rPr>
              <a:t>PPL</a:t>
            </a:r>
            <a:r>
              <a:rPr lang="en-US" sz="1800" b="0" i="0" u="none" strike="noStrike" baseline="0" dirty="0">
                <a:latin typeface="NimbusRomNo9L-Regu"/>
              </a:rPr>
              <a:t>. 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 generative program represents a distribution over </a:t>
            </a:r>
            <a:r>
              <a:rPr lang="en-US" sz="1800" b="0" i="0" u="none" strike="noStrike" baseline="0" dirty="0">
                <a:latin typeface="NimbusRomNo9L-Medi"/>
              </a:rPr>
              <a:t>execution traces </a:t>
            </a:r>
            <a:r>
              <a:rPr lang="en-US" sz="1800" b="0" i="0" u="none" strike="noStrike" baseline="0" dirty="0">
                <a:latin typeface="NimbusRomNo9L-Regu"/>
              </a:rPr>
              <a:t>of the program. </a:t>
            </a:r>
          </a:p>
          <a:p>
            <a:pPr algn="l"/>
            <a:endParaRPr lang="en-US" dirty="0"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PPLs typically provide </a:t>
            </a:r>
            <a:r>
              <a:rPr lang="en-US" sz="1800" b="0" i="0" u="none" strike="noStrike" baseline="0" dirty="0">
                <a:latin typeface="NimbusRomNo9L-ReguItal"/>
              </a:rPr>
              <a:t>universal </a:t>
            </a:r>
            <a:r>
              <a:rPr lang="en-US" sz="1800" b="0" i="0" u="none" strike="noStrike" baseline="0" dirty="0">
                <a:latin typeface="NimbusRomNo9L-Regu"/>
              </a:rPr>
              <a:t>expressive power for probability models.</a:t>
            </a:r>
          </a:p>
        </p:txBody>
      </p:sp>
    </p:spTree>
    <p:extLst>
      <p:ext uri="{BB962C8B-B14F-4D97-AF65-F5344CB8AC3E}">
        <p14:creationId xmlns:p14="http://schemas.microsoft.com/office/powerpoint/2010/main" val="225078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4D631-BB38-4EC2-A872-DE86469E51AE}"/>
              </a:ext>
            </a:extLst>
          </p:cNvPr>
          <p:cNvSpPr txBox="1"/>
          <p:nvPr/>
        </p:nvSpPr>
        <p:spPr>
          <a:xfrm>
            <a:off x="803564" y="1828800"/>
            <a:ext cx="749223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Relational Probability Models (RPM) </a:t>
            </a:r>
            <a:r>
              <a:rPr lang="en-US" dirty="0"/>
              <a:t>have no closed-world assumptions.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MY" sz="1800" b="0" i="0" u="none" strike="noStrike" baseline="0" dirty="0">
                <a:solidFill>
                  <a:srgbClr val="9A009A"/>
                </a:solidFill>
                <a:latin typeface="CMSSBX10"/>
              </a:rPr>
              <a:t>Syntax and semantics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Constant, function, and predicate symbols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type signature </a:t>
            </a:r>
            <a:r>
              <a:rPr lang="en-US" dirty="0"/>
              <a:t>for each function: s</a:t>
            </a:r>
            <a:r>
              <a:rPr lang="en-US" sz="1800" b="0" i="0" u="none" strike="noStrike" baseline="0" dirty="0">
                <a:latin typeface="NimbusRomNo9L-Regu"/>
              </a:rPr>
              <a:t>pecification of the type of each argument </a:t>
            </a:r>
            <a:r>
              <a:rPr lang="en-MY" sz="1800" b="0" i="0" u="none" strike="noStrike" baseline="0" dirty="0">
                <a:latin typeface="NimbusRomNo9L-Regu"/>
              </a:rPr>
              <a:t>and the function’s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dirty="0">
                <a:latin typeface="NimbusRomNo9L-Regu"/>
              </a:rPr>
              <a:t>Eliminates possible worlds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Book-recommendation domain</a:t>
            </a:r>
            <a:r>
              <a:rPr lang="en-MY" dirty="0">
                <a:latin typeface="NimbusRomNo9L-Regu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The types = Customer and 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Type signatures for functions &amp; predicates:</a:t>
            </a:r>
          </a:p>
          <a:p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		Honest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Customer </a:t>
            </a:r>
            <a:r>
              <a:rPr lang="en-MY" sz="1800" b="0" i="1" u="none" strike="noStrike" baseline="0" dirty="0">
                <a:latin typeface="Century Gothic" panose="020B0502020202020204" pitchFamily="34" charset="0"/>
              </a:rPr>
              <a:t>→ {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true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false</a:t>
            </a:r>
            <a:r>
              <a:rPr lang="en-MY" sz="1800" b="0" i="1" u="none" strike="noStrike" baseline="0" dirty="0">
                <a:latin typeface="Century Gothic" panose="020B0502020202020204" pitchFamily="34" charset="0"/>
              </a:rPr>
              <a:t>}</a:t>
            </a: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		Kindness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Customer </a:t>
            </a:r>
            <a:r>
              <a:rPr lang="en-US" sz="1800" b="0" i="1" u="none" strike="noStrike" baseline="0" dirty="0">
                <a:latin typeface="Century Gothic" panose="020B0502020202020204" pitchFamily="34" charset="0"/>
              </a:rPr>
              <a:t>→ {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4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5</a:t>
            </a:r>
            <a:r>
              <a:rPr lang="en-US" sz="1800" b="0" i="1" u="none" strike="noStrike" baseline="0" dirty="0">
                <a:latin typeface="Century Gothic" panose="020B0502020202020204" pitchFamily="34" charset="0"/>
              </a:rPr>
              <a:t>}</a:t>
            </a: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		Quality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Book </a:t>
            </a:r>
            <a:r>
              <a:rPr lang="en-US" sz="1800" b="0" i="1" u="none" strike="noStrike" baseline="0" dirty="0">
                <a:latin typeface="Century Gothic" panose="020B0502020202020204" pitchFamily="34" charset="0"/>
              </a:rPr>
              <a:t>→ {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4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5</a:t>
            </a:r>
            <a:r>
              <a:rPr lang="en-US" sz="1800" b="0" i="1" u="none" strike="noStrike" baseline="0" dirty="0">
                <a:latin typeface="Century Gothic" panose="020B0502020202020204" pitchFamily="34" charset="0"/>
              </a:rPr>
              <a:t>}</a:t>
            </a: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		Recommendation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Customer</a:t>
            </a:r>
            <a:r>
              <a:rPr lang="en-US" sz="1800" b="0" i="1" u="none" strike="noStrike" baseline="0" dirty="0" err="1">
                <a:latin typeface="Century Gothic" panose="020B0502020202020204" pitchFamily="34" charset="0"/>
              </a:rPr>
              <a:t>×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Book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baseline="0" dirty="0">
                <a:latin typeface="Century Gothic" panose="020B0502020202020204" pitchFamily="34" charset="0"/>
              </a:rPr>
              <a:t>→ {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3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4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5</a:t>
            </a:r>
            <a:r>
              <a:rPr lang="en-US" sz="1800" b="0" i="1" u="none" strike="noStrike" baseline="0" dirty="0">
                <a:latin typeface="Century Gothic" panose="020B0502020202020204" pitchFamily="34" charset="0"/>
              </a:rPr>
              <a:t>}</a:t>
            </a:r>
          </a:p>
          <a:p>
            <a:endParaRPr lang="en-US" i="1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68609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4D631-BB38-4EC2-A872-DE86469E51AE}"/>
              </a:ext>
            </a:extLst>
          </p:cNvPr>
          <p:cNvSpPr txBox="1"/>
          <p:nvPr/>
        </p:nvSpPr>
        <p:spPr>
          <a:xfrm>
            <a:off x="733483" y="1429982"/>
            <a:ext cx="74922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Basic random variables </a:t>
            </a:r>
            <a:r>
              <a:rPr lang="en-US" dirty="0">
                <a:latin typeface="NimbusRomNo9L-Regu"/>
              </a:rPr>
              <a:t>of the RPM are obtained by instantiating each function with each possible combination of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r>
              <a:rPr lang="fr-FR" sz="1800" b="0" i="1" u="none" strike="noStrike" baseline="0" dirty="0" err="1">
                <a:latin typeface="Times New Roman" panose="02020603050405020304" pitchFamily="18" charset="0"/>
              </a:rPr>
              <a:t>Honest</a:t>
            </a:r>
            <a:r>
              <a:rPr lang="fr-F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fr-FR" sz="1800" b="0" i="0" u="none" strike="noStrike" baseline="-25000" dirty="0">
                <a:latin typeface="Book Antiqua" panose="02040602050305030304" pitchFamily="18" charset="0"/>
              </a:rPr>
              <a:t>1</a:t>
            </a:r>
            <a:r>
              <a:rPr lang="fr-FR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fr-FR" sz="1800" b="0" i="0" u="none" strike="noStrike" baseline="0" dirty="0">
                <a:latin typeface="Book Antiqua" panose="02040602050305030304" pitchFamily="18" charset="0"/>
              </a:rPr>
              <a:t>, </a:t>
            </a:r>
            <a:r>
              <a:rPr lang="fr-FR" sz="1800" b="0" i="1" u="none" strike="noStrike" baseline="0" dirty="0" err="1">
                <a:latin typeface="Times New Roman" panose="02020603050405020304" pitchFamily="18" charset="0"/>
              </a:rPr>
              <a:t>Quality</a:t>
            </a:r>
            <a:r>
              <a:rPr lang="fr-F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fr-FR" sz="1800" b="0" i="0" u="none" strike="noStrike" baseline="-25000" dirty="0">
                <a:latin typeface="Book Antiqua" panose="02040602050305030304" pitchFamily="18" charset="0"/>
              </a:rPr>
              <a:t>2</a:t>
            </a:r>
            <a:r>
              <a:rPr lang="fr-FR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fr-FR" sz="1800" b="0" i="0" u="none" strike="noStrike" baseline="0" dirty="0">
                <a:latin typeface="Book Antiqua" panose="02040602050305030304" pitchFamily="18" charset="0"/>
              </a:rPr>
              <a:t>, </a:t>
            </a:r>
            <a:r>
              <a:rPr lang="fr-FR" sz="1800" b="0" i="1" u="none" strike="noStrike" baseline="0" dirty="0" err="1">
                <a:latin typeface="Times New Roman" panose="02020603050405020304" pitchFamily="18" charset="0"/>
              </a:rPr>
              <a:t>Recommendation</a:t>
            </a:r>
            <a:r>
              <a:rPr lang="fr-F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fr-FR" sz="1800" b="0" i="0" u="none" strike="noStrike" baseline="-25000" dirty="0">
                <a:latin typeface="Book Antiqua" panose="02040602050305030304" pitchFamily="18" charset="0"/>
              </a:rPr>
              <a:t>1</a:t>
            </a:r>
            <a:r>
              <a:rPr lang="fr-FR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fr-FR" sz="1800" b="0" i="0" u="none" strike="noStrike" baseline="-25000" dirty="0">
                <a:latin typeface="Book Antiqua" panose="02040602050305030304" pitchFamily="18" charset="0"/>
              </a:rPr>
              <a:t>2</a:t>
            </a:r>
            <a:r>
              <a:rPr lang="fr-FR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fr-FR" sz="1800" b="0" i="0" u="none" strike="noStrike" baseline="0" dirty="0">
                <a:latin typeface="Book Antiqua" panose="0204060205030503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One dependency statement for each function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for any customer </a:t>
            </a:r>
            <a:r>
              <a:rPr lang="en-US" i="1" dirty="0">
                <a:latin typeface="NimbusRomNo9L-Regu"/>
              </a:rPr>
              <a:t>c</a:t>
            </a:r>
            <a:r>
              <a:rPr lang="en-US" dirty="0">
                <a:latin typeface="NimbusRomNo9L-Regu"/>
              </a:rPr>
              <a:t> and book </a:t>
            </a:r>
            <a:r>
              <a:rPr lang="en-US" i="1" dirty="0">
                <a:latin typeface="NimbusRomNo9L-Regu"/>
              </a:rPr>
              <a:t>b</a:t>
            </a:r>
            <a:r>
              <a:rPr lang="en-US" dirty="0">
                <a:latin typeface="NimbusRomNo9L-Regu"/>
              </a:rPr>
              <a:t>, the score depends on the honesty and kindness of the customer and the quality of the book: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Recommendation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0" i="0" u="none" strike="noStrike" baseline="0" dirty="0">
                <a:latin typeface="Lucida Sans Unicode" panose="020B0602030504020204" pitchFamily="34" charset="0"/>
              </a:rPr>
              <a:t>∼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RecCPT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Honest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Kindness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Quality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))</a:t>
            </a:r>
          </a:p>
          <a:p>
            <a:endParaRPr lang="en-MY" sz="1800" b="0" i="0" u="none" strike="noStrike" baseline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RecCPT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is a separately defined conditional probability table with 2 x 5 x 5 </a:t>
            </a:r>
            <a:r>
              <a:rPr lang="en-US" sz="1800" b="0" i="0" u="none" strike="noStrike" baseline="0" dirty="0">
                <a:latin typeface="Lucida Sans Unicode" panose="020B0602030504020204" pitchFamily="34" charset="0"/>
              </a:rPr>
              <a:t>=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50 rows,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each with 5 entries.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b="0" i="0" u="none" strike="noStrike" baseline="0" dirty="0">
              <a:latin typeface="Times New Roman" panose="02020603050405020304" pitchFamily="18" charset="0"/>
            </a:endParaRPr>
          </a:p>
          <a:p>
            <a:pPr marL="0" lvl="1"/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78706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8201" y="941545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4D631-BB38-4EC2-A872-DE86469E51AE}"/>
              </a:ext>
            </a:extLst>
          </p:cNvPr>
          <p:cNvSpPr txBox="1"/>
          <p:nvPr/>
        </p:nvSpPr>
        <p:spPr>
          <a:xfrm>
            <a:off x="733483" y="1429982"/>
            <a:ext cx="83343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context-specific</a:t>
            </a:r>
            <a:r>
              <a:rPr lang="en-US" dirty="0">
                <a:latin typeface="NimbusRomNo9L-Regu"/>
              </a:rPr>
              <a:t> </a:t>
            </a:r>
            <a:r>
              <a:rPr lang="en-US" b="1" dirty="0">
                <a:latin typeface="NimbusRomNo9L-Regu"/>
              </a:rPr>
              <a:t>independence</a:t>
            </a:r>
            <a:endParaRPr lang="en-MY" sz="1800" b="1" i="1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Recommendation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    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if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Honest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then</a:t>
            </a: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			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HonestRecCPT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Kindness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Quality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))</a:t>
            </a:r>
          </a:p>
          <a:p>
            <a:r>
              <a:rPr lang="da-DK" sz="1800" b="1" i="1" u="none" strike="noStrike" baseline="0" dirty="0">
                <a:latin typeface="Times New Roman" panose="02020603050405020304" pitchFamily="18" charset="0"/>
              </a:rPr>
              <a:t>			else </a:t>
            </a:r>
            <a:r>
              <a:rPr lang="da-DK" sz="1800" b="0" i="0" u="none" strike="noStrike" baseline="0" dirty="0">
                <a:latin typeface="Cambria" panose="02040503050406030204" pitchFamily="18" charset="0"/>
              </a:rPr>
              <a:t>(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4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1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1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4</a:t>
            </a:r>
            <a:r>
              <a:rPr lang="da-DK" sz="1800" b="0" i="0" u="none" strike="noStrike" baseline="0" dirty="0">
                <a:latin typeface="Cambria" panose="02040503050406030204" pitchFamily="18" charset="0"/>
              </a:rPr>
              <a:t>) 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</a:p>
          <a:p>
            <a:pPr marL="0" lvl="1"/>
            <a:endParaRPr lang="en-US" dirty="0">
              <a:latin typeface="NimbusRomNo9L-Regu"/>
            </a:endParaRPr>
          </a:p>
          <a:p>
            <a:pPr marL="0" lvl="1"/>
            <a:endParaRPr lang="en-US" dirty="0">
              <a:latin typeface="NimbusRomNo9L-Regu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NimbusRomNo9L-Regu"/>
              </a:rPr>
              <a:t>Further elaboration</a:t>
            </a:r>
            <a:endParaRPr lang="en-MY" sz="1800" b="1" i="1" u="none" strike="noStrike" baseline="0" dirty="0">
              <a:latin typeface="Times New Roman" panose="02020603050405020304" pitchFamily="18" charset="0"/>
            </a:endParaRPr>
          </a:p>
          <a:p>
            <a:pPr marL="0" lvl="1"/>
            <a:endParaRPr lang="en-US" dirty="0">
              <a:latin typeface="NimbusRomNo9L-Regu"/>
            </a:endParaRPr>
          </a:p>
          <a:p>
            <a:endParaRPr lang="en-MY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Recommendation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     	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if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Honest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then</a:t>
            </a:r>
          </a:p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				if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Fan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Author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)) </a:t>
            </a:r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then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Exactly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0" u="none" strike="noStrike" baseline="0" dirty="0">
                <a:latin typeface="Book Antiqua" panose="02040602050305030304" pitchFamily="18" charset="0"/>
              </a:rPr>
              <a:t>5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				else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HonestRecCPT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Kindness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</a:t>
            </a:r>
            <a:r>
              <a:rPr lang="en-US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Quality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))</a:t>
            </a:r>
          </a:p>
          <a:p>
            <a:r>
              <a:rPr lang="da-DK" sz="1800" b="1" i="0" u="none" strike="noStrike" baseline="0" dirty="0">
                <a:latin typeface="Times New Roman" panose="02020603050405020304" pitchFamily="18" charset="0"/>
              </a:rPr>
              <a:t>			else </a:t>
            </a:r>
            <a:r>
              <a:rPr lang="da-DK" sz="1800" b="0" i="0" u="none" strike="noStrike" baseline="0" dirty="0">
                <a:latin typeface="Cambria" panose="02040503050406030204" pitchFamily="18" charset="0"/>
              </a:rPr>
              <a:t>(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4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1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1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0</a:t>
            </a:r>
            <a:r>
              <a:rPr lang="da-DK" sz="1800" b="0" i="1" u="none" strike="noStrike" baseline="0" dirty="0">
                <a:latin typeface="Arial" panose="020B0604020202020204" pitchFamily="34" charset="0"/>
              </a:rPr>
              <a:t>.</a:t>
            </a:r>
            <a:r>
              <a:rPr lang="da-DK" sz="1800" b="0" i="0" u="none" strike="noStrike" baseline="0" dirty="0">
                <a:latin typeface="Book Antiqua" panose="02040602050305030304" pitchFamily="18" charset="0"/>
              </a:rPr>
              <a:t>4</a:t>
            </a:r>
            <a:r>
              <a:rPr lang="da-DK" sz="1800" b="0" i="0" u="none" strike="noStrike" baseline="0" dirty="0">
                <a:latin typeface="Cambria" panose="02040503050406030204" pitchFamily="18" charset="0"/>
              </a:rPr>
              <a:t>)</a:t>
            </a:r>
          </a:p>
          <a:p>
            <a:pPr marL="0" lvl="1"/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4298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74CD1-3EE5-4A8D-82AD-F9D3D6E3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20" y="2057400"/>
            <a:ext cx="7134225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47584-9F1C-4963-9A5B-8FC24A15B756}"/>
              </a:ext>
            </a:extLst>
          </p:cNvPr>
          <p:cNvSpPr txBox="1"/>
          <p:nvPr/>
        </p:nvSpPr>
        <p:spPr>
          <a:xfrm>
            <a:off x="535025" y="5066572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990"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Bayes net for a single customer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recommending a single book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Honest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Boolean, while the other variables have integer values from 1 to 5. (b) Bayes net with two customers and two books.</a:t>
            </a:r>
          </a:p>
        </p:txBody>
      </p:sp>
    </p:spTree>
    <p:extLst>
      <p:ext uri="{BB962C8B-B14F-4D97-AF65-F5344CB8AC3E}">
        <p14:creationId xmlns:p14="http://schemas.microsoft.com/office/powerpoint/2010/main" val="337662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47584-9F1C-4963-9A5B-8FC24A15B756}"/>
              </a:ext>
            </a:extLst>
          </p:cNvPr>
          <p:cNvSpPr txBox="1"/>
          <p:nvPr/>
        </p:nvSpPr>
        <p:spPr>
          <a:xfrm>
            <a:off x="535025" y="4572000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Fragment of the equivalent Bayes net for the book recommendation RPM when</a:t>
            </a:r>
          </a:p>
          <a:p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Author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B</a:t>
            </a:r>
            <a:r>
              <a:rPr lang="en-MY" sz="1800" b="0" i="0" u="none" strike="noStrike" baseline="-25000" dirty="0">
                <a:latin typeface="Times New Roman" panose="02020603050405020304" pitchFamily="18" charset="0"/>
              </a:rPr>
              <a:t>2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0" u="none" strike="noStrike" baseline="0" dirty="0">
                <a:latin typeface="Times New Roman" panose="02020603050405020304" pitchFamily="18" charset="0"/>
              </a:rPr>
              <a:t>is unknown.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E2098-8A34-432B-BA82-2B5376F5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48471"/>
            <a:ext cx="5600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Inference in 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MY" sz="1800" b="1" i="0" u="none" strike="noStrike" baseline="0" dirty="0">
                <a:latin typeface="NimbusRomNo9L-Regu"/>
              </a:rPr>
              <a:t>RPM Inference approach</a:t>
            </a:r>
            <a:r>
              <a:rPr lang="en-MY" sz="1800" b="0" i="0" u="none" strike="noStrike" baseline="0" dirty="0">
                <a:latin typeface="NimbusRomNo9L-Regu"/>
              </a:rPr>
              <a:t>: construct the equivalent </a:t>
            </a:r>
            <a:r>
              <a:rPr lang="en-US" sz="1800" b="0" i="0" u="none" strike="noStrike" baseline="0" dirty="0">
                <a:latin typeface="NimbusRomNo9L-Regu"/>
              </a:rPr>
              <a:t>Bayesian network, given the known constant symbols belonging to each type </a:t>
            </a:r>
            <a:r>
              <a:rPr lang="en-US" sz="1800" b="1" i="0" u="none" strike="noStrike" baseline="0" dirty="0">
                <a:latin typeface="NimbusRomNo9L-Regu"/>
              </a:rPr>
              <a:t>(grounding/unrolling)</a:t>
            </a:r>
          </a:p>
          <a:p>
            <a:pPr algn="l"/>
            <a:endParaRPr lang="en-US" b="1" dirty="0">
              <a:latin typeface="NimbusRomNo9L-Regu"/>
            </a:endParaRPr>
          </a:p>
          <a:p>
            <a:pPr algn="l"/>
            <a:r>
              <a:rPr lang="en-MY" dirty="0"/>
              <a:t>Example: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91F6AC-5BE3-4A65-8E4F-10CA9E36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03" y="3199167"/>
            <a:ext cx="5705475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898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025" y="101081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  <a:tabLst>
                <a:tab pos="2910840" algn="l"/>
              </a:tabLst>
            </a:pPr>
            <a:r>
              <a:rPr lang="en-MY" spc="25" dirty="0"/>
              <a:t>Inference in relational probability models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5"/>
              </a:lnSpc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2917F-834E-4392-BA47-2DAEFF6B136A}"/>
              </a:ext>
            </a:extLst>
          </p:cNvPr>
          <p:cNvSpPr txBox="1"/>
          <p:nvPr/>
        </p:nvSpPr>
        <p:spPr>
          <a:xfrm>
            <a:off x="734241" y="1752600"/>
            <a:ext cx="754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NimbusRomNo9L-Regu"/>
              </a:rPr>
              <a:t>Drawbacks of grounding: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Large Bayes 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Many parents of variables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imbusRomNo9L-Regu"/>
            </a:endParaRPr>
          </a:p>
          <a:p>
            <a:pPr algn="l"/>
            <a:r>
              <a:rPr lang="en-US" b="1" dirty="0">
                <a:latin typeface="NimbusRomNo9L-Regu"/>
              </a:rPr>
              <a:t>Countermeasures: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Elimination algorithm, chaining from query and evidence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Repeated </a:t>
            </a:r>
            <a:r>
              <a:rPr lang="en-US" dirty="0" err="1">
                <a:latin typeface="NimbusRomNo9L-Regu"/>
              </a:rPr>
              <a:t>stubstrucutre</a:t>
            </a:r>
            <a:endParaRPr lang="en-US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MCMC inference algorithms: sampling complete possible worlds.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imbusRomNo9L-Regu"/>
              </a:rPr>
              <a:t>Resolution theorem provers: </a:t>
            </a:r>
            <a:r>
              <a:rPr lang="en-MY" sz="1800" b="0" i="0" u="none" strike="noStrike" baseline="0" dirty="0">
                <a:latin typeface="NimbusRomNo9L-Regu"/>
              </a:rPr>
              <a:t>instantiating </a:t>
            </a:r>
            <a:r>
              <a:rPr lang="en-US" sz="1800" b="0" i="0" u="none" strike="noStrike" baseline="0" dirty="0">
                <a:latin typeface="NimbusRomNo9L-Regu"/>
              </a:rPr>
              <a:t>the logical variables only as needed</a:t>
            </a:r>
            <a:endParaRPr lang="en-US" dirty="0">
              <a:latin typeface="NimbusRomNo9L-Regu"/>
            </a:endParaRPr>
          </a:p>
          <a:p>
            <a:pPr algn="l"/>
            <a:endParaRPr lang="en-US" b="1" dirty="0">
              <a:latin typeface="NimbusRomNo9L-Regu"/>
            </a:endParaRPr>
          </a:p>
          <a:p>
            <a:pPr algn="l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7097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2263</Words>
  <Application>Microsoft Office PowerPoint</Application>
  <PresentationFormat>Custom</PresentationFormat>
  <Paragraphs>294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MS Gothic</vt:lpstr>
      <vt:lpstr>Arial</vt:lpstr>
      <vt:lpstr>Book Antiqua</vt:lpstr>
      <vt:lpstr>Bookman Old Style</vt:lpstr>
      <vt:lpstr>Calibri</vt:lpstr>
      <vt:lpstr>Cambria</vt:lpstr>
      <vt:lpstr>Century Gothic</vt:lpstr>
      <vt:lpstr>CMSSBX10</vt:lpstr>
      <vt:lpstr>Garamond</vt:lpstr>
      <vt:lpstr>Gill Sans MT</vt:lpstr>
      <vt:lpstr>Lucida Sans Unicode</vt:lpstr>
      <vt:lpstr>NimbusRomNo9L-Medi</vt:lpstr>
      <vt:lpstr>NimbusRomNo9L-Regu</vt:lpstr>
      <vt:lpstr>NimbusRomNo9L-ReguItal</vt:lpstr>
      <vt:lpstr>Palatino Linotype</vt:lpstr>
      <vt:lpstr>Sitka Subheading</vt:lpstr>
      <vt:lpstr>Tahoma</vt:lpstr>
      <vt:lpstr>Times New Roman</vt:lpstr>
      <vt:lpstr>Verdana</vt:lpstr>
      <vt:lpstr>Office Theme</vt:lpstr>
      <vt:lpstr>Artificial Intelligence: A Modern Approach</vt:lpstr>
      <vt:lpstr>Outline</vt:lpstr>
      <vt:lpstr>Relational Probability Models</vt:lpstr>
      <vt:lpstr>Relational Probability Models</vt:lpstr>
      <vt:lpstr>Relational Probability Models</vt:lpstr>
      <vt:lpstr>Relational Probability Models</vt:lpstr>
      <vt:lpstr>Relational Probability Models</vt:lpstr>
      <vt:lpstr>Inference in relational probability models</vt:lpstr>
      <vt:lpstr>Inference in relational probability models</vt:lpstr>
      <vt:lpstr>Open-Universe Probability Models</vt:lpstr>
      <vt:lpstr>Open-Universe Probability Models</vt:lpstr>
      <vt:lpstr>Open-Universe Probability Models</vt:lpstr>
      <vt:lpstr>Open-Universe Probability Models</vt:lpstr>
      <vt:lpstr>Inference in open-universe probability models</vt:lpstr>
      <vt:lpstr>Inference in open-universe probability models</vt:lpstr>
      <vt:lpstr>Keeping Track of a Complex World</vt:lpstr>
      <vt:lpstr>Keeping Track of a Complex World</vt:lpstr>
      <vt:lpstr>Keeping Track of a Complex World</vt:lpstr>
      <vt:lpstr>Keeping Track of a Complex World</vt:lpstr>
      <vt:lpstr>Keeping Track of a Complex World</vt:lpstr>
      <vt:lpstr>Programs as Probability Models</vt:lpstr>
      <vt:lpstr>Programs as Probability Models</vt:lpstr>
      <vt:lpstr>Programs as Probability Models</vt:lpstr>
      <vt:lpstr>Programs as Probability Models</vt:lpstr>
      <vt:lpstr>Programs as Probability Models</vt:lpstr>
      <vt:lpstr>Programs as Probability Models</vt:lpstr>
      <vt:lpstr>Programs as Probability Models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Vinothini Radhakrishnan</cp:lastModifiedBy>
  <cp:revision>36</cp:revision>
  <dcterms:created xsi:type="dcterms:W3CDTF">2021-09-01T06:26:14Z</dcterms:created>
  <dcterms:modified xsi:type="dcterms:W3CDTF">2023-06-29T06:47:37Z</dcterms:modified>
</cp:coreProperties>
</file>