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3"/>
  </p:notesMasterIdLst>
  <p:sldIdLst>
    <p:sldId id="385" r:id="rId2"/>
    <p:sldId id="257" r:id="rId3"/>
    <p:sldId id="269" r:id="rId4"/>
    <p:sldId id="274" r:id="rId5"/>
    <p:sldId id="275" r:id="rId6"/>
    <p:sldId id="276" r:id="rId7"/>
    <p:sldId id="277" r:id="rId8"/>
    <p:sldId id="270" r:id="rId9"/>
    <p:sldId id="271" r:id="rId10"/>
    <p:sldId id="273" r:id="rId11"/>
    <p:sldId id="272" r:id="rId12"/>
  </p:sldIdLst>
  <p:sldSz cx="10058400" cy="7772400"/>
  <p:notesSz cx="10058400" cy="7772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09" autoAdjust="0"/>
    <p:restoredTop sz="94660"/>
  </p:normalViewPr>
  <p:slideViewPr>
    <p:cSldViewPr>
      <p:cViewPr varScale="1">
        <p:scale>
          <a:sx n="61" d="100"/>
          <a:sy n="61" d="100"/>
        </p:scale>
        <p:origin x="1344" y="7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359275" cy="3889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697538" y="0"/>
            <a:ext cx="4359275" cy="388938"/>
          </a:xfrm>
          <a:prstGeom prst="rect">
            <a:avLst/>
          </a:prstGeom>
        </p:spPr>
        <p:txBody>
          <a:bodyPr vert="horz" lIns="91440" tIns="45720" rIns="91440" bIns="45720" rtlCol="0"/>
          <a:lstStyle>
            <a:lvl1pPr algn="r">
              <a:defRPr sz="1200"/>
            </a:lvl1pPr>
          </a:lstStyle>
          <a:p>
            <a:fld id="{1DBE9094-A0F0-4FFC-B4F5-40DEA961CD69}" type="datetimeFigureOut">
              <a:rPr lang="en-US" smtClean="0"/>
              <a:t>6/29/2023</a:t>
            </a:fld>
            <a:endParaRPr lang="en-US"/>
          </a:p>
        </p:txBody>
      </p:sp>
      <p:sp>
        <p:nvSpPr>
          <p:cNvPr id="4" name="Slide Image Placeholder 3"/>
          <p:cNvSpPr>
            <a:spLocks noGrp="1" noRot="1" noChangeAspect="1"/>
          </p:cNvSpPr>
          <p:nvPr>
            <p:ph type="sldImg" idx="2"/>
          </p:nvPr>
        </p:nvSpPr>
        <p:spPr>
          <a:xfrm>
            <a:off x="3332163" y="971550"/>
            <a:ext cx="3394075" cy="26225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1006475" y="3740150"/>
            <a:ext cx="8045450" cy="30607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7383463"/>
            <a:ext cx="4359275" cy="38893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697538" y="7383463"/>
            <a:ext cx="4359275" cy="388937"/>
          </a:xfrm>
          <a:prstGeom prst="rect">
            <a:avLst/>
          </a:prstGeom>
        </p:spPr>
        <p:txBody>
          <a:bodyPr vert="horz" lIns="91440" tIns="45720" rIns="91440" bIns="45720" rtlCol="0" anchor="b"/>
          <a:lstStyle>
            <a:lvl1pPr algn="r">
              <a:defRPr sz="1200"/>
            </a:lvl1pPr>
          </a:lstStyle>
          <a:p>
            <a:fld id="{692A4F6D-7DFC-443F-9CC2-24ADAB369CAE}" type="slidenum">
              <a:rPr lang="en-US" smtClean="0"/>
              <a:t>‹#›</a:t>
            </a:fld>
            <a:endParaRPr lang="en-US"/>
          </a:p>
        </p:txBody>
      </p:sp>
    </p:spTree>
    <p:extLst>
      <p:ext uri="{BB962C8B-B14F-4D97-AF65-F5344CB8AC3E}">
        <p14:creationId xmlns:p14="http://schemas.microsoft.com/office/powerpoint/2010/main" val="33116567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noProof="0" dirty="0"/>
              <a:t>If this PowerPoint presentation contains mathematical equations, you may need to check that your computer has the following installed:</a:t>
            </a:r>
          </a:p>
          <a:p>
            <a:pPr marL="0" marR="0" indent="0" algn="l" defTabSz="914400" rtl="0" eaLnBrk="1" fontAlgn="auto" latinLnBrk="0" hangingPunct="1">
              <a:lnSpc>
                <a:spcPct val="100000"/>
              </a:lnSpc>
              <a:spcBef>
                <a:spcPts val="0"/>
              </a:spcBef>
              <a:spcAft>
                <a:spcPts val="0"/>
              </a:spcAft>
              <a:buClrTx/>
              <a:buSzTx/>
              <a:buFontTx/>
              <a:buNone/>
              <a:tabLst/>
              <a:defRPr/>
            </a:pPr>
            <a:r>
              <a:rPr lang="en-US" noProof="0" dirty="0"/>
              <a:t>1) </a:t>
            </a:r>
            <a:r>
              <a:rPr lang="en-US" noProof="0" dirty="0" err="1"/>
              <a:t>MathType</a:t>
            </a:r>
            <a:r>
              <a:rPr lang="en-US" noProof="0" dirty="0"/>
              <a:t> Plugin</a:t>
            </a:r>
          </a:p>
          <a:p>
            <a:pPr marL="0" marR="0" indent="0" algn="l" defTabSz="914400" rtl="0" eaLnBrk="1" fontAlgn="auto" latinLnBrk="0" hangingPunct="1">
              <a:lnSpc>
                <a:spcPct val="100000"/>
              </a:lnSpc>
              <a:spcBef>
                <a:spcPts val="0"/>
              </a:spcBef>
              <a:spcAft>
                <a:spcPts val="0"/>
              </a:spcAft>
              <a:buClrTx/>
              <a:buSzTx/>
              <a:buFontTx/>
              <a:buNone/>
              <a:tabLst/>
              <a:defRPr/>
            </a:pPr>
            <a:r>
              <a:rPr lang="en-US" noProof="0" dirty="0"/>
              <a:t>2) Math Player (free versions available)</a:t>
            </a:r>
          </a:p>
          <a:p>
            <a:pPr marL="0" marR="0" indent="0" algn="l" defTabSz="914400" rtl="0" eaLnBrk="1" fontAlgn="auto" latinLnBrk="0" hangingPunct="1">
              <a:lnSpc>
                <a:spcPct val="100000"/>
              </a:lnSpc>
              <a:spcBef>
                <a:spcPts val="0"/>
              </a:spcBef>
              <a:spcAft>
                <a:spcPts val="0"/>
              </a:spcAft>
              <a:buClrTx/>
              <a:buSzTx/>
              <a:buFontTx/>
              <a:buNone/>
              <a:tabLst/>
              <a:defRPr/>
            </a:pPr>
            <a:r>
              <a:rPr lang="en-US" noProof="0" dirty="0"/>
              <a:t>3) NVDA Reader (free versions available)</a:t>
            </a:r>
          </a:p>
          <a:p>
            <a:endParaRPr lang="en-US" dirty="0"/>
          </a:p>
        </p:txBody>
      </p:sp>
      <p:sp>
        <p:nvSpPr>
          <p:cNvPr id="4" name="Slide Number Placeholder 3"/>
          <p:cNvSpPr>
            <a:spLocks noGrp="1"/>
          </p:cNvSpPr>
          <p:nvPr>
            <p:ph type="sldNum" idx="12"/>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chemeClr val="dk1"/>
                </a:solidFill>
                <a:latin typeface="Arial"/>
                <a:ea typeface="Arial"/>
                <a:cs typeface="Arial"/>
                <a:sym typeface="Arial"/>
              </a:rPr>
              <a:t>1</a:t>
            </a:fld>
            <a:endParaRPr lang="en-US"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18309396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1918461" y="2470821"/>
            <a:ext cx="6221476" cy="403225"/>
          </a:xfrm>
          <a:prstGeom prst="rect">
            <a:avLst/>
          </a:prstGeom>
        </p:spPr>
        <p:txBody>
          <a:bodyPr wrap="square" lIns="0" tIns="0" rIns="0" bIns="0">
            <a:spAutoFit/>
          </a:bodyPr>
          <a:lstStyle>
            <a:lvl1pPr>
              <a:defRPr b="0" i="0">
                <a:solidFill>
                  <a:schemeClr val="tx1"/>
                </a:solidFill>
              </a:defRPr>
            </a:lvl1pPr>
          </a:lstStyle>
          <a:p>
            <a:endParaRPr/>
          </a:p>
        </p:txBody>
      </p:sp>
      <p:sp>
        <p:nvSpPr>
          <p:cNvPr id="3" name="Holder 3"/>
          <p:cNvSpPr>
            <a:spLocks noGrp="1"/>
          </p:cNvSpPr>
          <p:nvPr>
            <p:ph type="subTitle" idx="4"/>
          </p:nvPr>
        </p:nvSpPr>
        <p:spPr>
          <a:xfrm>
            <a:off x="1508760" y="4352544"/>
            <a:ext cx="7040880" cy="19431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defRPr sz="800" b="0" i="0">
                <a:solidFill>
                  <a:schemeClr val="tx1"/>
                </a:solidFill>
                <a:latin typeface="Palatino Linotype"/>
                <a:cs typeface="Palatino Linotype"/>
              </a:defRPr>
            </a:lvl1pPr>
          </a:lstStyle>
          <a:p>
            <a:pPr marL="12700">
              <a:lnSpc>
                <a:spcPts val="885"/>
              </a:lnSpc>
            </a:pPr>
            <a:r>
              <a:rPr spc="15" dirty="0"/>
              <a:t>Chapter</a:t>
            </a:r>
            <a:r>
              <a:rPr spc="20" dirty="0"/>
              <a:t> 9</a:t>
            </a: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6/29/2023</a:t>
            </a:fld>
            <a:endParaRPr lang="en-US"/>
          </a:p>
        </p:txBody>
      </p:sp>
      <p:sp>
        <p:nvSpPr>
          <p:cNvPr id="6" name="Holder 6"/>
          <p:cNvSpPr>
            <a:spLocks noGrp="1"/>
          </p:cNvSpPr>
          <p:nvPr>
            <p:ph type="sldNum" sz="quarter" idx="7"/>
          </p:nvPr>
        </p:nvSpPr>
        <p:spPr/>
        <p:txBody>
          <a:bodyPr lIns="0" tIns="0" rIns="0" bIns="0"/>
          <a:lstStyle>
            <a:lvl1pPr>
              <a:defRPr sz="800" b="0" i="0">
                <a:solidFill>
                  <a:schemeClr val="tx1"/>
                </a:solidFill>
                <a:latin typeface="Palatino Linotype"/>
                <a:cs typeface="Palatino Linotype"/>
              </a:defRPr>
            </a:lvl1pPr>
          </a:lstStyle>
          <a:p>
            <a:pPr marL="38100">
              <a:lnSpc>
                <a:spcPts val="885"/>
              </a:lnSpc>
            </a:pPr>
            <a:fld id="{81D60167-4931-47E6-BA6A-407CBD079E47}" type="slidenum">
              <a:rPr spc="20" dirty="0"/>
              <a:t>‹#›</a:t>
            </a:fld>
            <a:endParaRPr spc="20" dirty="0"/>
          </a:p>
        </p:txBody>
      </p:sp>
      <p:pic>
        <p:nvPicPr>
          <p:cNvPr id="7" name="Picture 6">
            <a:extLst>
              <a:ext uri="{FF2B5EF4-FFF2-40B4-BE49-F238E27FC236}">
                <a16:creationId xmlns:a16="http://schemas.microsoft.com/office/drawing/2014/main" id="{3B08095B-BB75-39E8-863A-C8CF7907DB10}"/>
              </a:ext>
            </a:extLst>
          </p:cNvPr>
          <p:cNvPicPr>
            <a:picLocks noChangeAspect="1"/>
          </p:cNvPicPr>
          <p:nvPr userDrawn="1"/>
        </p:nvPicPr>
        <p:blipFill>
          <a:blip r:embed="rId2"/>
          <a:stretch>
            <a:fillRect/>
          </a:stretch>
        </p:blipFill>
        <p:spPr>
          <a:xfrm>
            <a:off x="304800" y="7079192"/>
            <a:ext cx="914400" cy="276225"/>
          </a:xfrm>
          <a:prstGeom prst="rect">
            <a:avLst/>
          </a:prstGeom>
        </p:spPr>
      </p:pic>
      <p:sp>
        <p:nvSpPr>
          <p:cNvPr id="8" name="TextBox 7">
            <a:extLst>
              <a:ext uri="{FF2B5EF4-FFF2-40B4-BE49-F238E27FC236}">
                <a16:creationId xmlns:a16="http://schemas.microsoft.com/office/drawing/2014/main" id="{87210A50-89E7-F4A3-7404-ABFB44F38A92}"/>
              </a:ext>
            </a:extLst>
          </p:cNvPr>
          <p:cNvSpPr txBox="1"/>
          <p:nvPr userDrawn="1"/>
        </p:nvSpPr>
        <p:spPr>
          <a:xfrm>
            <a:off x="3749356" y="7144250"/>
            <a:ext cx="3429000"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spc="20" dirty="0"/>
              <a:t>© 2021 Pearson Education Ltd.</a:t>
            </a:r>
          </a:p>
          <a:p>
            <a:endParaRPr lang="en-US" sz="1000" dirty="0">
              <a:latin typeface="Palatino Linotype" panose="02040502050505030304" pitchFamily="18"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500" b="0" i="0">
                <a:solidFill>
                  <a:schemeClr val="tx1"/>
                </a:solidFill>
                <a:latin typeface="Bookman Old Style"/>
                <a:cs typeface="Bookman Old Style"/>
              </a:defRPr>
            </a:lvl1pPr>
          </a:lstStyle>
          <a:p>
            <a:endParaRPr/>
          </a:p>
        </p:txBody>
      </p:sp>
      <p:sp>
        <p:nvSpPr>
          <p:cNvPr id="3" name="Holder 3"/>
          <p:cNvSpPr>
            <a:spLocks noGrp="1"/>
          </p:cNvSpPr>
          <p:nvPr>
            <p:ph type="body" idx="1"/>
          </p:nvPr>
        </p:nvSpPr>
        <p:spPr/>
        <p:txBody>
          <a:bodyPr lIns="0" tIns="0" rIns="0" bIns="0"/>
          <a:lstStyle>
            <a:lvl1pPr>
              <a:defRPr sz="2050" b="0" i="0">
                <a:solidFill>
                  <a:schemeClr val="tx1"/>
                </a:solidFill>
                <a:latin typeface="Calibri"/>
                <a:cs typeface="Calibri"/>
              </a:defRPr>
            </a:lvl1pPr>
          </a:lstStyle>
          <a:p>
            <a:endParaRPr/>
          </a:p>
        </p:txBody>
      </p:sp>
      <p:sp>
        <p:nvSpPr>
          <p:cNvPr id="4" name="Holder 4"/>
          <p:cNvSpPr>
            <a:spLocks noGrp="1"/>
          </p:cNvSpPr>
          <p:nvPr>
            <p:ph type="ftr" sz="quarter" idx="5"/>
          </p:nvPr>
        </p:nvSpPr>
        <p:spPr>
          <a:xfrm>
            <a:off x="7305675" y="7217305"/>
            <a:ext cx="665861" cy="230832"/>
          </a:xfrm>
        </p:spPr>
        <p:txBody>
          <a:bodyPr lIns="0" tIns="0" rIns="0" bIns="0"/>
          <a:lstStyle>
            <a:lvl1pPr>
              <a:defRPr sz="800" b="0" i="0">
                <a:solidFill>
                  <a:schemeClr val="tx1"/>
                </a:solidFill>
                <a:latin typeface="Palatino Linotype"/>
                <a:cs typeface="Palatino Linotype"/>
              </a:defRPr>
            </a:lvl1pPr>
          </a:lstStyle>
          <a:p>
            <a:pPr marL="12700">
              <a:lnSpc>
                <a:spcPts val="885"/>
              </a:lnSpc>
            </a:pPr>
            <a:r>
              <a:rPr lang="en-MY" spc="15" dirty="0"/>
              <a:t>Chapter</a:t>
            </a:r>
            <a:r>
              <a:rPr lang="en-MY" spc="20" dirty="0"/>
              <a:t> 17</a:t>
            </a:r>
            <a:endParaRPr spc="20" dirty="0"/>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6/29/2023</a:t>
            </a:fld>
            <a:endParaRPr lang="en-US"/>
          </a:p>
        </p:txBody>
      </p:sp>
      <p:sp>
        <p:nvSpPr>
          <p:cNvPr id="6" name="Holder 6"/>
          <p:cNvSpPr>
            <a:spLocks noGrp="1"/>
          </p:cNvSpPr>
          <p:nvPr>
            <p:ph type="sldNum" sz="quarter" idx="7"/>
          </p:nvPr>
        </p:nvSpPr>
        <p:spPr/>
        <p:txBody>
          <a:bodyPr lIns="0" tIns="0" rIns="0" bIns="0"/>
          <a:lstStyle>
            <a:lvl1pPr>
              <a:defRPr sz="800" b="0" i="0">
                <a:solidFill>
                  <a:schemeClr val="tx1"/>
                </a:solidFill>
                <a:latin typeface="Palatino Linotype"/>
                <a:cs typeface="Palatino Linotype"/>
              </a:defRPr>
            </a:lvl1pPr>
          </a:lstStyle>
          <a:p>
            <a:pPr marL="38100">
              <a:lnSpc>
                <a:spcPts val="885"/>
              </a:lnSpc>
            </a:pPr>
            <a:fld id="{81D60167-4931-47E6-BA6A-407CBD079E47}" type="slidenum">
              <a:rPr spc="20" dirty="0"/>
              <a:t>‹#›</a:t>
            </a:fld>
            <a:endParaRPr spc="20" dirty="0"/>
          </a:p>
        </p:txBody>
      </p:sp>
      <p:pic>
        <p:nvPicPr>
          <p:cNvPr id="7" name="Picture 6">
            <a:extLst>
              <a:ext uri="{FF2B5EF4-FFF2-40B4-BE49-F238E27FC236}">
                <a16:creationId xmlns:a16="http://schemas.microsoft.com/office/drawing/2014/main" id="{8C9D4C04-89B1-A17D-EA0B-7F73E82D1FA8}"/>
              </a:ext>
            </a:extLst>
          </p:cNvPr>
          <p:cNvPicPr>
            <a:picLocks noChangeAspect="1"/>
          </p:cNvPicPr>
          <p:nvPr userDrawn="1"/>
        </p:nvPicPr>
        <p:blipFill>
          <a:blip r:embed="rId2"/>
          <a:stretch>
            <a:fillRect/>
          </a:stretch>
        </p:blipFill>
        <p:spPr>
          <a:xfrm>
            <a:off x="304800" y="7079192"/>
            <a:ext cx="914400" cy="276225"/>
          </a:xfrm>
          <a:prstGeom prst="rect">
            <a:avLst/>
          </a:prstGeom>
        </p:spPr>
      </p:pic>
      <p:sp>
        <p:nvSpPr>
          <p:cNvPr id="8" name="TextBox 7">
            <a:extLst>
              <a:ext uri="{FF2B5EF4-FFF2-40B4-BE49-F238E27FC236}">
                <a16:creationId xmlns:a16="http://schemas.microsoft.com/office/drawing/2014/main" id="{660A3016-37D8-709D-2A37-35FF0B9C557B}"/>
              </a:ext>
            </a:extLst>
          </p:cNvPr>
          <p:cNvSpPr txBox="1"/>
          <p:nvPr userDrawn="1"/>
        </p:nvSpPr>
        <p:spPr>
          <a:xfrm>
            <a:off x="3749356" y="7144250"/>
            <a:ext cx="3429000"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spc="20" dirty="0"/>
              <a:t>© 2021 Pearson Education Ltd.</a:t>
            </a:r>
          </a:p>
          <a:p>
            <a:endParaRPr lang="en-US" sz="1000" dirty="0">
              <a:latin typeface="Palatino Linotype" panose="02040502050505030304" pitchFamily="18"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500" b="0" i="0">
                <a:solidFill>
                  <a:schemeClr val="tx1"/>
                </a:solidFill>
                <a:latin typeface="Bookman Old Style"/>
                <a:cs typeface="Bookman Old Style"/>
              </a:defRPr>
            </a:lvl1pPr>
          </a:lstStyle>
          <a:p>
            <a:endParaRPr/>
          </a:p>
        </p:txBody>
      </p:sp>
      <p:sp>
        <p:nvSpPr>
          <p:cNvPr id="3" name="Holder 3"/>
          <p:cNvSpPr>
            <a:spLocks noGrp="1"/>
          </p:cNvSpPr>
          <p:nvPr>
            <p:ph sz="half" idx="2"/>
          </p:nvPr>
        </p:nvSpPr>
        <p:spPr>
          <a:xfrm>
            <a:off x="502920" y="1787652"/>
            <a:ext cx="4375404" cy="5129784"/>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5180076" y="1787652"/>
            <a:ext cx="4375404" cy="5129784"/>
          </a:xfrm>
          <a:prstGeom prst="rect">
            <a:avLst/>
          </a:prstGeom>
        </p:spPr>
        <p:txBody>
          <a:bodyPr wrap="square" lIns="0" tIns="0" rIns="0" bIns="0">
            <a:spAutoFit/>
          </a:bodyPr>
          <a:lstStyle>
            <a:lvl1pPr>
              <a:defRPr/>
            </a:lvl1pPr>
          </a:lstStyle>
          <a:p>
            <a:endParaRPr dirty="0"/>
          </a:p>
        </p:txBody>
      </p:sp>
      <p:sp>
        <p:nvSpPr>
          <p:cNvPr id="5" name="Holder 5"/>
          <p:cNvSpPr>
            <a:spLocks noGrp="1"/>
          </p:cNvSpPr>
          <p:nvPr>
            <p:ph type="ftr" sz="quarter" idx="5"/>
          </p:nvPr>
        </p:nvSpPr>
        <p:spPr>
          <a:xfrm>
            <a:off x="7315200" y="7217305"/>
            <a:ext cx="656336" cy="230832"/>
          </a:xfrm>
        </p:spPr>
        <p:txBody>
          <a:bodyPr lIns="0" tIns="0" rIns="0" bIns="0"/>
          <a:lstStyle>
            <a:lvl1pPr>
              <a:defRPr sz="800" b="0" i="0">
                <a:solidFill>
                  <a:schemeClr val="tx1"/>
                </a:solidFill>
                <a:latin typeface="Palatino Linotype"/>
                <a:cs typeface="Palatino Linotype"/>
              </a:defRPr>
            </a:lvl1pPr>
          </a:lstStyle>
          <a:p>
            <a:pPr marL="12700">
              <a:lnSpc>
                <a:spcPts val="885"/>
              </a:lnSpc>
            </a:pPr>
            <a:r>
              <a:rPr lang="en-MY" spc="15" dirty="0"/>
              <a:t>Chapter</a:t>
            </a:r>
            <a:r>
              <a:rPr lang="en-MY" spc="20" dirty="0"/>
              <a:t> 17</a:t>
            </a:r>
            <a:endParaRPr spc="20" dirty="0"/>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6/29/2023</a:t>
            </a:fld>
            <a:endParaRPr lang="en-US"/>
          </a:p>
        </p:txBody>
      </p:sp>
      <p:sp>
        <p:nvSpPr>
          <p:cNvPr id="7" name="Holder 7"/>
          <p:cNvSpPr>
            <a:spLocks noGrp="1"/>
          </p:cNvSpPr>
          <p:nvPr>
            <p:ph type="sldNum" sz="quarter" idx="7"/>
          </p:nvPr>
        </p:nvSpPr>
        <p:spPr/>
        <p:txBody>
          <a:bodyPr lIns="0" tIns="0" rIns="0" bIns="0"/>
          <a:lstStyle>
            <a:lvl1pPr>
              <a:defRPr sz="800" b="0" i="0">
                <a:solidFill>
                  <a:schemeClr val="tx1"/>
                </a:solidFill>
                <a:latin typeface="Palatino Linotype"/>
                <a:cs typeface="Palatino Linotype"/>
              </a:defRPr>
            </a:lvl1pPr>
          </a:lstStyle>
          <a:p>
            <a:pPr marL="38100">
              <a:lnSpc>
                <a:spcPts val="885"/>
              </a:lnSpc>
            </a:pPr>
            <a:fld id="{81D60167-4931-47E6-BA6A-407CBD079E47}" type="slidenum">
              <a:rPr spc="20" dirty="0"/>
              <a:t>‹#›</a:t>
            </a:fld>
            <a:endParaRPr spc="20" dirty="0"/>
          </a:p>
        </p:txBody>
      </p:sp>
      <p:pic>
        <p:nvPicPr>
          <p:cNvPr id="8" name="Picture 7">
            <a:extLst>
              <a:ext uri="{FF2B5EF4-FFF2-40B4-BE49-F238E27FC236}">
                <a16:creationId xmlns:a16="http://schemas.microsoft.com/office/drawing/2014/main" id="{6ED56D89-7E06-92D9-294F-0743913F0DA7}"/>
              </a:ext>
            </a:extLst>
          </p:cNvPr>
          <p:cNvPicPr>
            <a:picLocks noChangeAspect="1"/>
          </p:cNvPicPr>
          <p:nvPr userDrawn="1"/>
        </p:nvPicPr>
        <p:blipFill>
          <a:blip r:embed="rId2"/>
          <a:stretch>
            <a:fillRect/>
          </a:stretch>
        </p:blipFill>
        <p:spPr>
          <a:xfrm>
            <a:off x="304800" y="7079192"/>
            <a:ext cx="914400" cy="276225"/>
          </a:xfrm>
          <a:prstGeom prst="rect">
            <a:avLst/>
          </a:prstGeom>
        </p:spPr>
      </p:pic>
      <p:sp>
        <p:nvSpPr>
          <p:cNvPr id="9" name="TextBox 8">
            <a:extLst>
              <a:ext uri="{FF2B5EF4-FFF2-40B4-BE49-F238E27FC236}">
                <a16:creationId xmlns:a16="http://schemas.microsoft.com/office/drawing/2014/main" id="{C09C7D52-16AC-F28D-58B4-CC3AAF8725A1}"/>
              </a:ext>
            </a:extLst>
          </p:cNvPr>
          <p:cNvSpPr txBox="1"/>
          <p:nvPr userDrawn="1"/>
        </p:nvSpPr>
        <p:spPr>
          <a:xfrm>
            <a:off x="3749356" y="7144250"/>
            <a:ext cx="3429000"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spc="20" dirty="0"/>
              <a:t>© 2021 Pearson Education Ltd.</a:t>
            </a:r>
          </a:p>
          <a:p>
            <a:endParaRPr lang="en-US" sz="1000" dirty="0">
              <a:latin typeface="Palatino Linotype" panose="02040502050505030304" pitchFamily="18"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500" b="0" i="0">
                <a:solidFill>
                  <a:schemeClr val="tx1"/>
                </a:solidFill>
                <a:latin typeface="Bookman Old Style"/>
                <a:cs typeface="Bookman Old Style"/>
              </a:defRPr>
            </a:lvl1pPr>
          </a:lstStyle>
          <a:p>
            <a:endParaRPr/>
          </a:p>
        </p:txBody>
      </p:sp>
      <p:sp>
        <p:nvSpPr>
          <p:cNvPr id="3" name="Holder 3"/>
          <p:cNvSpPr>
            <a:spLocks noGrp="1"/>
          </p:cNvSpPr>
          <p:nvPr>
            <p:ph type="ftr" sz="quarter" idx="5"/>
          </p:nvPr>
        </p:nvSpPr>
        <p:spPr/>
        <p:txBody>
          <a:bodyPr lIns="0" tIns="0" rIns="0" bIns="0"/>
          <a:lstStyle>
            <a:lvl1pPr>
              <a:defRPr sz="800" b="0" i="0">
                <a:solidFill>
                  <a:schemeClr val="tx1"/>
                </a:solidFill>
                <a:latin typeface="Palatino Linotype"/>
                <a:cs typeface="Palatino Linotype"/>
              </a:defRPr>
            </a:lvl1pPr>
          </a:lstStyle>
          <a:p>
            <a:pPr marL="12700">
              <a:lnSpc>
                <a:spcPts val="885"/>
              </a:lnSpc>
            </a:pPr>
            <a:r>
              <a:rPr spc="15" dirty="0"/>
              <a:t>Chapter</a:t>
            </a:r>
            <a:r>
              <a:rPr spc="20" dirty="0"/>
              <a:t> 9</a:t>
            </a: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6/29/2023</a:t>
            </a:fld>
            <a:endParaRPr lang="en-US"/>
          </a:p>
        </p:txBody>
      </p:sp>
      <p:sp>
        <p:nvSpPr>
          <p:cNvPr id="5" name="Holder 5"/>
          <p:cNvSpPr>
            <a:spLocks noGrp="1"/>
          </p:cNvSpPr>
          <p:nvPr>
            <p:ph type="sldNum" sz="quarter" idx="7"/>
          </p:nvPr>
        </p:nvSpPr>
        <p:spPr/>
        <p:txBody>
          <a:bodyPr lIns="0" tIns="0" rIns="0" bIns="0"/>
          <a:lstStyle>
            <a:lvl1pPr>
              <a:defRPr sz="800" b="0" i="0">
                <a:solidFill>
                  <a:schemeClr val="tx1"/>
                </a:solidFill>
                <a:latin typeface="Palatino Linotype"/>
                <a:cs typeface="Palatino Linotype"/>
              </a:defRPr>
            </a:lvl1pPr>
          </a:lstStyle>
          <a:p>
            <a:pPr marL="38100">
              <a:lnSpc>
                <a:spcPts val="885"/>
              </a:lnSpc>
            </a:pPr>
            <a:fld id="{81D60167-4931-47E6-BA6A-407CBD079E47}" type="slidenum">
              <a:rPr spc="20" dirty="0"/>
              <a:t>‹#›</a:t>
            </a:fld>
            <a:endParaRPr spc="20" dirty="0"/>
          </a:p>
        </p:txBody>
      </p:sp>
      <p:pic>
        <p:nvPicPr>
          <p:cNvPr id="6" name="Picture 5">
            <a:extLst>
              <a:ext uri="{FF2B5EF4-FFF2-40B4-BE49-F238E27FC236}">
                <a16:creationId xmlns:a16="http://schemas.microsoft.com/office/drawing/2014/main" id="{0D1FA39A-3E05-171A-0020-377BDE0ACB50}"/>
              </a:ext>
            </a:extLst>
          </p:cNvPr>
          <p:cNvPicPr>
            <a:picLocks noChangeAspect="1"/>
          </p:cNvPicPr>
          <p:nvPr userDrawn="1"/>
        </p:nvPicPr>
        <p:blipFill>
          <a:blip r:embed="rId2"/>
          <a:stretch>
            <a:fillRect/>
          </a:stretch>
        </p:blipFill>
        <p:spPr>
          <a:xfrm>
            <a:off x="304800" y="7079192"/>
            <a:ext cx="914400" cy="276225"/>
          </a:xfrm>
          <a:prstGeom prst="rect">
            <a:avLst/>
          </a:prstGeom>
        </p:spPr>
      </p:pic>
      <p:sp>
        <p:nvSpPr>
          <p:cNvPr id="7" name="TextBox 6">
            <a:extLst>
              <a:ext uri="{FF2B5EF4-FFF2-40B4-BE49-F238E27FC236}">
                <a16:creationId xmlns:a16="http://schemas.microsoft.com/office/drawing/2014/main" id="{360EFEC1-8964-9E18-F0AB-B9C1C34120AF}"/>
              </a:ext>
            </a:extLst>
          </p:cNvPr>
          <p:cNvSpPr txBox="1"/>
          <p:nvPr userDrawn="1"/>
        </p:nvSpPr>
        <p:spPr>
          <a:xfrm>
            <a:off x="3749356" y="7144250"/>
            <a:ext cx="3429000"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spc="20" dirty="0"/>
              <a:t>© 2021 Pearson Education Ltd.</a:t>
            </a:r>
          </a:p>
          <a:p>
            <a:endParaRPr lang="en-US" sz="1000" dirty="0">
              <a:latin typeface="Palatino Linotype" panose="02040502050505030304" pitchFamily="18"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defRPr sz="800" b="0" i="0">
                <a:solidFill>
                  <a:schemeClr val="tx1"/>
                </a:solidFill>
                <a:latin typeface="Palatino Linotype"/>
                <a:cs typeface="Palatino Linotype"/>
              </a:defRPr>
            </a:lvl1pPr>
          </a:lstStyle>
          <a:p>
            <a:pPr marL="12700">
              <a:lnSpc>
                <a:spcPts val="885"/>
              </a:lnSpc>
            </a:pPr>
            <a:r>
              <a:rPr spc="15" dirty="0"/>
              <a:t>Chapter</a:t>
            </a:r>
            <a:r>
              <a:rPr spc="20" dirty="0"/>
              <a:t> 9</a:t>
            </a: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6/29/2023</a:t>
            </a:fld>
            <a:endParaRPr lang="en-US"/>
          </a:p>
        </p:txBody>
      </p:sp>
      <p:sp>
        <p:nvSpPr>
          <p:cNvPr id="4" name="Holder 4"/>
          <p:cNvSpPr>
            <a:spLocks noGrp="1"/>
          </p:cNvSpPr>
          <p:nvPr>
            <p:ph type="sldNum" sz="quarter" idx="7"/>
          </p:nvPr>
        </p:nvSpPr>
        <p:spPr/>
        <p:txBody>
          <a:bodyPr lIns="0" tIns="0" rIns="0" bIns="0"/>
          <a:lstStyle>
            <a:lvl1pPr>
              <a:defRPr sz="800" b="0" i="0">
                <a:solidFill>
                  <a:schemeClr val="tx1"/>
                </a:solidFill>
                <a:latin typeface="Palatino Linotype"/>
                <a:cs typeface="Palatino Linotype"/>
              </a:defRPr>
            </a:lvl1pPr>
          </a:lstStyle>
          <a:p>
            <a:pPr marL="38100">
              <a:lnSpc>
                <a:spcPts val="885"/>
              </a:lnSpc>
            </a:pPr>
            <a:fld id="{81D60167-4931-47E6-BA6A-407CBD079E47}" type="slidenum">
              <a:rPr spc="20" dirty="0"/>
              <a:t>‹#›</a:t>
            </a:fld>
            <a:endParaRPr spc="20" dirty="0"/>
          </a:p>
        </p:txBody>
      </p:sp>
      <p:pic>
        <p:nvPicPr>
          <p:cNvPr id="5" name="Picture 4">
            <a:extLst>
              <a:ext uri="{FF2B5EF4-FFF2-40B4-BE49-F238E27FC236}">
                <a16:creationId xmlns:a16="http://schemas.microsoft.com/office/drawing/2014/main" id="{FF42B73F-19EF-53AE-1BC6-8B9D51443361}"/>
              </a:ext>
            </a:extLst>
          </p:cNvPr>
          <p:cNvPicPr>
            <a:picLocks noChangeAspect="1"/>
          </p:cNvPicPr>
          <p:nvPr userDrawn="1"/>
        </p:nvPicPr>
        <p:blipFill>
          <a:blip r:embed="rId2"/>
          <a:stretch>
            <a:fillRect/>
          </a:stretch>
        </p:blipFill>
        <p:spPr>
          <a:xfrm>
            <a:off x="304800" y="7079192"/>
            <a:ext cx="914400" cy="276225"/>
          </a:xfrm>
          <a:prstGeom prst="rect">
            <a:avLst/>
          </a:prstGeom>
        </p:spPr>
      </p:pic>
      <p:sp>
        <p:nvSpPr>
          <p:cNvPr id="6" name="TextBox 5">
            <a:extLst>
              <a:ext uri="{FF2B5EF4-FFF2-40B4-BE49-F238E27FC236}">
                <a16:creationId xmlns:a16="http://schemas.microsoft.com/office/drawing/2014/main" id="{02EBD3B1-1AC7-6668-97FE-27569B3095E3}"/>
              </a:ext>
            </a:extLst>
          </p:cNvPr>
          <p:cNvSpPr txBox="1"/>
          <p:nvPr userDrawn="1"/>
        </p:nvSpPr>
        <p:spPr>
          <a:xfrm>
            <a:off x="3749356" y="7144250"/>
            <a:ext cx="3429000"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spc="20" dirty="0"/>
              <a:t>© 2021 Pearson Education Ltd.</a:t>
            </a:r>
          </a:p>
          <a:p>
            <a:endParaRPr lang="en-US" sz="1000" dirty="0">
              <a:latin typeface="Palatino Linotype" panose="02040502050505030304" pitchFamily="18"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Chapter Opener-add copyright">
    <p:spTree>
      <p:nvGrpSpPr>
        <p:cNvPr id="1" name="Shape 37"/>
        <p:cNvGrpSpPr/>
        <p:nvPr/>
      </p:nvGrpSpPr>
      <p:grpSpPr>
        <a:xfrm>
          <a:off x="0" y="0"/>
          <a:ext cx="0" cy="0"/>
          <a:chOff x="0" y="0"/>
          <a:chExt cx="0" cy="0"/>
        </a:xfrm>
      </p:grpSpPr>
      <p:sp>
        <p:nvSpPr>
          <p:cNvPr id="38" name="Title Placeholder"/>
          <p:cNvSpPr txBox="1">
            <a:spLocks noGrp="1"/>
          </p:cNvSpPr>
          <p:nvPr>
            <p:ph type="title"/>
          </p:nvPr>
        </p:nvSpPr>
        <p:spPr>
          <a:xfrm>
            <a:off x="502920" y="244087"/>
            <a:ext cx="9052560" cy="794033"/>
          </a:xfrm>
          <a:prstGeom prst="rect">
            <a:avLst/>
          </a:prstGeom>
          <a:noFill/>
          <a:ln>
            <a:noFill/>
          </a:ln>
        </p:spPr>
        <p:txBody>
          <a:bodyPr lIns="91425" tIns="91425" rIns="91425" bIns="91425" anchor="t" anchorCtr="0"/>
          <a:lstStyle>
            <a:lvl1pPr marL="0" marR="0" lvl="0" indent="0" algn="l" rtl="0">
              <a:lnSpc>
                <a:spcPct val="100000"/>
              </a:lnSpc>
              <a:spcBef>
                <a:spcPts val="0"/>
              </a:spcBef>
              <a:buClr>
                <a:srgbClr val="007FA3"/>
              </a:buClr>
              <a:buFont typeface="Times New Roman"/>
              <a:buNone/>
              <a:defRPr sz="3960" b="1" i="0" u="none" strike="noStrike" cap="none">
                <a:solidFill>
                  <a:srgbClr val="007FA3"/>
                </a:solidFill>
                <a:latin typeface="+mj-lt"/>
                <a:ea typeface="Times New Roman"/>
                <a:cs typeface="Times New Roman"/>
                <a:sym typeface="Times New Roman"/>
              </a:defRPr>
            </a:lvl1pPr>
            <a:lvl2pPr lvl="1" indent="0">
              <a:spcBef>
                <a:spcPts val="0"/>
              </a:spcBef>
              <a:buNone/>
              <a:defRPr sz="1980"/>
            </a:lvl2pPr>
            <a:lvl3pPr lvl="2" indent="0">
              <a:spcBef>
                <a:spcPts val="0"/>
              </a:spcBef>
              <a:buNone/>
              <a:defRPr sz="1980"/>
            </a:lvl3pPr>
            <a:lvl4pPr lvl="3" indent="0">
              <a:spcBef>
                <a:spcPts val="0"/>
              </a:spcBef>
              <a:buNone/>
              <a:defRPr sz="1980"/>
            </a:lvl4pPr>
            <a:lvl5pPr lvl="4" indent="0">
              <a:spcBef>
                <a:spcPts val="0"/>
              </a:spcBef>
              <a:buNone/>
              <a:defRPr sz="1980"/>
            </a:lvl5pPr>
            <a:lvl6pPr lvl="5" indent="0">
              <a:spcBef>
                <a:spcPts val="0"/>
              </a:spcBef>
              <a:buNone/>
              <a:defRPr sz="1980"/>
            </a:lvl6pPr>
            <a:lvl7pPr lvl="6" indent="0">
              <a:spcBef>
                <a:spcPts val="0"/>
              </a:spcBef>
              <a:buNone/>
              <a:defRPr sz="1980"/>
            </a:lvl7pPr>
            <a:lvl8pPr lvl="7" indent="0">
              <a:spcBef>
                <a:spcPts val="0"/>
              </a:spcBef>
              <a:buNone/>
              <a:defRPr sz="1980"/>
            </a:lvl8pPr>
            <a:lvl9pPr lvl="8" indent="0">
              <a:spcBef>
                <a:spcPts val="0"/>
              </a:spcBef>
              <a:buNone/>
              <a:defRPr sz="1980"/>
            </a:lvl9pPr>
          </a:lstStyle>
          <a:p>
            <a:endParaRPr dirty="0"/>
          </a:p>
        </p:txBody>
      </p:sp>
      <p:sp>
        <p:nvSpPr>
          <p:cNvPr id="39" name="Content Placeholder"/>
          <p:cNvSpPr txBox="1">
            <a:spLocks noGrp="1"/>
          </p:cNvSpPr>
          <p:nvPr>
            <p:ph type="body" idx="1"/>
          </p:nvPr>
        </p:nvSpPr>
        <p:spPr>
          <a:xfrm>
            <a:off x="502920" y="925286"/>
            <a:ext cx="9052560" cy="542833"/>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200" b="0" i="0" u="none" strike="noStrike" cap="none">
                <a:solidFill>
                  <a:srgbClr val="007FA3"/>
                </a:solidFill>
                <a:latin typeface="Arial"/>
                <a:ea typeface="Arial"/>
                <a:cs typeface="Arial"/>
                <a:sym typeface="Arial"/>
              </a:defRPr>
            </a:lvl1pPr>
            <a:lvl2pPr marL="0" marR="0" lvl="1" indent="0" algn="l" rtl="0">
              <a:spcBef>
                <a:spcPts val="0"/>
              </a:spcBef>
              <a:buClr>
                <a:srgbClr val="007FA3"/>
              </a:buClr>
              <a:buFont typeface="Arial"/>
              <a:buNone/>
              <a:defRPr sz="2640" b="0" i="0" u="none" strike="noStrike" cap="none">
                <a:solidFill>
                  <a:schemeClr val="lt1"/>
                </a:solidFill>
                <a:latin typeface="Arial"/>
                <a:ea typeface="Arial"/>
                <a:cs typeface="Arial"/>
                <a:sym typeface="Arial"/>
              </a:defRPr>
            </a:lvl2pPr>
            <a:lvl3pPr marL="0" marR="0" lvl="2" indent="0" algn="l" rtl="0">
              <a:spcBef>
                <a:spcPts val="0"/>
              </a:spcBef>
              <a:buClr>
                <a:srgbClr val="007FA3"/>
              </a:buClr>
              <a:buFont typeface="Arial"/>
              <a:buNone/>
              <a:defRPr sz="2640" b="0" i="0" u="none" strike="noStrike" cap="none">
                <a:solidFill>
                  <a:schemeClr val="lt1"/>
                </a:solidFill>
                <a:latin typeface="Arial"/>
                <a:ea typeface="Arial"/>
                <a:cs typeface="Arial"/>
                <a:sym typeface="Arial"/>
              </a:defRPr>
            </a:lvl3pPr>
            <a:lvl4pPr marL="0" marR="0" lvl="3" indent="0" algn="l" rtl="0">
              <a:spcBef>
                <a:spcPts val="0"/>
              </a:spcBef>
              <a:buClr>
                <a:srgbClr val="007FA3"/>
              </a:buClr>
              <a:buFont typeface="Arial"/>
              <a:buNone/>
              <a:defRPr sz="2640" b="0" i="0" u="none" strike="noStrike" cap="none">
                <a:solidFill>
                  <a:schemeClr val="lt1"/>
                </a:solidFill>
                <a:latin typeface="Arial"/>
                <a:ea typeface="Arial"/>
                <a:cs typeface="Arial"/>
                <a:sym typeface="Arial"/>
              </a:defRPr>
            </a:lvl4pPr>
            <a:lvl5pPr marL="0" marR="0" lvl="4" indent="0" algn="l" rtl="0">
              <a:spcBef>
                <a:spcPts val="0"/>
              </a:spcBef>
              <a:buClr>
                <a:srgbClr val="007FA3"/>
              </a:buClr>
              <a:buFont typeface="Arial"/>
              <a:buNone/>
              <a:defRPr sz="2640" b="0" i="0" u="none" strike="noStrike" cap="none">
                <a:solidFill>
                  <a:schemeClr val="lt1"/>
                </a:solidFill>
                <a:latin typeface="Arial"/>
                <a:ea typeface="Arial"/>
                <a:cs typeface="Arial"/>
                <a:sym typeface="Arial"/>
              </a:defRPr>
            </a:lvl5pPr>
            <a:lvl6pPr marL="0" marR="0" lvl="5" indent="0" algn="l" rtl="0">
              <a:spcBef>
                <a:spcPts val="0"/>
              </a:spcBef>
              <a:buClr>
                <a:srgbClr val="007FA3"/>
              </a:buClr>
              <a:buFont typeface="Arial"/>
              <a:buNone/>
              <a:defRPr sz="2640" b="0" i="0" u="none" strike="noStrike" cap="none">
                <a:solidFill>
                  <a:schemeClr val="lt1"/>
                </a:solidFill>
                <a:latin typeface="Arial"/>
                <a:ea typeface="Arial"/>
                <a:cs typeface="Arial"/>
                <a:sym typeface="Arial"/>
              </a:defRPr>
            </a:lvl6pPr>
            <a:lvl7pPr marL="0" marR="0" lvl="6" indent="0" algn="l" rtl="0">
              <a:spcBef>
                <a:spcPts val="0"/>
              </a:spcBef>
              <a:buClr>
                <a:srgbClr val="007FA3"/>
              </a:buClr>
              <a:buFont typeface="Arial"/>
              <a:buNone/>
              <a:defRPr sz="2640" b="0" i="0" u="none" strike="noStrike" cap="none">
                <a:solidFill>
                  <a:schemeClr val="lt1"/>
                </a:solidFill>
                <a:latin typeface="Arial"/>
                <a:ea typeface="Arial"/>
                <a:cs typeface="Arial"/>
                <a:sym typeface="Arial"/>
              </a:defRPr>
            </a:lvl7pPr>
            <a:lvl8pPr marL="0" marR="0" lvl="7" indent="0" algn="l" rtl="0">
              <a:spcBef>
                <a:spcPts val="0"/>
              </a:spcBef>
              <a:buClr>
                <a:srgbClr val="007FA3"/>
              </a:buClr>
              <a:buFont typeface="Arial"/>
              <a:buNone/>
              <a:defRPr sz="2640" b="0" i="0" u="none" strike="noStrike" cap="none">
                <a:solidFill>
                  <a:schemeClr val="lt1"/>
                </a:solidFill>
                <a:latin typeface="Arial"/>
                <a:ea typeface="Arial"/>
                <a:cs typeface="Arial"/>
                <a:sym typeface="Arial"/>
              </a:defRPr>
            </a:lvl8pPr>
            <a:lvl9pPr marL="0" marR="0" lvl="8" indent="0" algn="l" rtl="0">
              <a:spcBef>
                <a:spcPts val="0"/>
              </a:spcBef>
              <a:buClr>
                <a:srgbClr val="007FA3"/>
              </a:buClr>
              <a:buFont typeface="Arial"/>
              <a:buNone/>
              <a:defRPr sz="2640" b="0" i="0" u="none" strike="noStrike" cap="none">
                <a:solidFill>
                  <a:schemeClr val="lt1"/>
                </a:solidFill>
                <a:latin typeface="Arial"/>
                <a:ea typeface="Arial"/>
                <a:cs typeface="Arial"/>
                <a:sym typeface="Arial"/>
              </a:defRPr>
            </a:lvl9pPr>
          </a:lstStyle>
          <a:p>
            <a:endParaRPr dirty="0"/>
          </a:p>
        </p:txBody>
      </p:sp>
      <p:sp>
        <p:nvSpPr>
          <p:cNvPr id="3" name="Picture Placeholder 2">
            <a:extLst>
              <a:ext uri="{FF2B5EF4-FFF2-40B4-BE49-F238E27FC236}">
                <a16:creationId xmlns:a16="http://schemas.microsoft.com/office/drawing/2014/main" id="{6C365419-6FC7-3371-D131-FD28CF37EE63}"/>
              </a:ext>
            </a:extLst>
          </p:cNvPr>
          <p:cNvSpPr>
            <a:spLocks noGrp="1"/>
          </p:cNvSpPr>
          <p:nvPr>
            <p:ph type="pic" sz="quarter" idx="18"/>
          </p:nvPr>
        </p:nvSpPr>
        <p:spPr>
          <a:xfrm>
            <a:off x="502920" y="1997922"/>
            <a:ext cx="4526280" cy="315471"/>
          </a:xfrm>
        </p:spPr>
        <p:txBody>
          <a:bodyPr/>
          <a:lstStyle>
            <a:lvl1pPr>
              <a:defRPr b="0" i="0">
                <a:solidFill>
                  <a:schemeClr val="tx1"/>
                </a:solidFill>
              </a:defRPr>
            </a:lvl1pPr>
          </a:lstStyle>
          <a:p>
            <a:endParaRPr lang="en-US"/>
          </a:p>
        </p:txBody>
      </p:sp>
      <p:sp>
        <p:nvSpPr>
          <p:cNvPr id="6" name="Content Placeholder 5">
            <a:extLst>
              <a:ext uri="{FF2B5EF4-FFF2-40B4-BE49-F238E27FC236}">
                <a16:creationId xmlns:a16="http://schemas.microsoft.com/office/drawing/2014/main" id="{F4ED3915-2147-4382-A599-2376CC8854D1}"/>
              </a:ext>
            </a:extLst>
          </p:cNvPr>
          <p:cNvSpPr>
            <a:spLocks noGrp="1"/>
          </p:cNvSpPr>
          <p:nvPr>
            <p:ph sz="quarter" idx="14" hasCustomPrompt="1"/>
          </p:nvPr>
        </p:nvSpPr>
        <p:spPr>
          <a:xfrm>
            <a:off x="5532120" y="3046370"/>
            <a:ext cx="4023360" cy="507831"/>
          </a:xfrm>
        </p:spPr>
        <p:txBody>
          <a:bodyPr anchor="b"/>
          <a:lstStyle>
            <a:lvl1pPr marL="111760" indent="0">
              <a:buNone/>
              <a:defRPr sz="3300" b="0" i="0">
                <a:solidFill>
                  <a:schemeClr val="tx1"/>
                </a:solidFill>
              </a:defRPr>
            </a:lvl1pPr>
            <a:lvl2pPr marL="614680" indent="0">
              <a:buNone/>
              <a:defRPr/>
            </a:lvl2pPr>
          </a:lstStyle>
          <a:p>
            <a:pPr lvl="0"/>
            <a:r>
              <a:rPr lang="en-US" dirty="0"/>
              <a:t>Chapter #</a:t>
            </a:r>
          </a:p>
        </p:txBody>
      </p:sp>
      <p:sp>
        <p:nvSpPr>
          <p:cNvPr id="8" name="Content Placeholder 7">
            <a:extLst>
              <a:ext uri="{FF2B5EF4-FFF2-40B4-BE49-F238E27FC236}">
                <a16:creationId xmlns:a16="http://schemas.microsoft.com/office/drawing/2014/main" id="{3B38FD8D-0DB0-4A1A-A3F1-E26B606AC837}"/>
              </a:ext>
            </a:extLst>
          </p:cNvPr>
          <p:cNvSpPr>
            <a:spLocks noGrp="1"/>
          </p:cNvSpPr>
          <p:nvPr>
            <p:ph sz="quarter" idx="15" hasCustomPrompt="1"/>
          </p:nvPr>
        </p:nvSpPr>
        <p:spPr>
          <a:xfrm>
            <a:off x="5532120" y="3686493"/>
            <a:ext cx="4023360" cy="372410"/>
          </a:xfrm>
        </p:spPr>
        <p:txBody>
          <a:bodyPr/>
          <a:lstStyle>
            <a:lvl1pPr marL="111760" indent="0">
              <a:buNone/>
              <a:defRPr sz="2420" b="0" i="0">
                <a:solidFill>
                  <a:schemeClr val="tx1"/>
                </a:solidFill>
              </a:defRPr>
            </a:lvl1pPr>
          </a:lstStyle>
          <a:p>
            <a:pPr lvl="0"/>
            <a:r>
              <a:rPr lang="en-US" dirty="0"/>
              <a:t>Chapter name</a:t>
            </a:r>
          </a:p>
        </p:txBody>
      </p:sp>
      <p:sp>
        <p:nvSpPr>
          <p:cNvPr id="12" name="Shape 13">
            <a:extLst>
              <a:ext uri="{FF2B5EF4-FFF2-40B4-BE49-F238E27FC236}">
                <a16:creationId xmlns:a16="http://schemas.microsoft.com/office/drawing/2014/main" id="{C5328E6C-2B17-49B8-8712-6C0E107A1D99}"/>
              </a:ext>
            </a:extLst>
          </p:cNvPr>
          <p:cNvSpPr txBox="1">
            <a:spLocks noGrp="1"/>
          </p:cNvSpPr>
          <p:nvPr>
            <p:ph type="dt" idx="10"/>
          </p:nvPr>
        </p:nvSpPr>
        <p:spPr>
          <a:xfrm>
            <a:off x="6969284" y="128148"/>
            <a:ext cx="2346959" cy="207263"/>
          </a:xfrm>
          <a:prstGeom prst="rect">
            <a:avLst/>
          </a:prstGeom>
          <a:noFill/>
          <a:ln>
            <a:noFill/>
          </a:ln>
        </p:spPr>
        <p:txBody>
          <a:bodyPr lIns="91425" tIns="91425" rIns="91425" bIns="91425" anchor="ctr" anchorCtr="0"/>
          <a:lstStyle>
            <a:lvl1pPr marL="0" marR="0" lvl="0" indent="0" algn="r" rtl="0">
              <a:spcBef>
                <a:spcPts val="0"/>
              </a:spcBef>
              <a:buNone/>
              <a:defRPr sz="990" b="0" i="0" u="none" strike="noStrike" cap="none">
                <a:solidFill>
                  <a:schemeClr val="tx1"/>
                </a:solidFill>
                <a:latin typeface="Arial"/>
                <a:ea typeface="Arial"/>
                <a:cs typeface="Arial"/>
                <a:sym typeface="Arial"/>
              </a:defRPr>
            </a:lvl1pPr>
            <a:lvl2pPr marL="502920" marR="0" lvl="1" indent="0" algn="l" rtl="0">
              <a:spcBef>
                <a:spcPts val="0"/>
              </a:spcBef>
              <a:buNone/>
              <a:defRPr sz="1980" b="0" i="0" u="none" strike="noStrike" cap="none">
                <a:solidFill>
                  <a:schemeClr val="dk1"/>
                </a:solidFill>
                <a:latin typeface="Arial"/>
                <a:ea typeface="Arial"/>
                <a:cs typeface="Arial"/>
                <a:sym typeface="Arial"/>
              </a:defRPr>
            </a:lvl2pPr>
            <a:lvl3pPr marL="1005840" marR="0" lvl="2" indent="0" algn="l" rtl="0">
              <a:spcBef>
                <a:spcPts val="0"/>
              </a:spcBef>
              <a:buNone/>
              <a:defRPr sz="1980" b="0" i="0" u="none" strike="noStrike" cap="none">
                <a:solidFill>
                  <a:schemeClr val="dk1"/>
                </a:solidFill>
                <a:latin typeface="Arial"/>
                <a:ea typeface="Arial"/>
                <a:cs typeface="Arial"/>
                <a:sym typeface="Arial"/>
              </a:defRPr>
            </a:lvl3pPr>
            <a:lvl4pPr marL="1508760" marR="0" lvl="3" indent="0" algn="l" rtl="0">
              <a:spcBef>
                <a:spcPts val="0"/>
              </a:spcBef>
              <a:buNone/>
              <a:defRPr sz="1980" b="0" i="0" u="none" strike="noStrike" cap="none">
                <a:solidFill>
                  <a:schemeClr val="dk1"/>
                </a:solidFill>
                <a:latin typeface="Arial"/>
                <a:ea typeface="Arial"/>
                <a:cs typeface="Arial"/>
                <a:sym typeface="Arial"/>
              </a:defRPr>
            </a:lvl4pPr>
            <a:lvl5pPr marL="2011680" marR="0" lvl="4" indent="0" algn="l" rtl="0">
              <a:spcBef>
                <a:spcPts val="0"/>
              </a:spcBef>
              <a:buNone/>
              <a:defRPr sz="1980" b="0" i="0" u="none" strike="noStrike" cap="none">
                <a:solidFill>
                  <a:schemeClr val="dk1"/>
                </a:solidFill>
                <a:latin typeface="Arial"/>
                <a:ea typeface="Arial"/>
                <a:cs typeface="Arial"/>
                <a:sym typeface="Arial"/>
              </a:defRPr>
            </a:lvl5pPr>
            <a:lvl6pPr marL="2514600" marR="0" lvl="5" indent="0" algn="l" rtl="0">
              <a:spcBef>
                <a:spcPts val="0"/>
              </a:spcBef>
              <a:buNone/>
              <a:defRPr sz="1980" b="0" i="0" u="none" strike="noStrike" cap="none">
                <a:solidFill>
                  <a:schemeClr val="dk1"/>
                </a:solidFill>
                <a:latin typeface="Arial"/>
                <a:ea typeface="Arial"/>
                <a:cs typeface="Arial"/>
                <a:sym typeface="Arial"/>
              </a:defRPr>
            </a:lvl6pPr>
            <a:lvl7pPr marL="3017520" marR="0" lvl="6" indent="0" algn="l" rtl="0">
              <a:spcBef>
                <a:spcPts val="0"/>
              </a:spcBef>
              <a:buNone/>
              <a:defRPr sz="1980" b="0" i="0" u="none" strike="noStrike" cap="none">
                <a:solidFill>
                  <a:schemeClr val="dk1"/>
                </a:solidFill>
                <a:latin typeface="Arial"/>
                <a:ea typeface="Arial"/>
                <a:cs typeface="Arial"/>
                <a:sym typeface="Arial"/>
              </a:defRPr>
            </a:lvl7pPr>
            <a:lvl8pPr marL="3520440" marR="0" lvl="7" indent="0" algn="l" rtl="0">
              <a:spcBef>
                <a:spcPts val="0"/>
              </a:spcBef>
              <a:buNone/>
              <a:defRPr sz="1980" b="0" i="0" u="none" strike="noStrike" cap="none">
                <a:solidFill>
                  <a:schemeClr val="dk1"/>
                </a:solidFill>
                <a:latin typeface="Arial"/>
                <a:ea typeface="Arial"/>
                <a:cs typeface="Arial"/>
                <a:sym typeface="Arial"/>
              </a:defRPr>
            </a:lvl8pPr>
            <a:lvl9pPr marL="4023360" marR="0" lvl="8" indent="0" algn="l" rtl="0">
              <a:spcBef>
                <a:spcPts val="0"/>
              </a:spcBef>
              <a:buNone/>
              <a:defRPr sz="1980" b="0" i="0" u="none" strike="noStrike" cap="none">
                <a:solidFill>
                  <a:schemeClr val="dk1"/>
                </a:solidFill>
                <a:latin typeface="Arial"/>
                <a:ea typeface="Arial"/>
                <a:cs typeface="Arial"/>
                <a:sym typeface="Arial"/>
              </a:defRPr>
            </a:lvl9pPr>
          </a:lstStyle>
          <a:p>
            <a:pPr>
              <a:defRPr/>
            </a:pPr>
            <a:endParaRPr lang="en-US" dirty="0">
              <a:solidFill>
                <a:schemeClr val="tx1"/>
              </a:solidFill>
            </a:endParaRPr>
          </a:p>
        </p:txBody>
      </p:sp>
      <p:sp>
        <p:nvSpPr>
          <p:cNvPr id="13" name="Shape 14">
            <a:extLst>
              <a:ext uri="{FF2B5EF4-FFF2-40B4-BE49-F238E27FC236}">
                <a16:creationId xmlns:a16="http://schemas.microsoft.com/office/drawing/2014/main" id="{CE0B5B1C-8858-43DC-BD75-C546F4738779}"/>
              </a:ext>
            </a:extLst>
          </p:cNvPr>
          <p:cNvSpPr txBox="1">
            <a:spLocks noGrp="1"/>
          </p:cNvSpPr>
          <p:nvPr>
            <p:ph type="sldNum" idx="12"/>
          </p:nvPr>
        </p:nvSpPr>
        <p:spPr>
          <a:xfrm>
            <a:off x="9316243" y="128148"/>
            <a:ext cx="606961" cy="207263"/>
          </a:xfrm>
          <a:prstGeom prst="rect">
            <a:avLst/>
          </a:prstGeom>
          <a:noFill/>
          <a:ln>
            <a:noFill/>
          </a:ln>
        </p:spPr>
        <p:txBody>
          <a:bodyPr lIns="91425" tIns="45700" rIns="91425" bIns="45700" anchor="ctr" anchorCtr="0">
            <a:noAutofit/>
          </a:bodyPr>
          <a:lstStyle>
            <a:lvl1pPr>
              <a:defRPr>
                <a:solidFill>
                  <a:schemeClr val="tx1"/>
                </a:solidFill>
              </a:defRPr>
            </a:lvl1pPr>
          </a:lstStyle>
          <a:p>
            <a:pPr algn="r">
              <a:buSzPct val="25000"/>
              <a:defRPr/>
            </a:pPr>
            <a:fld id="{00000000-1234-1234-1234-123412341234}" type="slidenum">
              <a:rPr lang="en-US" sz="990" smtClean="0"/>
              <a:pPr algn="r">
                <a:buSzPct val="25000"/>
                <a:defRPr/>
              </a:pPr>
              <a:t>‹#›</a:t>
            </a:fld>
            <a:endParaRPr lang="en-US" sz="990" dirty="0"/>
          </a:p>
        </p:txBody>
      </p:sp>
      <p:sp>
        <p:nvSpPr>
          <p:cNvPr id="9" name="Picture Placeholder 8">
            <a:extLst>
              <a:ext uri="{FF2B5EF4-FFF2-40B4-BE49-F238E27FC236}">
                <a16:creationId xmlns:a16="http://schemas.microsoft.com/office/drawing/2014/main" id="{51B8939D-A957-42F9-A1B5-556D29D235AB}"/>
              </a:ext>
            </a:extLst>
          </p:cNvPr>
          <p:cNvSpPr>
            <a:spLocks noGrp="1"/>
          </p:cNvSpPr>
          <p:nvPr>
            <p:ph type="pic" sz="quarter" idx="16" hasCustomPrompt="1"/>
          </p:nvPr>
        </p:nvSpPr>
        <p:spPr>
          <a:xfrm>
            <a:off x="502921" y="7331638"/>
            <a:ext cx="1101884" cy="203133"/>
          </a:xfrm>
        </p:spPr>
        <p:txBody>
          <a:bodyPr anchor="ctr"/>
          <a:lstStyle>
            <a:lvl1pPr>
              <a:buNone/>
              <a:defRPr sz="1320" b="0" i="0">
                <a:solidFill>
                  <a:schemeClr val="tx1"/>
                </a:solidFill>
                <a:latin typeface="Verdana" panose="020B0604030504040204" pitchFamily="34" charset="0"/>
                <a:ea typeface="Verdana" panose="020B0604030504040204" pitchFamily="34" charset="0"/>
              </a:defRPr>
            </a:lvl1pPr>
          </a:lstStyle>
          <a:p>
            <a:r>
              <a:rPr lang="en-US" dirty="0"/>
              <a:t>Logo</a:t>
            </a:r>
          </a:p>
        </p:txBody>
      </p:sp>
      <p:sp>
        <p:nvSpPr>
          <p:cNvPr id="18" name="Content Placeholder 17">
            <a:extLst>
              <a:ext uri="{FF2B5EF4-FFF2-40B4-BE49-F238E27FC236}">
                <a16:creationId xmlns:a16="http://schemas.microsoft.com/office/drawing/2014/main" id="{0CF87F15-2C58-4DFC-BACB-0E2C6507BCDE}"/>
              </a:ext>
            </a:extLst>
          </p:cNvPr>
          <p:cNvSpPr>
            <a:spLocks noGrp="1"/>
          </p:cNvSpPr>
          <p:nvPr>
            <p:ph sz="quarter" idx="17" hasCustomPrompt="1"/>
          </p:nvPr>
        </p:nvSpPr>
        <p:spPr>
          <a:xfrm>
            <a:off x="2306797" y="7331637"/>
            <a:ext cx="7248683" cy="203133"/>
          </a:xfrm>
        </p:spPr>
        <p:txBody>
          <a:bodyPr anchor="ctr"/>
          <a:lstStyle>
            <a:lvl1pPr algn="r">
              <a:buNone/>
              <a:defRPr sz="1320" b="0" i="0">
                <a:solidFill>
                  <a:schemeClr val="tx1"/>
                </a:solidFill>
                <a:latin typeface="Verdana" panose="020B0604030504040204" pitchFamily="34" charset="0"/>
                <a:ea typeface="Verdana" panose="020B0604030504040204" pitchFamily="34" charset="0"/>
              </a:defRPr>
            </a:lvl1pPr>
          </a:lstStyle>
          <a:p>
            <a:pPr lvl="0"/>
            <a:r>
              <a:rPr lang="en-US" dirty="0"/>
              <a:t>Copyright Information</a:t>
            </a:r>
          </a:p>
        </p:txBody>
      </p:sp>
      <p:sp>
        <p:nvSpPr>
          <p:cNvPr id="11" name="Holder 6">
            <a:extLst>
              <a:ext uri="{FF2B5EF4-FFF2-40B4-BE49-F238E27FC236}">
                <a16:creationId xmlns:a16="http://schemas.microsoft.com/office/drawing/2014/main" id="{8AC5E916-B8CF-A4FC-997B-39F69200FCB6}"/>
              </a:ext>
            </a:extLst>
          </p:cNvPr>
          <p:cNvSpPr txBox="1">
            <a:spLocks/>
          </p:cNvSpPr>
          <p:nvPr userDrawn="1"/>
        </p:nvSpPr>
        <p:spPr>
          <a:xfrm>
            <a:off x="9253221" y="7217305"/>
            <a:ext cx="195579" cy="115416"/>
          </a:xfrm>
          <a:prstGeom prst="rect">
            <a:avLst/>
          </a:prstGeom>
        </p:spPr>
        <p:txBody>
          <a:bodyPr wrap="square" lIns="0" tIns="0" rIns="0" bIns="0">
            <a:spAutoFit/>
          </a:bodyPr>
          <a:lstStyle>
            <a:defPPr>
              <a:defRPr lang="en-US"/>
            </a:defPPr>
            <a:lvl1pPr marL="0" algn="l" defTabSz="914400" rtl="0" eaLnBrk="1" latinLnBrk="0" hangingPunct="1">
              <a:defRPr sz="800" b="0" i="0" kern="1200">
                <a:solidFill>
                  <a:schemeClr val="tx1"/>
                </a:solidFill>
                <a:latin typeface="Palatino Linotype"/>
                <a:ea typeface="+mn-ea"/>
                <a:cs typeface="Palatino Linotype"/>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8100">
              <a:lnSpc>
                <a:spcPts val="885"/>
              </a:lnSpc>
            </a:pPr>
            <a:fld id="{81D60167-4931-47E6-BA6A-407CBD079E47}" type="slidenum">
              <a:rPr lang="en-US" b="0" spc="20" smtClean="0"/>
              <a:pPr marL="38100">
                <a:lnSpc>
                  <a:spcPts val="885"/>
                </a:lnSpc>
              </a:pPr>
              <a:t>‹#›</a:t>
            </a:fld>
            <a:endParaRPr lang="en-US" b="0" spc="20" dirty="0"/>
          </a:p>
        </p:txBody>
      </p:sp>
    </p:spTree>
    <p:extLst>
      <p:ext uri="{BB962C8B-B14F-4D97-AF65-F5344CB8AC3E}">
        <p14:creationId xmlns:p14="http://schemas.microsoft.com/office/powerpoint/2010/main" val="522757816"/>
      </p:ext>
    </p:extLst>
  </p:cSld>
  <p:clrMapOvr>
    <a:masterClrMapping/>
  </p:clrMapOvr>
  <p:extLst>
    <p:ext uri="{DCECCB84-F9BA-43D5-87BE-67443E8EF086}">
      <p15:sldGuideLst xmlns:p15="http://schemas.microsoft.com/office/powerpoint/2012/main">
        <p15:guide id="1" orient="horz" pos="4176">
          <p15:clr>
            <a:srgbClr val="FBAE40"/>
          </p15:clr>
        </p15:guide>
        <p15:guide id="2" pos="2903">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535025" y="1010818"/>
            <a:ext cx="8988348" cy="381000"/>
          </a:xfrm>
          <a:prstGeom prst="rect">
            <a:avLst/>
          </a:prstGeom>
        </p:spPr>
        <p:txBody>
          <a:bodyPr wrap="square" lIns="0" tIns="0" rIns="0" bIns="0">
            <a:spAutoFit/>
          </a:bodyPr>
          <a:lstStyle>
            <a:lvl1pPr>
              <a:defRPr sz="2500" b="0" i="0">
                <a:solidFill>
                  <a:schemeClr val="tx1"/>
                </a:solidFill>
                <a:latin typeface="Bookman Old Style"/>
                <a:cs typeface="Bookman Old Style"/>
              </a:defRPr>
            </a:lvl1pPr>
          </a:lstStyle>
          <a:p>
            <a:endParaRPr/>
          </a:p>
        </p:txBody>
      </p:sp>
      <p:sp>
        <p:nvSpPr>
          <p:cNvPr id="3" name="Holder 3"/>
          <p:cNvSpPr>
            <a:spLocks noGrp="1"/>
          </p:cNvSpPr>
          <p:nvPr>
            <p:ph type="body" idx="1"/>
          </p:nvPr>
        </p:nvSpPr>
        <p:spPr>
          <a:xfrm>
            <a:off x="496550" y="1608802"/>
            <a:ext cx="5655310" cy="3647440"/>
          </a:xfrm>
          <a:prstGeom prst="rect">
            <a:avLst/>
          </a:prstGeom>
        </p:spPr>
        <p:txBody>
          <a:bodyPr wrap="square" lIns="0" tIns="0" rIns="0" bIns="0">
            <a:spAutoFit/>
          </a:bodyPr>
          <a:lstStyle>
            <a:lvl1pPr>
              <a:defRPr sz="2050" b="0" i="0">
                <a:solidFill>
                  <a:schemeClr val="tx1"/>
                </a:solidFill>
                <a:latin typeface="Calibri"/>
                <a:cs typeface="Calibri"/>
              </a:defRPr>
            </a:lvl1pPr>
          </a:lstStyle>
          <a:p>
            <a:endParaRPr/>
          </a:p>
        </p:txBody>
      </p:sp>
      <p:sp>
        <p:nvSpPr>
          <p:cNvPr id="4" name="Holder 4"/>
          <p:cNvSpPr>
            <a:spLocks noGrp="1"/>
          </p:cNvSpPr>
          <p:nvPr>
            <p:ph type="ftr" sz="quarter" idx="5"/>
          </p:nvPr>
        </p:nvSpPr>
        <p:spPr>
          <a:xfrm>
            <a:off x="7474966" y="7217305"/>
            <a:ext cx="496570" cy="127000"/>
          </a:xfrm>
          <a:prstGeom prst="rect">
            <a:avLst/>
          </a:prstGeom>
        </p:spPr>
        <p:txBody>
          <a:bodyPr wrap="square" lIns="0" tIns="0" rIns="0" bIns="0">
            <a:spAutoFit/>
          </a:bodyPr>
          <a:lstStyle>
            <a:lvl1pPr>
              <a:defRPr sz="800" b="0" i="0">
                <a:solidFill>
                  <a:schemeClr val="tx1"/>
                </a:solidFill>
                <a:latin typeface="Palatino Linotype"/>
                <a:cs typeface="Palatino Linotype"/>
              </a:defRPr>
            </a:lvl1pPr>
          </a:lstStyle>
          <a:p>
            <a:pPr marL="12700">
              <a:lnSpc>
                <a:spcPts val="885"/>
              </a:lnSpc>
            </a:pPr>
            <a:r>
              <a:rPr spc="15" dirty="0"/>
              <a:t>Chapter</a:t>
            </a:r>
            <a:r>
              <a:rPr spc="20" dirty="0"/>
              <a:t> 9</a:t>
            </a:r>
          </a:p>
        </p:txBody>
      </p:sp>
      <p:sp>
        <p:nvSpPr>
          <p:cNvPr id="5" name="Holder 5"/>
          <p:cNvSpPr>
            <a:spLocks noGrp="1"/>
          </p:cNvSpPr>
          <p:nvPr>
            <p:ph type="dt" sz="half" idx="6"/>
          </p:nvPr>
        </p:nvSpPr>
        <p:spPr>
          <a:xfrm>
            <a:off x="502920" y="7228332"/>
            <a:ext cx="2313432" cy="38862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6/29/2023</a:t>
            </a:fld>
            <a:endParaRPr lang="en-US"/>
          </a:p>
        </p:txBody>
      </p:sp>
      <p:sp>
        <p:nvSpPr>
          <p:cNvPr id="6" name="Holder 6"/>
          <p:cNvSpPr>
            <a:spLocks noGrp="1"/>
          </p:cNvSpPr>
          <p:nvPr>
            <p:ph type="sldNum" sz="quarter" idx="7"/>
          </p:nvPr>
        </p:nvSpPr>
        <p:spPr>
          <a:xfrm>
            <a:off x="8134856" y="7217305"/>
            <a:ext cx="195579" cy="127000"/>
          </a:xfrm>
          <a:prstGeom prst="rect">
            <a:avLst/>
          </a:prstGeom>
        </p:spPr>
        <p:txBody>
          <a:bodyPr wrap="square" lIns="0" tIns="0" rIns="0" bIns="0">
            <a:spAutoFit/>
          </a:bodyPr>
          <a:lstStyle>
            <a:lvl1pPr>
              <a:defRPr sz="800" b="0" i="0">
                <a:solidFill>
                  <a:schemeClr val="tx1"/>
                </a:solidFill>
                <a:latin typeface="Palatino Linotype"/>
                <a:cs typeface="Palatino Linotype"/>
              </a:defRPr>
            </a:lvl1pPr>
          </a:lstStyle>
          <a:p>
            <a:pPr marL="38100">
              <a:lnSpc>
                <a:spcPts val="885"/>
              </a:lnSpc>
            </a:pPr>
            <a:fld id="{81D60167-4931-47E6-BA6A-407CBD079E47}" type="slidenum">
              <a:rPr spc="20" dirty="0"/>
              <a:t>‹#›</a:t>
            </a:fld>
            <a:endParaRPr spc="20"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6.xml"/><Relationship Id="rId4" Type="http://schemas.openxmlformats.org/officeDocument/2006/relationships/image" Target="../media/image3.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E98728-A241-43F4-95FF-6C49FEEA0911}"/>
              </a:ext>
            </a:extLst>
          </p:cNvPr>
          <p:cNvSpPr>
            <a:spLocks noGrp="1"/>
          </p:cNvSpPr>
          <p:nvPr>
            <p:ph type="title"/>
          </p:nvPr>
        </p:nvSpPr>
        <p:spPr>
          <a:xfrm>
            <a:off x="502920" y="152400"/>
            <a:ext cx="9052560" cy="1147982"/>
          </a:xfrm>
        </p:spPr>
        <p:txBody>
          <a:bodyPr wrap="square" lIns="0" tIns="19800" rIns="0" bIns="19800" anchor="ctr" anchorCtr="0">
            <a:spAutoFit/>
          </a:bodyPr>
          <a:lstStyle/>
          <a:p>
            <a:r>
              <a:rPr lang="en-US" sz="3600" dirty="0">
                <a:latin typeface="Arial" panose="020B0604020202020204" pitchFamily="34" charset="0"/>
                <a:cs typeface="Arial" panose="020B0604020202020204" pitchFamily="34" charset="0"/>
              </a:rPr>
              <a:t>Artificial Intelligence: A Modern Approach</a:t>
            </a:r>
          </a:p>
        </p:txBody>
      </p:sp>
      <p:sp>
        <p:nvSpPr>
          <p:cNvPr id="3" name="Content Placeholder 2">
            <a:extLst>
              <a:ext uri="{FF2B5EF4-FFF2-40B4-BE49-F238E27FC236}">
                <a16:creationId xmlns:a16="http://schemas.microsoft.com/office/drawing/2014/main" id="{ABE18F80-D4FC-4D8F-B2BD-E7BEE7E012B5}"/>
              </a:ext>
            </a:extLst>
          </p:cNvPr>
          <p:cNvSpPr>
            <a:spLocks noGrp="1"/>
          </p:cNvSpPr>
          <p:nvPr>
            <p:ph type="body" idx="1"/>
          </p:nvPr>
        </p:nvSpPr>
        <p:spPr>
          <a:xfrm>
            <a:off x="502920" y="1524000"/>
            <a:ext cx="9052560" cy="347763"/>
          </a:xfrm>
        </p:spPr>
        <p:txBody>
          <a:bodyPr wrap="square" lIns="0" tIns="19800" rIns="0" bIns="19800" anchor="ctr" anchorCtr="0">
            <a:spAutoFit/>
          </a:bodyPr>
          <a:lstStyle/>
          <a:p>
            <a:r>
              <a:rPr lang="en-US" sz="2000" dirty="0"/>
              <a:t>Fourth Edition</a:t>
            </a:r>
          </a:p>
        </p:txBody>
      </p:sp>
      <p:pic>
        <p:nvPicPr>
          <p:cNvPr id="10" name="Picture Placeholder 9" descr="Front Cover: Artificial Intelligence: A Modern Approach Fourth Edition by Russell and Norvig&#10;&#10;">
            <a:extLst>
              <a:ext uri="{FF2B5EF4-FFF2-40B4-BE49-F238E27FC236}">
                <a16:creationId xmlns:a16="http://schemas.microsoft.com/office/drawing/2014/main" id="{F6C01988-63CD-0063-3A51-7AB89C0D4B18}"/>
              </a:ext>
            </a:extLst>
          </p:cNvPr>
          <p:cNvPicPr>
            <a:picLocks noGrp="1" noChangeAspect="1"/>
          </p:cNvPicPr>
          <p:nvPr>
            <p:ph type="pic" sz="quarter" idx="18"/>
          </p:nvPr>
        </p:nvPicPr>
        <p:blipFill>
          <a:blip r:embed="rId3">
            <a:extLst>
              <a:ext uri="{28A0092B-C50C-407E-A947-70E740481C1C}">
                <a14:useLocalDpi xmlns:a14="http://schemas.microsoft.com/office/drawing/2010/main" val="0"/>
              </a:ext>
            </a:extLst>
          </a:blip>
          <a:stretch>
            <a:fillRect/>
          </a:stretch>
        </p:blipFill>
        <p:spPr>
          <a:xfrm>
            <a:off x="533400" y="2023534"/>
            <a:ext cx="3793896" cy="5053465"/>
          </a:xfrm>
        </p:spPr>
      </p:pic>
      <p:sp>
        <p:nvSpPr>
          <p:cNvPr id="5" name="Content Placeholder 4">
            <a:extLst>
              <a:ext uri="{FF2B5EF4-FFF2-40B4-BE49-F238E27FC236}">
                <a16:creationId xmlns:a16="http://schemas.microsoft.com/office/drawing/2014/main" id="{2D222376-7AD7-4443-B67A-120BE12F4DDB}"/>
              </a:ext>
            </a:extLst>
          </p:cNvPr>
          <p:cNvSpPr>
            <a:spLocks noGrp="1"/>
          </p:cNvSpPr>
          <p:nvPr>
            <p:ph sz="quarter" idx="14"/>
          </p:nvPr>
        </p:nvSpPr>
        <p:spPr>
          <a:xfrm>
            <a:off x="5029200" y="3333670"/>
            <a:ext cx="4023360" cy="501652"/>
          </a:xfrm>
        </p:spPr>
        <p:txBody>
          <a:bodyPr wrap="square" lIns="0" tIns="19800" rIns="0" bIns="19800" anchor="ctr">
            <a:spAutoFit/>
          </a:bodyPr>
          <a:lstStyle/>
          <a:p>
            <a:pPr indent="-111760"/>
            <a:r>
              <a:rPr lang="en-US" sz="3000" i="0" dirty="0">
                <a:solidFill>
                  <a:schemeClr val="tx1"/>
                </a:solidFill>
                <a:latin typeface="Arial" panose="020B0604020202020204" pitchFamily="34" charset="0"/>
                <a:cs typeface="Arial" panose="020B0604020202020204" pitchFamily="34" charset="0"/>
              </a:rPr>
              <a:t>Chapter 28</a:t>
            </a:r>
          </a:p>
        </p:txBody>
      </p:sp>
      <p:sp>
        <p:nvSpPr>
          <p:cNvPr id="6" name="Content Placeholder 5">
            <a:extLst>
              <a:ext uri="{FF2B5EF4-FFF2-40B4-BE49-F238E27FC236}">
                <a16:creationId xmlns:a16="http://schemas.microsoft.com/office/drawing/2014/main" id="{82FD4EC9-4778-4E2F-B136-2A176CA2BA69}"/>
              </a:ext>
            </a:extLst>
          </p:cNvPr>
          <p:cNvSpPr>
            <a:spLocks noGrp="1"/>
          </p:cNvSpPr>
          <p:nvPr>
            <p:ph sz="quarter" idx="15"/>
          </p:nvPr>
        </p:nvSpPr>
        <p:spPr>
          <a:xfrm>
            <a:off x="5029200" y="4206335"/>
            <a:ext cx="4023360" cy="378541"/>
          </a:xfrm>
        </p:spPr>
        <p:txBody>
          <a:bodyPr wrap="square" lIns="0" tIns="19800" rIns="0" bIns="19800" anchor="ctr">
            <a:spAutoFit/>
          </a:bodyPr>
          <a:lstStyle/>
          <a:p>
            <a:pPr marL="0"/>
            <a:r>
              <a:rPr lang="en-US" sz="2200" i="0" dirty="0">
                <a:solidFill>
                  <a:schemeClr val="tx1"/>
                </a:solidFill>
                <a:latin typeface="Arial" panose="020B0604020202020204" pitchFamily="34" charset="0"/>
                <a:cs typeface="Arial" panose="020B0604020202020204" pitchFamily="34" charset="0"/>
              </a:rPr>
              <a:t>The Future Of AI</a:t>
            </a:r>
          </a:p>
        </p:txBody>
      </p:sp>
      <p:pic>
        <p:nvPicPr>
          <p:cNvPr id="12" name="Picture Placeholder 11" descr="Pearson Logo">
            <a:extLst>
              <a:ext uri="{FF2B5EF4-FFF2-40B4-BE49-F238E27FC236}">
                <a16:creationId xmlns:a16="http://schemas.microsoft.com/office/drawing/2014/main" id="{2F9DC56F-6B40-16F2-2FFA-B0A90BE82963}"/>
              </a:ext>
            </a:extLst>
          </p:cNvPr>
          <p:cNvPicPr>
            <a:picLocks noGrp="1" noChangeAspect="1"/>
          </p:cNvPicPr>
          <p:nvPr>
            <p:ph type="pic" sz="quarter" idx="16"/>
          </p:nvPr>
        </p:nvPicPr>
        <p:blipFill>
          <a:blip r:embed="rId4"/>
          <a:stretch>
            <a:fillRect/>
          </a:stretch>
        </p:blipFill>
        <p:spPr>
          <a:xfrm>
            <a:off x="579654" y="7156696"/>
            <a:ext cx="1002677" cy="315945"/>
          </a:xfrm>
        </p:spPr>
      </p:pic>
      <p:sp>
        <p:nvSpPr>
          <p:cNvPr id="8" name="Content Placeholder 7">
            <a:extLst>
              <a:ext uri="{FF2B5EF4-FFF2-40B4-BE49-F238E27FC236}">
                <a16:creationId xmlns:a16="http://schemas.microsoft.com/office/drawing/2014/main" id="{C8E88D28-1A9F-4FC4-946F-10B4629D1438}"/>
              </a:ext>
            </a:extLst>
          </p:cNvPr>
          <p:cNvSpPr>
            <a:spLocks noGrp="1"/>
          </p:cNvSpPr>
          <p:nvPr>
            <p:ph sz="quarter" idx="17"/>
          </p:nvPr>
        </p:nvSpPr>
        <p:spPr>
          <a:xfrm>
            <a:off x="2520739" y="7230656"/>
            <a:ext cx="5016923" cy="224653"/>
          </a:xfrm>
        </p:spPr>
        <p:txBody>
          <a:bodyPr wrap="square" lIns="0" tIns="19800" rIns="0" bIns="19800" anchor="ctr">
            <a:spAutoFit/>
          </a:bodyPr>
          <a:lstStyle/>
          <a:p>
            <a:pPr algn="ctr"/>
            <a:r>
              <a:rPr lang="en-US" altLang="en-US" sz="1200" b="0" i="0" dirty="0">
                <a:solidFill>
                  <a:schemeClr val="tx1"/>
                </a:solidFill>
                <a:latin typeface="Verdana"/>
                <a:cs typeface="Verdana" panose="020B0604030504040204" pitchFamily="34" charset="0"/>
              </a:rPr>
              <a:t>Copyright © 2021 Pearson Education, Inc. All Rights Reserved</a:t>
            </a:r>
          </a:p>
        </p:txBody>
      </p:sp>
    </p:spTree>
    <p:extLst>
      <p:ext uri="{BB962C8B-B14F-4D97-AF65-F5344CB8AC3E}">
        <p14:creationId xmlns:p14="http://schemas.microsoft.com/office/powerpoint/2010/main" val="38013359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38100">
              <a:lnSpc>
                <a:spcPts val="860"/>
              </a:lnSpc>
            </a:pPr>
            <a:fld id="{81D60167-4931-47E6-BA6A-407CBD079E47}" type="slidenum">
              <a:rPr spc="20" dirty="0"/>
              <a:t>10</a:t>
            </a:fld>
            <a:endParaRPr spc="20" dirty="0"/>
          </a:p>
        </p:txBody>
      </p:sp>
      <p:sp>
        <p:nvSpPr>
          <p:cNvPr id="2" name="object 2"/>
          <p:cNvSpPr txBox="1">
            <a:spLocks noGrp="1"/>
          </p:cNvSpPr>
          <p:nvPr>
            <p:ph type="title"/>
          </p:nvPr>
        </p:nvSpPr>
        <p:spPr>
          <a:xfrm>
            <a:off x="1168755" y="798728"/>
            <a:ext cx="7722234" cy="333425"/>
          </a:xfrm>
          <a:prstGeom prst="rect">
            <a:avLst/>
          </a:prstGeom>
          <a:ln w="51816">
            <a:solidFill>
              <a:srgbClr val="000000"/>
            </a:solidFill>
          </a:ln>
        </p:spPr>
        <p:txBody>
          <a:bodyPr vert="horz" wrap="square" lIns="0" tIns="0" rIns="0" bIns="0" rtlCol="0">
            <a:spAutoFit/>
          </a:bodyPr>
          <a:lstStyle/>
          <a:p>
            <a:pPr algn="ctr">
              <a:lnSpc>
                <a:spcPts val="2610"/>
              </a:lnSpc>
            </a:pPr>
            <a:r>
              <a:rPr lang="en-MY" spc="90" dirty="0"/>
              <a:t>AI Architectures</a:t>
            </a:r>
            <a:endParaRPr spc="90" dirty="0"/>
          </a:p>
        </p:txBody>
      </p:sp>
      <p:sp>
        <p:nvSpPr>
          <p:cNvPr id="6" name="TextBox 5">
            <a:extLst>
              <a:ext uri="{FF2B5EF4-FFF2-40B4-BE49-F238E27FC236}">
                <a16:creationId xmlns:a16="http://schemas.microsoft.com/office/drawing/2014/main" id="{81646624-1AAF-4537-8CD0-878A2C98BB40}"/>
              </a:ext>
            </a:extLst>
          </p:cNvPr>
          <p:cNvSpPr txBox="1"/>
          <p:nvPr/>
        </p:nvSpPr>
        <p:spPr>
          <a:xfrm>
            <a:off x="1277620" y="1371600"/>
            <a:ext cx="7503159" cy="3970318"/>
          </a:xfrm>
          <a:prstGeom prst="rect">
            <a:avLst/>
          </a:prstGeom>
          <a:noFill/>
        </p:spPr>
        <p:txBody>
          <a:bodyPr wrap="square">
            <a:spAutoFit/>
          </a:bodyPr>
          <a:lstStyle/>
          <a:p>
            <a:pPr algn="l"/>
            <a:r>
              <a:rPr lang="en-MY" sz="1800" b="0" i="0" u="none" strike="noStrike" baseline="0" dirty="0">
                <a:solidFill>
                  <a:srgbClr val="9A009A"/>
                </a:solidFill>
                <a:latin typeface="CMSSBX10"/>
              </a:rPr>
              <a:t>AI engineering</a:t>
            </a:r>
          </a:p>
          <a:p>
            <a:pPr marL="285750" indent="-285750" algn="l">
              <a:buFont typeface="Arial" panose="020B0604020202020204" pitchFamily="34" charset="0"/>
              <a:buChar char="•"/>
            </a:pPr>
            <a:r>
              <a:rPr lang="en-US" sz="1800" b="0" i="0" u="none" strike="noStrike" baseline="0" dirty="0">
                <a:latin typeface="NimbusRomNo9L-Regu"/>
              </a:rPr>
              <a:t>The AI industry has not yet reached that level of maturity. </a:t>
            </a:r>
          </a:p>
          <a:p>
            <a:pPr marL="285750" indent="-285750" algn="l">
              <a:buFont typeface="Arial" panose="020B0604020202020204" pitchFamily="34" charset="0"/>
              <a:buChar char="•"/>
            </a:pPr>
            <a:endParaRPr lang="en-US" dirty="0">
              <a:latin typeface="NimbusRomNo9L-Regu"/>
            </a:endParaRPr>
          </a:p>
          <a:p>
            <a:pPr marL="285750" indent="-285750" algn="l">
              <a:buFont typeface="Arial" panose="020B0604020202020204" pitchFamily="34" charset="0"/>
              <a:buChar char="•"/>
            </a:pPr>
            <a:r>
              <a:rPr lang="en-US" sz="1800" b="0" i="0" u="none" strike="noStrike" baseline="0" dirty="0">
                <a:latin typeface="NimbusRomNo9L-Regu"/>
              </a:rPr>
              <a:t>We do have a variety of powerful tools and frameworks, such as TensorFlow, </a:t>
            </a:r>
            <a:r>
              <a:rPr lang="en-US" sz="1800" b="0" i="0" u="none" strike="noStrike" baseline="0" dirty="0" err="1">
                <a:latin typeface="NimbusRomNo9L-Regu"/>
              </a:rPr>
              <a:t>Keras</a:t>
            </a:r>
            <a:r>
              <a:rPr lang="en-US" sz="1800" b="0" i="0" u="none" strike="noStrike" baseline="0" dirty="0">
                <a:latin typeface="NimbusRomNo9L-Regu"/>
              </a:rPr>
              <a:t>, </a:t>
            </a:r>
            <a:r>
              <a:rPr lang="en-US" sz="1800" b="0" i="0" u="none" strike="noStrike" baseline="0" dirty="0" err="1">
                <a:latin typeface="NimbusRomNo9L-Regu"/>
              </a:rPr>
              <a:t>PyTorch</a:t>
            </a:r>
            <a:r>
              <a:rPr lang="en-US" sz="1800" b="0" i="0" u="none" strike="noStrike" baseline="0" dirty="0">
                <a:latin typeface="NimbusRomNo9L-Regu"/>
              </a:rPr>
              <a:t>, CAFFE, Scikit-Learn and </a:t>
            </a:r>
            <a:r>
              <a:rPr lang="en-MY" sz="1800" b="0" i="0" u="none" strike="noStrike" baseline="0" dirty="0">
                <a:latin typeface="NimbusRomNo9L-Regu"/>
              </a:rPr>
              <a:t>SCIPY.</a:t>
            </a:r>
          </a:p>
          <a:p>
            <a:pPr marL="285750" indent="-285750" algn="l">
              <a:buFont typeface="Arial" panose="020B0604020202020204" pitchFamily="34" charset="0"/>
              <a:buChar char="•"/>
            </a:pPr>
            <a:endParaRPr lang="en-MY" dirty="0">
              <a:latin typeface="NimbusRomNo9L-Regu"/>
            </a:endParaRPr>
          </a:p>
          <a:p>
            <a:pPr marL="285750" indent="-285750" algn="l">
              <a:buFont typeface="Arial" panose="020B0604020202020204" pitchFamily="34" charset="0"/>
              <a:buChar char="•"/>
            </a:pPr>
            <a:r>
              <a:rPr lang="en-US" sz="1800" b="0" i="0" u="none" strike="noStrike" baseline="0" dirty="0">
                <a:latin typeface="NimbusRomNo9L-Regu"/>
              </a:rPr>
              <a:t>But many of the most promising approaches, such as GANs and deep reinforcement learning, have proven to be difficult to work with—they require experience and a degree of fiddling to get them to train properly in a new domain</a:t>
            </a:r>
            <a:endParaRPr lang="en-MY" dirty="0">
              <a:latin typeface="NimbusRomNo9L-Regu"/>
            </a:endParaRPr>
          </a:p>
          <a:p>
            <a:pPr marL="285750" indent="-285750" algn="l">
              <a:buFont typeface="Arial" panose="020B0604020202020204" pitchFamily="34" charset="0"/>
              <a:buChar char="•"/>
            </a:pPr>
            <a:endParaRPr lang="en-MY" dirty="0">
              <a:latin typeface="NimbusRomNo9L-Regu"/>
            </a:endParaRPr>
          </a:p>
          <a:p>
            <a:pPr marL="285750" indent="-285750" algn="l">
              <a:buFont typeface="Arial" panose="020B0604020202020204" pitchFamily="34" charset="0"/>
              <a:buChar char="•"/>
            </a:pPr>
            <a:r>
              <a:rPr lang="en-US" sz="1800" b="0" i="0" u="none" strike="noStrike" baseline="0" dirty="0">
                <a:latin typeface="NimbusRomNo9L-Regu"/>
              </a:rPr>
              <a:t>start with a single huge system and, for each new task, extract from it the parts that are relevant to the task</a:t>
            </a:r>
            <a:endParaRPr lang="en-MY" sz="1800" b="0" i="0" u="none" strike="noStrike" baseline="0" dirty="0">
              <a:latin typeface="NimbusRomNo9L-Regu"/>
            </a:endParaRPr>
          </a:p>
          <a:p>
            <a:pPr algn="l"/>
            <a:endParaRPr lang="en-MY" dirty="0"/>
          </a:p>
        </p:txBody>
      </p:sp>
    </p:spTree>
    <p:extLst>
      <p:ext uri="{BB962C8B-B14F-4D97-AF65-F5344CB8AC3E}">
        <p14:creationId xmlns:p14="http://schemas.microsoft.com/office/powerpoint/2010/main" val="5809749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38100">
              <a:lnSpc>
                <a:spcPts val="860"/>
              </a:lnSpc>
            </a:pPr>
            <a:fld id="{81D60167-4931-47E6-BA6A-407CBD079E47}" type="slidenum">
              <a:rPr spc="20" dirty="0"/>
              <a:t>11</a:t>
            </a:fld>
            <a:endParaRPr spc="20" dirty="0"/>
          </a:p>
        </p:txBody>
      </p:sp>
      <p:sp>
        <p:nvSpPr>
          <p:cNvPr id="2" name="object 2"/>
          <p:cNvSpPr txBox="1">
            <a:spLocks noGrp="1"/>
          </p:cNvSpPr>
          <p:nvPr>
            <p:ph type="title"/>
          </p:nvPr>
        </p:nvSpPr>
        <p:spPr>
          <a:xfrm>
            <a:off x="1168755" y="798728"/>
            <a:ext cx="7722234" cy="333425"/>
          </a:xfrm>
          <a:prstGeom prst="rect">
            <a:avLst/>
          </a:prstGeom>
          <a:ln w="51816">
            <a:solidFill>
              <a:srgbClr val="000000"/>
            </a:solidFill>
          </a:ln>
        </p:spPr>
        <p:txBody>
          <a:bodyPr vert="horz" wrap="square" lIns="0" tIns="0" rIns="0" bIns="0" rtlCol="0">
            <a:spAutoFit/>
          </a:bodyPr>
          <a:lstStyle/>
          <a:p>
            <a:pPr algn="ctr">
              <a:lnSpc>
                <a:spcPts val="2610"/>
              </a:lnSpc>
            </a:pPr>
            <a:r>
              <a:rPr lang="en-MY" spc="90" dirty="0"/>
              <a:t>AI Architectures</a:t>
            </a:r>
            <a:endParaRPr spc="90" dirty="0"/>
          </a:p>
        </p:txBody>
      </p:sp>
      <p:sp>
        <p:nvSpPr>
          <p:cNvPr id="6" name="TextBox 5">
            <a:extLst>
              <a:ext uri="{FF2B5EF4-FFF2-40B4-BE49-F238E27FC236}">
                <a16:creationId xmlns:a16="http://schemas.microsoft.com/office/drawing/2014/main" id="{81646624-1AAF-4537-8CD0-878A2C98BB40}"/>
              </a:ext>
            </a:extLst>
          </p:cNvPr>
          <p:cNvSpPr txBox="1"/>
          <p:nvPr/>
        </p:nvSpPr>
        <p:spPr>
          <a:xfrm>
            <a:off x="1277620" y="1371600"/>
            <a:ext cx="7503159" cy="4524315"/>
          </a:xfrm>
          <a:prstGeom prst="rect">
            <a:avLst/>
          </a:prstGeom>
          <a:noFill/>
        </p:spPr>
        <p:txBody>
          <a:bodyPr wrap="square">
            <a:spAutoFit/>
          </a:bodyPr>
          <a:lstStyle/>
          <a:p>
            <a:pPr algn="l"/>
            <a:r>
              <a:rPr lang="en-MY" sz="1800" b="0" i="0" u="none" strike="noStrike" baseline="0" dirty="0">
                <a:solidFill>
                  <a:srgbClr val="9A009A"/>
                </a:solidFill>
                <a:latin typeface="CMSSBX10"/>
              </a:rPr>
              <a:t>The future</a:t>
            </a:r>
          </a:p>
          <a:p>
            <a:pPr algn="l"/>
            <a:endParaRPr lang="en-MY" sz="1800" b="0" i="0" u="none" strike="noStrike" baseline="0" dirty="0">
              <a:solidFill>
                <a:srgbClr val="9A009A"/>
              </a:solidFill>
              <a:latin typeface="CMSSBX10"/>
            </a:endParaRPr>
          </a:p>
          <a:p>
            <a:pPr marL="285750" indent="-285750" algn="l">
              <a:buFont typeface="Arial" panose="020B0604020202020204" pitchFamily="34" charset="0"/>
              <a:buChar char="•"/>
            </a:pPr>
            <a:r>
              <a:rPr lang="en-MY" sz="1800" b="0" i="0" u="none" strike="noStrike" baseline="0" dirty="0">
                <a:latin typeface="NimbusRomNo9L-Regu"/>
              </a:rPr>
              <a:t>AI seems to fit </a:t>
            </a:r>
            <a:r>
              <a:rPr lang="en-US" sz="1800" b="0" i="0" u="none" strike="noStrike" baseline="0" dirty="0">
                <a:latin typeface="NimbusRomNo9L-Regu"/>
              </a:rPr>
              <a:t>in with other powerful revolutionary technologies such as printing, plumbing, air travel, and </a:t>
            </a:r>
            <a:r>
              <a:rPr lang="en-MY" sz="1800" b="0" i="0" u="none" strike="noStrike" baseline="0" dirty="0">
                <a:latin typeface="NimbusRomNo9L-Regu"/>
              </a:rPr>
              <a:t>telephony. </a:t>
            </a:r>
            <a:endParaRPr lang="en-MY" dirty="0">
              <a:solidFill>
                <a:srgbClr val="9A009A"/>
              </a:solidFill>
              <a:latin typeface="NimbusRomNo9L-Regu"/>
            </a:endParaRPr>
          </a:p>
          <a:p>
            <a:pPr marL="285750" indent="-285750" algn="l">
              <a:buFont typeface="Arial" panose="020B0604020202020204" pitchFamily="34" charset="0"/>
              <a:buChar char="•"/>
            </a:pPr>
            <a:r>
              <a:rPr lang="en-US" sz="1800" b="0" i="0" u="none" strike="noStrike" baseline="0" dirty="0">
                <a:latin typeface="NimbusRomNo9L-Regu"/>
              </a:rPr>
              <a:t>AI is different from previous revolutionary technologies. </a:t>
            </a:r>
          </a:p>
          <a:p>
            <a:pPr marL="285750" indent="-285750" algn="l">
              <a:buFont typeface="Arial" panose="020B0604020202020204" pitchFamily="34" charset="0"/>
              <a:buChar char="•"/>
            </a:pPr>
            <a:r>
              <a:rPr lang="en-US" sz="1800" b="0" i="0" u="none" strike="noStrike" baseline="0" dirty="0">
                <a:latin typeface="NimbusRomNo9L-Regu"/>
              </a:rPr>
              <a:t>Improving printing, plumbing, air travel, and telephony to their logical limits would not produce anything to threaten human supremacy in the world.</a:t>
            </a:r>
          </a:p>
          <a:p>
            <a:pPr marL="285750" indent="-285750" algn="l">
              <a:buFont typeface="Arial" panose="020B0604020202020204" pitchFamily="34" charset="0"/>
              <a:buChar char="•"/>
            </a:pPr>
            <a:r>
              <a:rPr lang="en-US" sz="1800" b="0" i="0" u="none" strike="noStrike" baseline="0" dirty="0">
                <a:latin typeface="NimbusRomNo9L-Regu"/>
              </a:rPr>
              <a:t>Improving AI to its logical limit certainly could.</a:t>
            </a:r>
            <a:endParaRPr lang="en-MY" dirty="0">
              <a:solidFill>
                <a:srgbClr val="9A009A"/>
              </a:solidFill>
              <a:latin typeface="CMSSBX10"/>
            </a:endParaRPr>
          </a:p>
          <a:p>
            <a:pPr algn="l"/>
            <a:endParaRPr lang="en-MY" dirty="0">
              <a:solidFill>
                <a:srgbClr val="9A009A"/>
              </a:solidFill>
              <a:latin typeface="CMSSBX10"/>
            </a:endParaRPr>
          </a:p>
          <a:p>
            <a:pPr algn="l"/>
            <a:r>
              <a:rPr lang="en-US" sz="1800" b="0" i="0" u="none" strike="noStrike" baseline="0" dirty="0">
                <a:latin typeface="NimbusRomNo9L-Regu"/>
              </a:rPr>
              <a:t>In conclusion, AI has made great progress in its short history, but the final sentence of Alan Turing’s (1950) essay on </a:t>
            </a:r>
            <a:r>
              <a:rPr lang="en-US" sz="1800" b="0" i="0" u="none" strike="noStrike" baseline="0" dirty="0">
                <a:latin typeface="NimbusRomNo9L-ReguItal"/>
              </a:rPr>
              <a:t>Computing Machinery and Intelligence </a:t>
            </a:r>
            <a:r>
              <a:rPr lang="en-US" sz="1800" b="0" i="0" u="none" strike="noStrike" baseline="0" dirty="0">
                <a:latin typeface="NimbusRomNo9L-Regu"/>
              </a:rPr>
              <a:t>is still valid today:</a:t>
            </a:r>
          </a:p>
          <a:p>
            <a:pPr algn="l"/>
            <a:endParaRPr lang="en-US" dirty="0">
              <a:latin typeface="NimbusRomNo9L-Regu"/>
            </a:endParaRPr>
          </a:p>
          <a:p>
            <a:pPr algn="ctr"/>
            <a:r>
              <a:rPr lang="en-US" sz="1800" b="0" i="1" u="none" strike="noStrike" baseline="0" dirty="0">
                <a:latin typeface="Times New Roman" panose="02020603050405020304" pitchFamily="18" charset="0"/>
              </a:rPr>
              <a:t>We can see only a short distance ahead,</a:t>
            </a:r>
          </a:p>
          <a:p>
            <a:pPr algn="ctr"/>
            <a:r>
              <a:rPr lang="en-US" sz="1800" b="0" i="1" u="none" strike="noStrike" baseline="0" dirty="0">
                <a:latin typeface="Times New Roman" panose="02020603050405020304" pitchFamily="18" charset="0"/>
              </a:rPr>
              <a:t>but we can see that much remains to be done.</a:t>
            </a:r>
          </a:p>
          <a:p>
            <a:pPr algn="l"/>
            <a:endParaRPr lang="en-MY" dirty="0"/>
          </a:p>
        </p:txBody>
      </p:sp>
    </p:spTree>
    <p:extLst>
      <p:ext uri="{BB962C8B-B14F-4D97-AF65-F5344CB8AC3E}">
        <p14:creationId xmlns:p14="http://schemas.microsoft.com/office/powerpoint/2010/main" val="30392198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38100">
              <a:lnSpc>
                <a:spcPts val="860"/>
              </a:lnSpc>
            </a:pPr>
            <a:fld id="{81D60167-4931-47E6-BA6A-407CBD079E47}" type="slidenum">
              <a:rPr spc="20" dirty="0"/>
              <a:t>2</a:t>
            </a:fld>
            <a:endParaRPr spc="20" dirty="0"/>
          </a:p>
        </p:txBody>
      </p:sp>
      <p:sp>
        <p:nvSpPr>
          <p:cNvPr id="2" name="object 2"/>
          <p:cNvSpPr txBox="1">
            <a:spLocks noGrp="1"/>
          </p:cNvSpPr>
          <p:nvPr>
            <p:ph type="title"/>
          </p:nvPr>
        </p:nvSpPr>
        <p:spPr>
          <a:xfrm>
            <a:off x="1168755" y="798728"/>
            <a:ext cx="7722234" cy="358140"/>
          </a:xfrm>
          <a:prstGeom prst="rect">
            <a:avLst/>
          </a:prstGeom>
          <a:ln w="51816">
            <a:solidFill>
              <a:srgbClr val="000000"/>
            </a:solidFill>
          </a:ln>
        </p:spPr>
        <p:txBody>
          <a:bodyPr vert="horz" wrap="square" lIns="0" tIns="0" rIns="0" bIns="0" rtlCol="0">
            <a:spAutoFit/>
          </a:bodyPr>
          <a:lstStyle/>
          <a:p>
            <a:pPr algn="ctr">
              <a:lnSpc>
                <a:spcPts val="2635"/>
              </a:lnSpc>
            </a:pPr>
            <a:r>
              <a:rPr spc="70" dirty="0"/>
              <a:t>Outline</a:t>
            </a:r>
          </a:p>
        </p:txBody>
      </p:sp>
      <p:sp>
        <p:nvSpPr>
          <p:cNvPr id="3" name="object 3"/>
          <p:cNvSpPr txBox="1"/>
          <p:nvPr/>
        </p:nvSpPr>
        <p:spPr>
          <a:xfrm>
            <a:off x="1130299" y="1379949"/>
            <a:ext cx="6121400" cy="1971693"/>
          </a:xfrm>
          <a:prstGeom prst="rect">
            <a:avLst/>
          </a:prstGeom>
        </p:spPr>
        <p:txBody>
          <a:bodyPr vert="horz" wrap="square" lIns="0" tIns="14604" rIns="0" bIns="0" rtlCol="0">
            <a:spAutoFit/>
          </a:bodyPr>
          <a:lstStyle/>
          <a:p>
            <a:pPr marL="381000" indent="-368935">
              <a:lnSpc>
                <a:spcPct val="100000"/>
              </a:lnSpc>
              <a:spcBef>
                <a:spcPts val="114"/>
              </a:spcBef>
              <a:buFont typeface="Cambria"/>
              <a:buChar char="♦"/>
              <a:tabLst>
                <a:tab pos="381000" algn="l"/>
                <a:tab pos="381635" algn="l"/>
              </a:tabLst>
            </a:pPr>
            <a:r>
              <a:rPr lang="en-US" sz="2050" spc="-50" dirty="0">
                <a:latin typeface="Calibri"/>
                <a:cs typeface="Calibri"/>
              </a:rPr>
              <a:t>AI Components</a:t>
            </a:r>
          </a:p>
          <a:p>
            <a:pPr marL="381000" indent="-368935">
              <a:lnSpc>
                <a:spcPct val="100000"/>
              </a:lnSpc>
              <a:spcBef>
                <a:spcPts val="114"/>
              </a:spcBef>
              <a:buFont typeface="Cambria"/>
              <a:buChar char="♦"/>
              <a:tabLst>
                <a:tab pos="381000" algn="l"/>
                <a:tab pos="381635" algn="l"/>
              </a:tabLst>
            </a:pPr>
            <a:endParaRPr lang="en-US" sz="2050" spc="-50" dirty="0">
              <a:latin typeface="Calibri"/>
              <a:cs typeface="Calibri"/>
            </a:endParaRPr>
          </a:p>
          <a:p>
            <a:pPr marL="381000" indent="-368935">
              <a:lnSpc>
                <a:spcPct val="100000"/>
              </a:lnSpc>
              <a:spcBef>
                <a:spcPts val="114"/>
              </a:spcBef>
              <a:buFont typeface="Cambria"/>
              <a:buChar char="♦"/>
              <a:tabLst>
                <a:tab pos="381000" algn="l"/>
                <a:tab pos="381635" algn="l"/>
              </a:tabLst>
            </a:pPr>
            <a:r>
              <a:rPr lang="en-US" sz="2050" spc="-60" dirty="0">
                <a:latin typeface="Calibri"/>
                <a:cs typeface="Calibri"/>
              </a:rPr>
              <a:t>AI Architectures</a:t>
            </a:r>
          </a:p>
          <a:p>
            <a:pPr marL="381000" indent="-368935">
              <a:lnSpc>
                <a:spcPct val="100000"/>
              </a:lnSpc>
              <a:spcBef>
                <a:spcPts val="114"/>
              </a:spcBef>
              <a:buFont typeface="Cambria"/>
              <a:buChar char="♦"/>
              <a:tabLst>
                <a:tab pos="381000" algn="l"/>
                <a:tab pos="381635" algn="l"/>
              </a:tabLst>
            </a:pPr>
            <a:endParaRPr lang="en-US" sz="2050" spc="-50" dirty="0">
              <a:latin typeface="Calibri"/>
              <a:cs typeface="Calibri"/>
            </a:endParaRPr>
          </a:p>
          <a:p>
            <a:pPr marL="12065">
              <a:lnSpc>
                <a:spcPct val="100000"/>
              </a:lnSpc>
              <a:spcBef>
                <a:spcPts val="114"/>
              </a:spcBef>
              <a:tabLst>
                <a:tab pos="381000" algn="l"/>
                <a:tab pos="381635" algn="l"/>
              </a:tabLst>
            </a:pPr>
            <a:endParaRPr lang="en-US" sz="2050" spc="-50" dirty="0">
              <a:latin typeface="Calibri"/>
              <a:cs typeface="Calibri"/>
            </a:endParaRPr>
          </a:p>
          <a:p>
            <a:pPr marL="12065">
              <a:lnSpc>
                <a:spcPct val="100000"/>
              </a:lnSpc>
              <a:spcBef>
                <a:spcPts val="114"/>
              </a:spcBef>
              <a:tabLst>
                <a:tab pos="381000" algn="l"/>
                <a:tab pos="381635" algn="l"/>
              </a:tabLst>
            </a:pPr>
            <a:endParaRPr lang="en-US" sz="2050" spc="-50" dirty="0">
              <a:latin typeface="Calibri"/>
              <a:cs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38100">
              <a:lnSpc>
                <a:spcPts val="860"/>
              </a:lnSpc>
            </a:pPr>
            <a:fld id="{81D60167-4931-47E6-BA6A-407CBD079E47}" type="slidenum">
              <a:rPr spc="20" dirty="0"/>
              <a:t>3</a:t>
            </a:fld>
            <a:endParaRPr spc="20" dirty="0"/>
          </a:p>
        </p:txBody>
      </p:sp>
      <p:sp>
        <p:nvSpPr>
          <p:cNvPr id="2" name="object 2"/>
          <p:cNvSpPr txBox="1">
            <a:spLocks noGrp="1"/>
          </p:cNvSpPr>
          <p:nvPr>
            <p:ph type="title"/>
          </p:nvPr>
        </p:nvSpPr>
        <p:spPr>
          <a:xfrm>
            <a:off x="1168755" y="798728"/>
            <a:ext cx="7722234" cy="333425"/>
          </a:xfrm>
          <a:prstGeom prst="rect">
            <a:avLst/>
          </a:prstGeom>
          <a:ln w="51816">
            <a:solidFill>
              <a:srgbClr val="000000"/>
            </a:solidFill>
          </a:ln>
        </p:spPr>
        <p:txBody>
          <a:bodyPr vert="horz" wrap="square" lIns="0" tIns="0" rIns="0" bIns="0" rtlCol="0">
            <a:spAutoFit/>
          </a:bodyPr>
          <a:lstStyle/>
          <a:p>
            <a:pPr algn="ctr">
              <a:lnSpc>
                <a:spcPts val="2610"/>
              </a:lnSpc>
            </a:pPr>
            <a:r>
              <a:rPr lang="en-MY" spc="90" dirty="0"/>
              <a:t>AI Components</a:t>
            </a:r>
            <a:endParaRPr spc="90" dirty="0"/>
          </a:p>
        </p:txBody>
      </p:sp>
      <p:sp>
        <p:nvSpPr>
          <p:cNvPr id="6" name="TextBox 5">
            <a:extLst>
              <a:ext uri="{FF2B5EF4-FFF2-40B4-BE49-F238E27FC236}">
                <a16:creationId xmlns:a16="http://schemas.microsoft.com/office/drawing/2014/main" id="{81646624-1AAF-4537-8CD0-878A2C98BB40}"/>
              </a:ext>
            </a:extLst>
          </p:cNvPr>
          <p:cNvSpPr txBox="1"/>
          <p:nvPr/>
        </p:nvSpPr>
        <p:spPr>
          <a:xfrm>
            <a:off x="1277620" y="1371600"/>
            <a:ext cx="7503159" cy="4524315"/>
          </a:xfrm>
          <a:prstGeom prst="rect">
            <a:avLst/>
          </a:prstGeom>
          <a:noFill/>
        </p:spPr>
        <p:txBody>
          <a:bodyPr wrap="square">
            <a:spAutoFit/>
          </a:bodyPr>
          <a:lstStyle/>
          <a:p>
            <a:pPr algn="l"/>
            <a:r>
              <a:rPr lang="en-US" sz="1800" b="0" i="0" u="none" strike="noStrike" baseline="0" dirty="0">
                <a:latin typeface="NimbusRomNo9L-Regu"/>
              </a:rPr>
              <a:t> </a:t>
            </a:r>
            <a:r>
              <a:rPr lang="en-MY" sz="1800" b="0" i="0" u="none" strike="noStrike" baseline="0" dirty="0">
                <a:solidFill>
                  <a:srgbClr val="9A009A"/>
                </a:solidFill>
                <a:latin typeface="CMSSBX10"/>
              </a:rPr>
              <a:t>Sensors and actuators</a:t>
            </a:r>
            <a:endParaRPr lang="en-MY" dirty="0">
              <a:solidFill>
                <a:srgbClr val="9A009A"/>
              </a:solidFill>
              <a:latin typeface="NimbusRomNo9L-Regu"/>
            </a:endParaRPr>
          </a:p>
          <a:p>
            <a:pPr marL="285750" indent="-285750" algn="l">
              <a:buFont typeface="Arial" panose="020B0604020202020204" pitchFamily="34" charset="0"/>
              <a:buChar char="•"/>
            </a:pPr>
            <a:r>
              <a:rPr lang="en-US" sz="1800" b="0" i="0" u="none" strike="noStrike" baseline="0" dirty="0">
                <a:latin typeface="NimbusRomNo9L-Regu"/>
              </a:rPr>
              <a:t>direct access to the world has been absent</a:t>
            </a:r>
          </a:p>
          <a:p>
            <a:pPr marL="285750" indent="-285750" algn="l">
              <a:buFont typeface="Arial" panose="020B0604020202020204" pitchFamily="34" charset="0"/>
              <a:buChar char="•"/>
            </a:pPr>
            <a:r>
              <a:rPr lang="en-US" sz="1800" b="0" i="0" u="none" strike="noStrike" baseline="0" dirty="0">
                <a:latin typeface="NimbusRomNo9L-Regu"/>
              </a:rPr>
              <a:t>AI systems were built in such a way that humans had to supply the inputs and interpret the outputs.</a:t>
            </a:r>
            <a:endParaRPr lang="en-MY" dirty="0">
              <a:solidFill>
                <a:srgbClr val="9A009A"/>
              </a:solidFill>
              <a:latin typeface="NimbusRomNo9L-Regu"/>
            </a:endParaRPr>
          </a:p>
          <a:p>
            <a:pPr marL="285750" indent="-285750" algn="l">
              <a:buFont typeface="Arial" panose="020B0604020202020204" pitchFamily="34" charset="0"/>
              <a:buChar char="•"/>
            </a:pPr>
            <a:endParaRPr lang="en-MY" sz="1800" b="0" i="0" u="none" strike="noStrike" baseline="0" dirty="0">
              <a:solidFill>
                <a:srgbClr val="9A009A"/>
              </a:solidFill>
              <a:latin typeface="NimbusRomNo9L-Regu"/>
            </a:endParaRPr>
          </a:p>
          <a:p>
            <a:pPr marL="285750" indent="-285750" algn="l">
              <a:buFont typeface="Arial" panose="020B0604020202020204" pitchFamily="34" charset="0"/>
              <a:buChar char="•"/>
            </a:pPr>
            <a:r>
              <a:rPr lang="en-US" sz="1800" b="0" i="0" u="none" strike="noStrike" baseline="0" dirty="0">
                <a:latin typeface="NimbusRomNo9L-Regu"/>
              </a:rPr>
              <a:t>The demand for better image processing in cellphone cameras has given us inexpensive high-resolution cameras for use in robotics</a:t>
            </a:r>
          </a:p>
          <a:p>
            <a:pPr marL="285750" indent="-285750" algn="l">
              <a:buFont typeface="Arial" panose="020B0604020202020204" pitchFamily="34" charset="0"/>
              <a:buChar char="•"/>
            </a:pPr>
            <a:endParaRPr lang="en-US" dirty="0">
              <a:latin typeface="NimbusRomNo9L-Regu"/>
            </a:endParaRPr>
          </a:p>
          <a:p>
            <a:pPr marL="285750" indent="-285750" algn="l">
              <a:buFont typeface="Arial" panose="020B0604020202020204" pitchFamily="34" charset="0"/>
              <a:buChar char="•"/>
            </a:pPr>
            <a:r>
              <a:rPr lang="en-MY" sz="1800" b="0" i="0" u="none" strike="noStrike" baseline="0" dirty="0">
                <a:latin typeface="NimbusRomNo9L-Regu"/>
              </a:rPr>
              <a:t>MEMS (micro-electromechanical systems) technology </a:t>
            </a:r>
            <a:r>
              <a:rPr lang="en-US" sz="1800" b="0" i="0" u="none" strike="noStrike" baseline="0" dirty="0">
                <a:latin typeface="NimbusRomNo9L-Regu"/>
              </a:rPr>
              <a:t>has supplied miniaturized accelerometers, gyroscopes, and actuators small enough to fit in artificial flying insects</a:t>
            </a:r>
          </a:p>
          <a:p>
            <a:pPr marL="285750" indent="-285750" algn="l">
              <a:buFont typeface="Arial" panose="020B0604020202020204" pitchFamily="34" charset="0"/>
              <a:buChar char="•"/>
            </a:pPr>
            <a:endParaRPr lang="en-US" dirty="0">
              <a:latin typeface="NimbusRomNo9L-Regu"/>
            </a:endParaRPr>
          </a:p>
          <a:p>
            <a:pPr marL="285750" indent="-285750" algn="l">
              <a:buFont typeface="Arial" panose="020B0604020202020204" pitchFamily="34" charset="0"/>
              <a:buChar char="•"/>
            </a:pPr>
            <a:r>
              <a:rPr lang="en-US" sz="1800" b="0" i="0" u="none" strike="noStrike" baseline="0" dirty="0">
                <a:latin typeface="NimbusRomNo9L-Regu"/>
              </a:rPr>
              <a:t>AI systems are at the cusp of moving from primarily software-only systems to useful embedded robotic system</a:t>
            </a:r>
          </a:p>
          <a:p>
            <a:pPr marL="285750" indent="-285750" algn="l">
              <a:buFont typeface="Arial" panose="020B0604020202020204" pitchFamily="34" charset="0"/>
              <a:buChar char="•"/>
            </a:pPr>
            <a:endParaRPr lang="en-US" dirty="0">
              <a:latin typeface="NimbusRomNo9L-Regu"/>
            </a:endParaRPr>
          </a:p>
          <a:p>
            <a:pPr marL="285750" indent="-285750" algn="l">
              <a:buFont typeface="Arial" panose="020B0604020202020204" pitchFamily="34" charset="0"/>
              <a:buChar char="•"/>
            </a:pPr>
            <a:r>
              <a:rPr lang="en-US" sz="1800" b="0" i="0" u="none" strike="noStrike" baseline="0" dirty="0">
                <a:latin typeface="NimbusRomNo9L-Regu"/>
              </a:rPr>
              <a:t>intelligent robots will first make strides in industry </a:t>
            </a:r>
            <a:r>
              <a:rPr lang="en-MY" sz="1800" b="0" i="0" u="none" strike="noStrike" baseline="0" dirty="0">
                <a:latin typeface="NimbusRomNo9L-Regu"/>
              </a:rPr>
              <a:t>before the home market</a:t>
            </a:r>
            <a:endParaRPr lang="en-MY" dirty="0"/>
          </a:p>
        </p:txBody>
      </p:sp>
    </p:spTree>
    <p:extLst>
      <p:ext uri="{BB962C8B-B14F-4D97-AF65-F5344CB8AC3E}">
        <p14:creationId xmlns:p14="http://schemas.microsoft.com/office/powerpoint/2010/main" val="1328517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38100">
              <a:lnSpc>
                <a:spcPts val="860"/>
              </a:lnSpc>
            </a:pPr>
            <a:fld id="{81D60167-4931-47E6-BA6A-407CBD079E47}" type="slidenum">
              <a:rPr spc="20" dirty="0"/>
              <a:t>4</a:t>
            </a:fld>
            <a:endParaRPr spc="20" dirty="0"/>
          </a:p>
        </p:txBody>
      </p:sp>
      <p:sp>
        <p:nvSpPr>
          <p:cNvPr id="2" name="object 2"/>
          <p:cNvSpPr txBox="1">
            <a:spLocks noGrp="1"/>
          </p:cNvSpPr>
          <p:nvPr>
            <p:ph type="title"/>
          </p:nvPr>
        </p:nvSpPr>
        <p:spPr>
          <a:xfrm>
            <a:off x="1168755" y="798728"/>
            <a:ext cx="7722234" cy="333425"/>
          </a:xfrm>
          <a:prstGeom prst="rect">
            <a:avLst/>
          </a:prstGeom>
          <a:ln w="51816">
            <a:solidFill>
              <a:srgbClr val="000000"/>
            </a:solidFill>
          </a:ln>
        </p:spPr>
        <p:txBody>
          <a:bodyPr vert="horz" wrap="square" lIns="0" tIns="0" rIns="0" bIns="0" rtlCol="0">
            <a:spAutoFit/>
          </a:bodyPr>
          <a:lstStyle/>
          <a:p>
            <a:pPr algn="ctr">
              <a:lnSpc>
                <a:spcPts val="2610"/>
              </a:lnSpc>
            </a:pPr>
            <a:r>
              <a:rPr lang="en-MY" spc="90" dirty="0"/>
              <a:t>AI Components</a:t>
            </a:r>
            <a:endParaRPr spc="90" dirty="0"/>
          </a:p>
        </p:txBody>
      </p:sp>
      <p:sp>
        <p:nvSpPr>
          <p:cNvPr id="6" name="TextBox 5">
            <a:extLst>
              <a:ext uri="{FF2B5EF4-FFF2-40B4-BE49-F238E27FC236}">
                <a16:creationId xmlns:a16="http://schemas.microsoft.com/office/drawing/2014/main" id="{81646624-1AAF-4537-8CD0-878A2C98BB40}"/>
              </a:ext>
            </a:extLst>
          </p:cNvPr>
          <p:cNvSpPr txBox="1"/>
          <p:nvPr/>
        </p:nvSpPr>
        <p:spPr>
          <a:xfrm>
            <a:off x="1277620" y="1371600"/>
            <a:ext cx="7503159" cy="4524315"/>
          </a:xfrm>
          <a:prstGeom prst="rect">
            <a:avLst/>
          </a:prstGeom>
          <a:noFill/>
        </p:spPr>
        <p:txBody>
          <a:bodyPr wrap="square">
            <a:spAutoFit/>
          </a:bodyPr>
          <a:lstStyle/>
          <a:p>
            <a:pPr algn="l"/>
            <a:r>
              <a:rPr lang="en-US" sz="1800" b="0" i="0" u="none" strike="noStrike" baseline="0" dirty="0">
                <a:solidFill>
                  <a:srgbClr val="9A009A"/>
                </a:solidFill>
                <a:latin typeface="CMSSBX10"/>
              </a:rPr>
              <a:t>Representing the state of the world</a:t>
            </a:r>
            <a:br>
              <a:rPr lang="en-US" sz="1800" b="0" i="0" u="none" strike="noStrike" baseline="0" dirty="0">
                <a:solidFill>
                  <a:srgbClr val="9A009A"/>
                </a:solidFill>
                <a:latin typeface="CMSSBX10"/>
              </a:rPr>
            </a:br>
            <a:endParaRPr lang="en-US" sz="1800" b="0" i="0" u="none" strike="noStrike" baseline="0" dirty="0">
              <a:solidFill>
                <a:srgbClr val="9A009A"/>
              </a:solidFill>
              <a:latin typeface="CMSSBX10"/>
            </a:endParaRPr>
          </a:p>
          <a:p>
            <a:pPr marL="285750" indent="-285750" algn="l">
              <a:buFont typeface="Arial" panose="020B0604020202020204" pitchFamily="34" charset="0"/>
              <a:buChar char="•"/>
            </a:pPr>
            <a:r>
              <a:rPr lang="en-US" sz="1800" b="0" i="0" u="none" strike="noStrike" baseline="0" dirty="0">
                <a:latin typeface="NimbusRomNo9L-Regu"/>
              </a:rPr>
              <a:t>Keeping track of the world requires perception as well as updating of internal representations</a:t>
            </a:r>
          </a:p>
          <a:p>
            <a:pPr algn="l"/>
            <a:endParaRPr lang="en-US" dirty="0">
              <a:latin typeface="NimbusRomNo9L-Regu"/>
            </a:endParaRPr>
          </a:p>
          <a:p>
            <a:pPr marL="285750" indent="-285750" algn="l">
              <a:buFont typeface="Arial" panose="020B0604020202020204" pitchFamily="34" charset="0"/>
              <a:buChar char="•"/>
            </a:pPr>
            <a:r>
              <a:rPr lang="en-US" sz="1800" b="0" i="0" u="none" strike="noStrike" baseline="0" dirty="0">
                <a:latin typeface="NimbusRomNo9L-Regu"/>
              </a:rPr>
              <a:t>Current filtering and perception algorithms can be combined to do a reasonable job of recognizing objects and reporting low-level predicates</a:t>
            </a:r>
          </a:p>
          <a:p>
            <a:pPr algn="l"/>
            <a:endParaRPr lang="en-US" dirty="0">
              <a:latin typeface="NimbusRomNo9L-Regu"/>
            </a:endParaRPr>
          </a:p>
          <a:p>
            <a:pPr marL="285750" indent="-285750" algn="l">
              <a:buFont typeface="Arial" panose="020B0604020202020204" pitchFamily="34" charset="0"/>
              <a:buChar char="•"/>
            </a:pPr>
            <a:r>
              <a:rPr lang="en-MY" sz="1800" b="0" i="0" u="none" strike="noStrike" baseline="0" dirty="0">
                <a:latin typeface="NimbusRomNo9L-Regu"/>
              </a:rPr>
              <a:t>Future progress will </a:t>
            </a:r>
            <a:r>
              <a:rPr lang="en-US" sz="1800" b="0" i="0" u="none" strike="noStrike" baseline="0" dirty="0">
                <a:latin typeface="NimbusRomNo9L-Regu"/>
              </a:rPr>
              <a:t>require techniques that generalize to novel situations without requiring exhaustive examples</a:t>
            </a:r>
          </a:p>
          <a:p>
            <a:pPr marL="285750" indent="-285750" algn="l">
              <a:buFont typeface="Arial" panose="020B0604020202020204" pitchFamily="34" charset="0"/>
              <a:buChar char="•"/>
            </a:pPr>
            <a:endParaRPr lang="en-US" dirty="0">
              <a:latin typeface="NimbusRomNo9L-Regu"/>
            </a:endParaRPr>
          </a:p>
          <a:p>
            <a:pPr marL="285750" indent="-285750" algn="l">
              <a:buFont typeface="Arial" panose="020B0604020202020204" pitchFamily="34" charset="0"/>
              <a:buChar char="•"/>
            </a:pPr>
            <a:r>
              <a:rPr lang="en-US" sz="1800" b="0" i="0" u="none" strike="noStrike" baseline="0" dirty="0">
                <a:latin typeface="NimbusRomNo9L-Regu"/>
              </a:rPr>
              <a:t>word embeddings and similar representations can free us from the strict bounds of concepts defined by necessary and sufficient condition</a:t>
            </a:r>
            <a:endParaRPr lang="en-US" dirty="0">
              <a:latin typeface="NimbusRomNo9L-Regu"/>
            </a:endParaRPr>
          </a:p>
          <a:p>
            <a:pPr marL="285750" indent="-285750" algn="l">
              <a:buFont typeface="Arial" panose="020B0604020202020204" pitchFamily="34" charset="0"/>
              <a:buChar char="•"/>
            </a:pPr>
            <a:endParaRPr lang="en-US" dirty="0">
              <a:latin typeface="NimbusRomNo9L-Regu"/>
            </a:endParaRPr>
          </a:p>
          <a:p>
            <a:pPr marL="285750" indent="-285750" algn="l">
              <a:buFont typeface="Arial" panose="020B0604020202020204" pitchFamily="34" charset="0"/>
              <a:buChar char="•"/>
            </a:pPr>
            <a:r>
              <a:rPr lang="en-MY" sz="1800" b="0" i="0" u="none" strike="noStrike" baseline="0" dirty="0">
                <a:latin typeface="NimbusRomNo9L-Regu"/>
              </a:rPr>
              <a:t>However it remains a daunting </a:t>
            </a:r>
            <a:r>
              <a:rPr lang="en-US" sz="1800" b="0" i="0" u="none" strike="noStrike" baseline="0" dirty="0">
                <a:latin typeface="NimbusRomNo9L-Regu"/>
              </a:rPr>
              <a:t>task to define general, reusable representation schemes for complex domains.</a:t>
            </a:r>
            <a:endParaRPr lang="en-MY" dirty="0"/>
          </a:p>
        </p:txBody>
      </p:sp>
    </p:spTree>
    <p:extLst>
      <p:ext uri="{BB962C8B-B14F-4D97-AF65-F5344CB8AC3E}">
        <p14:creationId xmlns:p14="http://schemas.microsoft.com/office/powerpoint/2010/main" val="38567215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38100">
              <a:lnSpc>
                <a:spcPts val="860"/>
              </a:lnSpc>
            </a:pPr>
            <a:fld id="{81D60167-4931-47E6-BA6A-407CBD079E47}" type="slidenum">
              <a:rPr spc="20" dirty="0"/>
              <a:t>5</a:t>
            </a:fld>
            <a:endParaRPr spc="20" dirty="0"/>
          </a:p>
        </p:txBody>
      </p:sp>
      <p:sp>
        <p:nvSpPr>
          <p:cNvPr id="2" name="object 2"/>
          <p:cNvSpPr txBox="1">
            <a:spLocks noGrp="1"/>
          </p:cNvSpPr>
          <p:nvPr>
            <p:ph type="title"/>
          </p:nvPr>
        </p:nvSpPr>
        <p:spPr>
          <a:xfrm>
            <a:off x="1168755" y="798728"/>
            <a:ext cx="7722234" cy="333425"/>
          </a:xfrm>
          <a:prstGeom prst="rect">
            <a:avLst/>
          </a:prstGeom>
          <a:ln w="51816">
            <a:solidFill>
              <a:srgbClr val="000000"/>
            </a:solidFill>
          </a:ln>
        </p:spPr>
        <p:txBody>
          <a:bodyPr vert="horz" wrap="square" lIns="0" tIns="0" rIns="0" bIns="0" rtlCol="0">
            <a:spAutoFit/>
          </a:bodyPr>
          <a:lstStyle/>
          <a:p>
            <a:pPr algn="ctr">
              <a:lnSpc>
                <a:spcPts val="2610"/>
              </a:lnSpc>
            </a:pPr>
            <a:r>
              <a:rPr lang="en-MY" spc="90" dirty="0"/>
              <a:t>AI Components</a:t>
            </a:r>
            <a:endParaRPr spc="90" dirty="0"/>
          </a:p>
        </p:txBody>
      </p:sp>
      <p:sp>
        <p:nvSpPr>
          <p:cNvPr id="6" name="TextBox 5">
            <a:extLst>
              <a:ext uri="{FF2B5EF4-FFF2-40B4-BE49-F238E27FC236}">
                <a16:creationId xmlns:a16="http://schemas.microsoft.com/office/drawing/2014/main" id="{81646624-1AAF-4537-8CD0-878A2C98BB40}"/>
              </a:ext>
            </a:extLst>
          </p:cNvPr>
          <p:cNvSpPr txBox="1"/>
          <p:nvPr/>
        </p:nvSpPr>
        <p:spPr>
          <a:xfrm>
            <a:off x="1277620" y="1298664"/>
            <a:ext cx="7503159" cy="5909310"/>
          </a:xfrm>
          <a:prstGeom prst="rect">
            <a:avLst/>
          </a:prstGeom>
          <a:noFill/>
        </p:spPr>
        <p:txBody>
          <a:bodyPr wrap="square">
            <a:spAutoFit/>
          </a:bodyPr>
          <a:lstStyle/>
          <a:p>
            <a:pPr algn="l"/>
            <a:r>
              <a:rPr lang="en-MY" sz="1800" b="0" i="0" u="none" strike="noStrike" baseline="0" dirty="0">
                <a:solidFill>
                  <a:srgbClr val="9A009A"/>
                </a:solidFill>
                <a:latin typeface="CMSSBX10"/>
              </a:rPr>
              <a:t>Selecting actions</a:t>
            </a:r>
          </a:p>
          <a:p>
            <a:pPr marL="285750" indent="-285750" algn="l">
              <a:buFont typeface="Arial" panose="020B0604020202020204" pitchFamily="34" charset="0"/>
              <a:buChar char="•"/>
            </a:pPr>
            <a:r>
              <a:rPr lang="en-US" sz="1800" b="0" i="0" u="none" strike="noStrike" baseline="0" dirty="0">
                <a:latin typeface="NimbusRomNo9L-Regu"/>
              </a:rPr>
              <a:t>The primary difficulty in action selection in the real world is coping with long-term plans</a:t>
            </a:r>
          </a:p>
          <a:p>
            <a:pPr marL="285750" indent="-285750" algn="l">
              <a:buFont typeface="Arial" panose="020B0604020202020204" pitchFamily="34" charset="0"/>
              <a:buChar char="•"/>
            </a:pPr>
            <a:r>
              <a:rPr lang="en-MY" sz="1800" b="0" i="0" u="none" strike="noStrike" baseline="0" dirty="0">
                <a:latin typeface="NimbusRomNo9L-Medi"/>
              </a:rPr>
              <a:t>Humans apply hierarchical structure </a:t>
            </a:r>
            <a:r>
              <a:rPr lang="en-MY" sz="1800" b="0" i="0" u="none" strike="noStrike" baseline="0" dirty="0">
                <a:latin typeface="NimbusRomNo9L-Regu"/>
              </a:rPr>
              <a:t>on </a:t>
            </a:r>
            <a:r>
              <a:rPr lang="en-MY" sz="1800" b="0" i="0" u="none" strike="noStrike" baseline="0" dirty="0" err="1">
                <a:latin typeface="NimbusRomNo9L-Regu"/>
              </a:rPr>
              <a:t>behavior</a:t>
            </a:r>
            <a:endParaRPr lang="en-MY" dirty="0">
              <a:solidFill>
                <a:srgbClr val="9A009A"/>
              </a:solidFill>
              <a:latin typeface="CMSSBX10"/>
            </a:endParaRPr>
          </a:p>
          <a:p>
            <a:pPr marL="285750" indent="-285750" algn="l">
              <a:buFont typeface="Arial" panose="020B0604020202020204" pitchFamily="34" charset="0"/>
              <a:buChar char="•"/>
            </a:pPr>
            <a:r>
              <a:rPr lang="en-US" sz="1800" b="0" i="0" u="none" strike="noStrike" baseline="0" dirty="0">
                <a:latin typeface="NimbusRomNo9L-Medi"/>
              </a:rPr>
              <a:t>hierarchical reinforcement learning </a:t>
            </a:r>
            <a:r>
              <a:rPr lang="en-US" sz="1800" b="0" i="0" u="none" strike="noStrike" baseline="0" dirty="0">
                <a:latin typeface="NimbusRomNo9L-Regu"/>
              </a:rPr>
              <a:t>has succeeded in combining these ideas with the MDP formalism</a:t>
            </a:r>
            <a:endParaRPr lang="en-MY" dirty="0">
              <a:solidFill>
                <a:srgbClr val="9A009A"/>
              </a:solidFill>
              <a:latin typeface="CMSSBX10"/>
            </a:endParaRPr>
          </a:p>
          <a:p>
            <a:pPr marL="285750" indent="-285750" algn="l">
              <a:buFont typeface="Arial" panose="020B0604020202020204" pitchFamily="34" charset="0"/>
              <a:buChar char="•"/>
            </a:pPr>
            <a:r>
              <a:rPr lang="en-US" sz="1800" b="0" i="0" u="none" strike="noStrike" baseline="0" dirty="0">
                <a:latin typeface="NimbusRomNo9L-Regu"/>
              </a:rPr>
              <a:t>these methods have not been extended to the partially observable case (POMDPs).</a:t>
            </a:r>
          </a:p>
          <a:p>
            <a:pPr marL="285750" indent="-285750" algn="l">
              <a:buFont typeface="Arial" panose="020B0604020202020204" pitchFamily="34" charset="0"/>
              <a:buChar char="•"/>
            </a:pPr>
            <a:endParaRPr lang="en-US" dirty="0">
              <a:latin typeface="NimbusRomNo9L-Regu"/>
            </a:endParaRPr>
          </a:p>
          <a:p>
            <a:pPr algn="l"/>
            <a:r>
              <a:rPr lang="en-MY" sz="1800" b="0" i="0" u="none" strike="noStrike" baseline="0" dirty="0">
                <a:solidFill>
                  <a:srgbClr val="9A009A"/>
                </a:solidFill>
                <a:latin typeface="CMSSBX10"/>
              </a:rPr>
              <a:t>Deciding what we want</a:t>
            </a:r>
            <a:endParaRPr lang="en-US" sz="1800" b="0" i="0" u="none" strike="noStrike" baseline="0" dirty="0">
              <a:latin typeface="NimbusRomNo9L-Regu"/>
            </a:endParaRPr>
          </a:p>
          <a:p>
            <a:pPr marL="285750" indent="-285750" algn="l">
              <a:buFont typeface="Arial" panose="020B0604020202020204" pitchFamily="34" charset="0"/>
              <a:buChar char="•"/>
            </a:pPr>
            <a:r>
              <a:rPr lang="en-US" sz="1800" b="0" i="0" u="none" strike="noStrike" baseline="0" dirty="0">
                <a:latin typeface="NimbusRomNo9L-Regu"/>
              </a:rPr>
              <a:t>the task of picking the right utility function is a challenging problem</a:t>
            </a:r>
          </a:p>
          <a:p>
            <a:pPr marL="285750" indent="-285750" algn="l">
              <a:buFont typeface="Arial" panose="020B0604020202020204" pitchFamily="34" charset="0"/>
              <a:buChar char="•"/>
            </a:pPr>
            <a:r>
              <a:rPr lang="en-US" sz="1800" b="0" i="0" u="none" strike="noStrike" baseline="0" dirty="0">
                <a:latin typeface="NimbusRomNo9L-Regu"/>
              </a:rPr>
              <a:t>do not yet have much experience with building complex real-world preference models, let alone probability distributions over such models.</a:t>
            </a:r>
          </a:p>
          <a:p>
            <a:pPr marL="285750" indent="-285750" algn="l">
              <a:buFont typeface="Arial" panose="020B0604020202020204" pitchFamily="34" charset="0"/>
              <a:buChar char="•"/>
            </a:pPr>
            <a:r>
              <a:rPr lang="en-MY" sz="1800" b="1" i="0" u="none" strike="noStrike" baseline="0" dirty="0">
                <a:latin typeface="NimbusRomNo9L-Medi"/>
              </a:rPr>
              <a:t>Inverse </a:t>
            </a:r>
            <a:r>
              <a:rPr lang="en-US" sz="1800" b="1" i="0" u="none" strike="noStrike" baseline="0" dirty="0">
                <a:latin typeface="NimbusRomNo9L-Medi"/>
              </a:rPr>
              <a:t>reinforcement learning</a:t>
            </a:r>
            <a:r>
              <a:rPr lang="en-US" sz="1800" b="0" i="0" u="none" strike="noStrike" baseline="0" dirty="0">
                <a:latin typeface="NimbusRomNo9L-Medi"/>
              </a:rPr>
              <a:t>  </a:t>
            </a:r>
            <a:r>
              <a:rPr lang="en-US" sz="1800" b="0" i="0" u="none" strike="noStrike" baseline="0" dirty="0">
                <a:latin typeface="NimbusRomNo9L-Regu"/>
              </a:rPr>
              <a:t>is one approach when we have an expert who can perform a task, but not explain it.</a:t>
            </a:r>
          </a:p>
          <a:p>
            <a:pPr marL="285750" indent="-285750" algn="l">
              <a:buFont typeface="Arial" panose="020B0604020202020204" pitchFamily="34" charset="0"/>
              <a:buChar char="•"/>
            </a:pPr>
            <a:r>
              <a:rPr lang="en-US" sz="1800" b="0" i="0" u="none" strike="noStrike" baseline="0" dirty="0">
                <a:latin typeface="NimbusRomNo9L-Regu"/>
              </a:rPr>
              <a:t>We need better ways of saying what we want and better ways for robots to interpret the information we provide.</a:t>
            </a:r>
          </a:p>
          <a:p>
            <a:pPr marL="285750" indent="-285750" algn="l">
              <a:buFont typeface="Arial" panose="020B0604020202020204" pitchFamily="34" charset="0"/>
              <a:buChar char="•"/>
            </a:pPr>
            <a:r>
              <a:rPr lang="en-MY" sz="1800" b="0" i="0" u="none" strike="noStrike" baseline="0" dirty="0">
                <a:latin typeface="NimbusRomNo9L-Regu"/>
              </a:rPr>
              <a:t>powerful ecosystem for aggregating user preferences but </a:t>
            </a:r>
            <a:r>
              <a:rPr lang="en-US" sz="1800" b="0" i="0" u="none" strike="noStrike" baseline="0" dirty="0">
                <a:latin typeface="NimbusRomNo9L-Regu"/>
              </a:rPr>
              <a:t>fail to provide an easy way of opting out</a:t>
            </a:r>
          </a:p>
          <a:p>
            <a:pPr marL="285750" indent="-285750" algn="l">
              <a:buFont typeface="Arial" panose="020B0604020202020204" pitchFamily="34" charset="0"/>
              <a:buChar char="•"/>
            </a:pPr>
            <a:r>
              <a:rPr lang="en-US" sz="1800" b="0" i="0" u="none" strike="noStrike" baseline="0" dirty="0">
                <a:latin typeface="NimbusRomNo9L-Regu"/>
              </a:rPr>
              <a:t>in the future we will have </a:t>
            </a:r>
            <a:r>
              <a:rPr lang="en-US" sz="1800" b="0" i="0" u="none" strike="noStrike" baseline="0" dirty="0">
                <a:latin typeface="NimbusRomNo9L-Medi"/>
              </a:rPr>
              <a:t>personal agents </a:t>
            </a:r>
            <a:r>
              <a:rPr lang="en-US" sz="1800" b="0" i="0" u="none" strike="noStrike" baseline="0" dirty="0">
                <a:latin typeface="NimbusRomNo9L-Regu"/>
              </a:rPr>
              <a:t>that stick up for our true long-term interests</a:t>
            </a:r>
            <a:endParaRPr lang="en-MY" dirty="0"/>
          </a:p>
        </p:txBody>
      </p:sp>
    </p:spTree>
    <p:extLst>
      <p:ext uri="{BB962C8B-B14F-4D97-AF65-F5344CB8AC3E}">
        <p14:creationId xmlns:p14="http://schemas.microsoft.com/office/powerpoint/2010/main" val="29535651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38100">
              <a:lnSpc>
                <a:spcPts val="860"/>
              </a:lnSpc>
            </a:pPr>
            <a:fld id="{81D60167-4931-47E6-BA6A-407CBD079E47}" type="slidenum">
              <a:rPr spc="20" dirty="0"/>
              <a:t>6</a:t>
            </a:fld>
            <a:endParaRPr spc="20" dirty="0"/>
          </a:p>
        </p:txBody>
      </p:sp>
      <p:sp>
        <p:nvSpPr>
          <p:cNvPr id="2" name="object 2"/>
          <p:cNvSpPr txBox="1">
            <a:spLocks noGrp="1"/>
          </p:cNvSpPr>
          <p:nvPr>
            <p:ph type="title"/>
          </p:nvPr>
        </p:nvSpPr>
        <p:spPr>
          <a:xfrm>
            <a:off x="1168755" y="798728"/>
            <a:ext cx="7722234" cy="333425"/>
          </a:xfrm>
          <a:prstGeom prst="rect">
            <a:avLst/>
          </a:prstGeom>
          <a:ln w="51816">
            <a:solidFill>
              <a:srgbClr val="000000"/>
            </a:solidFill>
          </a:ln>
        </p:spPr>
        <p:txBody>
          <a:bodyPr vert="horz" wrap="square" lIns="0" tIns="0" rIns="0" bIns="0" rtlCol="0">
            <a:spAutoFit/>
          </a:bodyPr>
          <a:lstStyle/>
          <a:p>
            <a:pPr algn="ctr">
              <a:lnSpc>
                <a:spcPts val="2610"/>
              </a:lnSpc>
            </a:pPr>
            <a:r>
              <a:rPr lang="en-MY" spc="90" dirty="0"/>
              <a:t>AI Components</a:t>
            </a:r>
            <a:endParaRPr spc="90" dirty="0"/>
          </a:p>
        </p:txBody>
      </p:sp>
      <p:sp>
        <p:nvSpPr>
          <p:cNvPr id="6" name="TextBox 5">
            <a:extLst>
              <a:ext uri="{FF2B5EF4-FFF2-40B4-BE49-F238E27FC236}">
                <a16:creationId xmlns:a16="http://schemas.microsoft.com/office/drawing/2014/main" id="{81646624-1AAF-4537-8CD0-878A2C98BB40}"/>
              </a:ext>
            </a:extLst>
          </p:cNvPr>
          <p:cNvSpPr txBox="1"/>
          <p:nvPr/>
        </p:nvSpPr>
        <p:spPr>
          <a:xfrm>
            <a:off x="1277620" y="1298664"/>
            <a:ext cx="7503159" cy="3693319"/>
          </a:xfrm>
          <a:prstGeom prst="rect">
            <a:avLst/>
          </a:prstGeom>
          <a:noFill/>
        </p:spPr>
        <p:txBody>
          <a:bodyPr wrap="square">
            <a:spAutoFit/>
          </a:bodyPr>
          <a:lstStyle/>
          <a:p>
            <a:pPr algn="l"/>
            <a:r>
              <a:rPr lang="en-MY" sz="1800" b="0" i="0" u="none" strike="noStrike" baseline="0" dirty="0">
                <a:solidFill>
                  <a:srgbClr val="9A009A"/>
                </a:solidFill>
                <a:latin typeface="CMSSBX10"/>
              </a:rPr>
              <a:t>Learning</a:t>
            </a:r>
          </a:p>
          <a:p>
            <a:pPr marL="285750" indent="-285750" algn="l">
              <a:buFont typeface="Arial" panose="020B0604020202020204" pitchFamily="34" charset="0"/>
              <a:buChar char="•"/>
            </a:pPr>
            <a:r>
              <a:rPr lang="en-MY" sz="1800" b="0" i="0" u="none" strike="noStrike" baseline="0" dirty="0">
                <a:latin typeface="NimbusRomNo9L-Regu"/>
              </a:rPr>
              <a:t>Current algorithms can cope </a:t>
            </a:r>
            <a:r>
              <a:rPr lang="en-US" sz="1800" b="0" i="0" u="none" strike="noStrike" baseline="0" dirty="0">
                <a:latin typeface="NimbusRomNo9L-Regu"/>
              </a:rPr>
              <a:t>with quite large problems, reaching or exceeding human capabilities in many task</a:t>
            </a:r>
          </a:p>
          <a:p>
            <a:pPr marL="285750" indent="-285750" algn="l">
              <a:buFont typeface="Arial" panose="020B0604020202020204" pitchFamily="34" charset="0"/>
              <a:buChar char="•"/>
            </a:pPr>
            <a:endParaRPr lang="en-US" dirty="0">
              <a:latin typeface="NimbusRomNo9L-Regu"/>
            </a:endParaRPr>
          </a:p>
          <a:p>
            <a:pPr marL="285750" indent="-285750" algn="l">
              <a:buFont typeface="Arial" panose="020B0604020202020204" pitchFamily="34" charset="0"/>
              <a:buChar char="•"/>
            </a:pPr>
            <a:r>
              <a:rPr lang="en-US" sz="1800" b="0" i="0" u="none" strike="noStrike" baseline="0" dirty="0">
                <a:latin typeface="NimbusRomNo9L-Regu"/>
              </a:rPr>
              <a:t>learning can stall when data are sparse, or unsupervised, or when we are dealing with complex representation</a:t>
            </a:r>
          </a:p>
          <a:p>
            <a:pPr marL="285750" indent="-285750" algn="l">
              <a:buFont typeface="Arial" panose="020B0604020202020204" pitchFamily="34" charset="0"/>
              <a:buChar char="•"/>
            </a:pPr>
            <a:endParaRPr lang="en-US" dirty="0">
              <a:latin typeface="NimbusRomNo9L-Regu"/>
            </a:endParaRPr>
          </a:p>
          <a:p>
            <a:pPr marL="285750" indent="-285750" algn="l">
              <a:buFont typeface="Arial" panose="020B0604020202020204" pitchFamily="34" charset="0"/>
              <a:buChar char="•"/>
            </a:pPr>
            <a:r>
              <a:rPr lang="en-US" sz="1800" b="0" i="0" u="none" strike="noStrike" baseline="0" dirty="0">
                <a:latin typeface="NimbusRomNo9L-Regu"/>
              </a:rPr>
              <a:t>need advances in </a:t>
            </a:r>
            <a:r>
              <a:rPr lang="en-US" sz="1800" b="0" i="0" u="none" strike="noStrike" baseline="0" dirty="0">
                <a:latin typeface="NimbusRomNo9L-Medi"/>
              </a:rPr>
              <a:t>transfer learning </a:t>
            </a:r>
            <a:r>
              <a:rPr lang="en-US" sz="1800" b="0" i="0" u="none" strike="noStrike" baseline="0" dirty="0">
                <a:latin typeface="NimbusRomNo9L-Regu"/>
              </a:rPr>
              <a:t>so that we can take advantage of data in one domain to improve performance on a related domain</a:t>
            </a:r>
          </a:p>
          <a:p>
            <a:pPr marL="285750" indent="-285750" algn="l">
              <a:buFont typeface="Arial" panose="020B0604020202020204" pitchFamily="34" charset="0"/>
              <a:buChar char="•"/>
            </a:pPr>
            <a:endParaRPr lang="en-US" sz="1800" b="0" i="0" u="none" strike="noStrike" baseline="0" dirty="0">
              <a:latin typeface="NimbusRomNo9L-Regu"/>
            </a:endParaRPr>
          </a:p>
          <a:p>
            <a:pPr marL="285750" indent="-285750" algn="l">
              <a:buFont typeface="Arial" panose="020B0604020202020204" pitchFamily="34" charset="0"/>
              <a:buChar char="•"/>
            </a:pPr>
            <a:r>
              <a:rPr lang="en-US" sz="1800" b="0" i="0" u="none" strike="noStrike" baseline="0" dirty="0">
                <a:latin typeface="NimbusRomNo9L-Regu"/>
              </a:rPr>
              <a:t>The vast majority of machine learning research today assumes a factored representation</a:t>
            </a:r>
          </a:p>
          <a:p>
            <a:pPr algn="l"/>
            <a:endParaRPr lang="en-US" dirty="0">
              <a:latin typeface="NimbusRomNo9L-Regu"/>
            </a:endParaRPr>
          </a:p>
        </p:txBody>
      </p:sp>
    </p:spTree>
    <p:extLst>
      <p:ext uri="{BB962C8B-B14F-4D97-AF65-F5344CB8AC3E}">
        <p14:creationId xmlns:p14="http://schemas.microsoft.com/office/powerpoint/2010/main" val="31950840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38100">
              <a:lnSpc>
                <a:spcPts val="860"/>
              </a:lnSpc>
            </a:pPr>
            <a:fld id="{81D60167-4931-47E6-BA6A-407CBD079E47}" type="slidenum">
              <a:rPr spc="20" dirty="0"/>
              <a:t>7</a:t>
            </a:fld>
            <a:endParaRPr spc="20" dirty="0"/>
          </a:p>
        </p:txBody>
      </p:sp>
      <p:sp>
        <p:nvSpPr>
          <p:cNvPr id="2" name="object 2"/>
          <p:cNvSpPr txBox="1">
            <a:spLocks noGrp="1"/>
          </p:cNvSpPr>
          <p:nvPr>
            <p:ph type="title"/>
          </p:nvPr>
        </p:nvSpPr>
        <p:spPr>
          <a:xfrm>
            <a:off x="1168755" y="798728"/>
            <a:ext cx="7722234" cy="333425"/>
          </a:xfrm>
          <a:prstGeom prst="rect">
            <a:avLst/>
          </a:prstGeom>
          <a:ln w="51816">
            <a:solidFill>
              <a:srgbClr val="000000"/>
            </a:solidFill>
          </a:ln>
        </p:spPr>
        <p:txBody>
          <a:bodyPr vert="horz" wrap="square" lIns="0" tIns="0" rIns="0" bIns="0" rtlCol="0">
            <a:spAutoFit/>
          </a:bodyPr>
          <a:lstStyle/>
          <a:p>
            <a:pPr algn="ctr">
              <a:lnSpc>
                <a:spcPts val="2610"/>
              </a:lnSpc>
            </a:pPr>
            <a:r>
              <a:rPr lang="en-MY" spc="90" dirty="0"/>
              <a:t>AI Components</a:t>
            </a:r>
            <a:endParaRPr spc="90" dirty="0"/>
          </a:p>
        </p:txBody>
      </p:sp>
      <p:sp>
        <p:nvSpPr>
          <p:cNvPr id="6" name="TextBox 5">
            <a:extLst>
              <a:ext uri="{FF2B5EF4-FFF2-40B4-BE49-F238E27FC236}">
                <a16:creationId xmlns:a16="http://schemas.microsoft.com/office/drawing/2014/main" id="{81646624-1AAF-4537-8CD0-878A2C98BB40}"/>
              </a:ext>
            </a:extLst>
          </p:cNvPr>
          <p:cNvSpPr txBox="1"/>
          <p:nvPr/>
        </p:nvSpPr>
        <p:spPr>
          <a:xfrm>
            <a:off x="1277620" y="1298664"/>
            <a:ext cx="7503159" cy="4524315"/>
          </a:xfrm>
          <a:prstGeom prst="rect">
            <a:avLst/>
          </a:prstGeom>
          <a:noFill/>
        </p:spPr>
        <p:txBody>
          <a:bodyPr wrap="square">
            <a:spAutoFit/>
          </a:bodyPr>
          <a:lstStyle/>
          <a:p>
            <a:pPr algn="l"/>
            <a:r>
              <a:rPr lang="en-MY" sz="1800" b="0" i="0" u="none" strike="noStrike" baseline="0" dirty="0">
                <a:solidFill>
                  <a:srgbClr val="9A009A"/>
                </a:solidFill>
                <a:latin typeface="CMSSBX10"/>
              </a:rPr>
              <a:t>Resources</a:t>
            </a:r>
            <a:endParaRPr lang="en-US" sz="1800" b="0" i="0" u="none" strike="noStrike" baseline="0" dirty="0">
              <a:solidFill>
                <a:srgbClr val="9A009A"/>
              </a:solidFill>
              <a:latin typeface="NimbusRomNo9L-Regu"/>
            </a:endParaRPr>
          </a:p>
          <a:p>
            <a:pPr marL="285750" indent="-285750" algn="l">
              <a:buFont typeface="Arial" panose="020B0604020202020204" pitchFamily="34" charset="0"/>
              <a:buChar char="•"/>
            </a:pPr>
            <a:r>
              <a:rPr lang="en-US" sz="1800" b="0" i="0" u="none" strike="noStrike" baseline="0" dirty="0">
                <a:latin typeface="NimbusRomNo9L-Regu"/>
              </a:rPr>
              <a:t>Machine learning research and development has been accelerated by the increasing availability of data, storage, processing power, software, trained experts, and the investments needed to </a:t>
            </a:r>
            <a:r>
              <a:rPr lang="en-MY" sz="1800" b="0" i="0" u="none" strike="noStrike" baseline="0" dirty="0">
                <a:latin typeface="NimbusRomNo9L-Regu"/>
              </a:rPr>
              <a:t>support them</a:t>
            </a:r>
          </a:p>
          <a:p>
            <a:pPr algn="l"/>
            <a:endParaRPr lang="en-MY" sz="1800" b="0" i="0" u="none" strike="noStrike" baseline="0" dirty="0">
              <a:latin typeface="NimbusRomNo9L-Regu"/>
            </a:endParaRPr>
          </a:p>
          <a:p>
            <a:pPr marL="285750" indent="-285750" algn="l">
              <a:buFont typeface="Arial" panose="020B0604020202020204" pitchFamily="34" charset="0"/>
              <a:buChar char="•"/>
            </a:pPr>
            <a:r>
              <a:rPr lang="en-US" sz="1800" b="0" i="0" u="none" strike="noStrike" baseline="0" dirty="0">
                <a:latin typeface="NimbusRomNo9L-Regu"/>
              </a:rPr>
              <a:t>Hundreds of high-quality data sets are available for a range of tasks in computer vision, speech recognition, and natural language processing.</a:t>
            </a:r>
          </a:p>
          <a:p>
            <a:pPr algn="l"/>
            <a:endParaRPr lang="en-US" sz="1800" b="0" i="0" u="none" strike="noStrike" baseline="0" dirty="0">
              <a:latin typeface="NimbusRomNo9L-Regu"/>
            </a:endParaRPr>
          </a:p>
          <a:p>
            <a:pPr marL="285750" indent="-285750" algn="l">
              <a:buFont typeface="Arial" panose="020B0604020202020204" pitchFamily="34" charset="0"/>
              <a:buChar char="•"/>
            </a:pPr>
            <a:r>
              <a:rPr lang="en-US" sz="1800" b="0" i="0" u="none" strike="noStrike" baseline="0" dirty="0">
                <a:latin typeface="NimbusRomNo9L-Regu"/>
              </a:rPr>
              <a:t>There is a possibility that quantum computers could accelerate AI. </a:t>
            </a:r>
          </a:p>
          <a:p>
            <a:pPr algn="l"/>
            <a:endParaRPr lang="en-US" sz="1800" b="0" i="0" u="none" strike="noStrike" baseline="0" dirty="0">
              <a:latin typeface="NimbusRomNo9L-Regu"/>
            </a:endParaRPr>
          </a:p>
          <a:p>
            <a:pPr marL="285750" indent="-285750" algn="l">
              <a:buFont typeface="Arial" panose="020B0604020202020204" pitchFamily="34" charset="0"/>
              <a:buChar char="•"/>
            </a:pPr>
            <a:r>
              <a:rPr lang="en-US" sz="1800" b="0" i="0" u="none" strike="noStrike" baseline="0" dirty="0">
                <a:latin typeface="NimbusRomNo9L-Regu"/>
              </a:rPr>
              <a:t>Currently there are some fast quantum algorithms for the linear algebra operations used in machine learning</a:t>
            </a:r>
          </a:p>
          <a:p>
            <a:pPr algn="l"/>
            <a:endParaRPr lang="en-US" sz="1800" b="0" i="0" u="none" strike="noStrike" baseline="0" dirty="0">
              <a:latin typeface="NimbusRomNo9L-Regu"/>
            </a:endParaRPr>
          </a:p>
          <a:p>
            <a:pPr marL="285750" indent="-285750" algn="l">
              <a:buFont typeface="Arial" panose="020B0604020202020204" pitchFamily="34" charset="0"/>
              <a:buChar char="•"/>
            </a:pPr>
            <a:r>
              <a:rPr lang="en-US" sz="1800" b="0" i="0" u="none" strike="noStrike" baseline="0" dirty="0">
                <a:latin typeface="NimbusRomNo9L-Regu"/>
              </a:rPr>
              <a:t>Current quantum computers handle only a few tens of bits, whereas machine learning algorithms often handle inputs with millions of bits and create models with hundreds of millions </a:t>
            </a:r>
            <a:r>
              <a:rPr lang="en-MY" sz="1800" b="0" i="0" u="none" strike="noStrike" baseline="0" dirty="0">
                <a:latin typeface="NimbusRomNo9L-Regu"/>
              </a:rPr>
              <a:t>of parameters.</a:t>
            </a:r>
            <a:endParaRPr lang="en-MY" dirty="0"/>
          </a:p>
        </p:txBody>
      </p:sp>
    </p:spTree>
    <p:extLst>
      <p:ext uri="{BB962C8B-B14F-4D97-AF65-F5344CB8AC3E}">
        <p14:creationId xmlns:p14="http://schemas.microsoft.com/office/powerpoint/2010/main" val="28982721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38100">
              <a:lnSpc>
                <a:spcPts val="860"/>
              </a:lnSpc>
            </a:pPr>
            <a:fld id="{81D60167-4931-47E6-BA6A-407CBD079E47}" type="slidenum">
              <a:rPr spc="20" dirty="0"/>
              <a:t>8</a:t>
            </a:fld>
            <a:endParaRPr spc="20" dirty="0"/>
          </a:p>
        </p:txBody>
      </p:sp>
      <p:sp>
        <p:nvSpPr>
          <p:cNvPr id="2" name="object 2"/>
          <p:cNvSpPr txBox="1">
            <a:spLocks noGrp="1"/>
          </p:cNvSpPr>
          <p:nvPr>
            <p:ph type="title"/>
          </p:nvPr>
        </p:nvSpPr>
        <p:spPr>
          <a:xfrm>
            <a:off x="1168755" y="798728"/>
            <a:ext cx="7722234" cy="333425"/>
          </a:xfrm>
          <a:prstGeom prst="rect">
            <a:avLst/>
          </a:prstGeom>
          <a:ln w="51816">
            <a:solidFill>
              <a:srgbClr val="000000"/>
            </a:solidFill>
          </a:ln>
        </p:spPr>
        <p:txBody>
          <a:bodyPr vert="horz" wrap="square" lIns="0" tIns="0" rIns="0" bIns="0" rtlCol="0">
            <a:spAutoFit/>
          </a:bodyPr>
          <a:lstStyle/>
          <a:p>
            <a:pPr algn="ctr">
              <a:lnSpc>
                <a:spcPts val="2610"/>
              </a:lnSpc>
            </a:pPr>
            <a:r>
              <a:rPr lang="en-MY" spc="90" dirty="0"/>
              <a:t>AI Architectures</a:t>
            </a:r>
            <a:endParaRPr spc="90" dirty="0"/>
          </a:p>
        </p:txBody>
      </p:sp>
      <p:sp>
        <p:nvSpPr>
          <p:cNvPr id="6" name="TextBox 5">
            <a:extLst>
              <a:ext uri="{FF2B5EF4-FFF2-40B4-BE49-F238E27FC236}">
                <a16:creationId xmlns:a16="http://schemas.microsoft.com/office/drawing/2014/main" id="{81646624-1AAF-4537-8CD0-878A2C98BB40}"/>
              </a:ext>
            </a:extLst>
          </p:cNvPr>
          <p:cNvSpPr txBox="1"/>
          <p:nvPr/>
        </p:nvSpPr>
        <p:spPr>
          <a:xfrm>
            <a:off x="1277620" y="1371600"/>
            <a:ext cx="7503159" cy="4801314"/>
          </a:xfrm>
          <a:prstGeom prst="rect">
            <a:avLst/>
          </a:prstGeom>
          <a:noFill/>
        </p:spPr>
        <p:txBody>
          <a:bodyPr wrap="square">
            <a:spAutoFit/>
          </a:bodyPr>
          <a:lstStyle/>
          <a:p>
            <a:pPr marL="285750" indent="-285750" algn="l">
              <a:buFont typeface="Arial" panose="020B0604020202020204" pitchFamily="34" charset="0"/>
              <a:buChar char="•"/>
            </a:pPr>
            <a:r>
              <a:rPr lang="en-US" sz="1800" b="0" i="0" u="none" strike="noStrike" baseline="0" dirty="0">
                <a:latin typeface="NimbusRomNo9L-Regu"/>
              </a:rPr>
              <a:t>AI has long had a split between symbolic systems (based on logical and probabilistic inference) and connectionist systems (based on loss minimization over a large number of </a:t>
            </a:r>
            <a:r>
              <a:rPr lang="en-MY" sz="1800" b="0" i="0" u="none" strike="noStrike" baseline="0" dirty="0">
                <a:latin typeface="NimbusRomNo9L-Regu"/>
              </a:rPr>
              <a:t>uninterpreted parameters).</a:t>
            </a:r>
            <a:endParaRPr lang="en-MY" dirty="0">
              <a:latin typeface="NimbusRomNo9L-Regu"/>
            </a:endParaRPr>
          </a:p>
          <a:p>
            <a:pPr marL="285750" indent="-285750" algn="l">
              <a:buFont typeface="Arial" panose="020B0604020202020204" pitchFamily="34" charset="0"/>
              <a:buChar char="•"/>
            </a:pPr>
            <a:r>
              <a:rPr lang="en-US" sz="1800" b="0" i="0" u="none" strike="noStrike" baseline="0" dirty="0">
                <a:latin typeface="NimbusRomNo9L-Regu"/>
              </a:rPr>
              <a:t>Agents need ways to control their own deliberations</a:t>
            </a:r>
          </a:p>
          <a:p>
            <a:pPr marL="742950" lvl="1" indent="-285750">
              <a:buFont typeface="Arial" panose="020B0604020202020204" pitchFamily="34" charset="0"/>
              <a:buChar char="•"/>
            </a:pPr>
            <a:r>
              <a:rPr lang="en-MY" b="0" i="0" u="none" strike="noStrike" baseline="0" dirty="0">
                <a:latin typeface="NimbusRomNo9L-Regu"/>
              </a:rPr>
              <a:t>use the available time well</a:t>
            </a:r>
            <a:endParaRPr lang="en-US" b="0" i="0" u="none" strike="noStrike" baseline="0" dirty="0">
              <a:latin typeface="NimbusRomNo9L-Regu"/>
            </a:endParaRPr>
          </a:p>
          <a:p>
            <a:pPr marL="742950" lvl="1" indent="-285750">
              <a:buFont typeface="Arial" panose="020B0604020202020204" pitchFamily="34" charset="0"/>
              <a:buChar char="•"/>
            </a:pPr>
            <a:r>
              <a:rPr lang="en-US" sz="1800" b="0" i="0" u="none" strike="noStrike" baseline="0" dirty="0">
                <a:latin typeface="NimbusRomNo9L-Regu"/>
              </a:rPr>
              <a:t>cease deliberating when action is demanded</a:t>
            </a:r>
          </a:p>
          <a:p>
            <a:pPr marL="285750" indent="-285750">
              <a:buFont typeface="Arial" panose="020B0604020202020204" pitchFamily="34" charset="0"/>
              <a:buChar char="•"/>
            </a:pPr>
            <a:r>
              <a:rPr lang="en-MY" b="0" i="0" u="none" strike="noStrike" baseline="0" dirty="0">
                <a:latin typeface="NimbusRomNo9L-Medi"/>
              </a:rPr>
              <a:t>anytime algorithms</a:t>
            </a:r>
            <a:endParaRPr lang="en-US" dirty="0">
              <a:latin typeface="NimbusRomNo9L-Regu"/>
            </a:endParaRPr>
          </a:p>
          <a:p>
            <a:pPr marL="742950" lvl="1" indent="-285750">
              <a:buFont typeface="Arial" panose="020B0604020202020204" pitchFamily="34" charset="0"/>
              <a:buChar char="•"/>
            </a:pPr>
            <a:r>
              <a:rPr lang="en-MY" b="0" i="0" u="none" strike="noStrike" baseline="0" dirty="0">
                <a:latin typeface="NimbusRomNo9L-Regu"/>
              </a:rPr>
              <a:t>an algorithm whose output </a:t>
            </a:r>
            <a:r>
              <a:rPr lang="en-US" sz="1800" b="0" i="0" u="none" strike="noStrike" baseline="0" dirty="0">
                <a:latin typeface="NimbusRomNo9L-Regu"/>
              </a:rPr>
              <a:t>quality improves gradually over time, so that it has a reasonable decision ready whenever it is </a:t>
            </a:r>
            <a:r>
              <a:rPr lang="en-MY" sz="1800" b="0" i="0" u="none" strike="noStrike" baseline="0" dirty="0">
                <a:latin typeface="NimbusRomNo9L-Regu"/>
              </a:rPr>
              <a:t>interrupted</a:t>
            </a:r>
            <a:endParaRPr lang="en-MY" dirty="0">
              <a:latin typeface="NimbusRomNo9L-Regu"/>
            </a:endParaRPr>
          </a:p>
          <a:p>
            <a:pPr marL="285750" indent="-285750">
              <a:buFont typeface="Arial" panose="020B0604020202020204" pitchFamily="34" charset="0"/>
              <a:buChar char="•"/>
            </a:pPr>
            <a:r>
              <a:rPr lang="en-MY" b="0" i="0" u="none" strike="noStrike" baseline="0" dirty="0">
                <a:latin typeface="NimbusRomNo9L-Medi"/>
              </a:rPr>
              <a:t>Decision-theoretic </a:t>
            </a:r>
            <a:r>
              <a:rPr lang="en-MY" b="0" i="0" u="none" strike="noStrike" baseline="0" dirty="0" err="1">
                <a:latin typeface="NimbusRomNo9L-Medi"/>
              </a:rPr>
              <a:t>metareasoning</a:t>
            </a:r>
            <a:endParaRPr lang="en-MY" dirty="0">
              <a:latin typeface="NimbusRomNo9L-Medi"/>
            </a:endParaRPr>
          </a:p>
          <a:p>
            <a:pPr marL="742950" lvl="1" indent="-285750">
              <a:buFont typeface="Arial" panose="020B0604020202020204" pitchFamily="34" charset="0"/>
              <a:buChar char="•"/>
            </a:pPr>
            <a:r>
              <a:rPr lang="en-US" b="0" i="0" u="none" strike="noStrike" baseline="0" dirty="0">
                <a:latin typeface="NimbusRomNo9L-Regu"/>
              </a:rPr>
              <a:t>applies the theory of information value </a:t>
            </a:r>
            <a:r>
              <a:rPr lang="en-US" sz="1800" b="0" i="0" u="none" strike="noStrike" baseline="0" dirty="0">
                <a:latin typeface="NimbusRomNo9L-Regu"/>
              </a:rPr>
              <a:t>to the selection of individual computations</a:t>
            </a:r>
          </a:p>
          <a:p>
            <a:pPr marL="285750" indent="-285750" algn="l">
              <a:buFont typeface="Arial" panose="020B0604020202020204" pitchFamily="34" charset="0"/>
              <a:buChar char="•"/>
            </a:pPr>
            <a:r>
              <a:rPr lang="en-US" sz="1800" b="0" i="0" u="none" strike="noStrike" baseline="0" dirty="0" err="1">
                <a:latin typeface="NimbusRomNo9L-Regu"/>
              </a:rPr>
              <a:t>Metareasoning</a:t>
            </a:r>
            <a:r>
              <a:rPr lang="en-US" sz="1800" b="0" i="0" u="none" strike="noStrike" baseline="0" dirty="0">
                <a:latin typeface="NimbusRomNo9L-Regu"/>
              </a:rPr>
              <a:t> techniques can be used to design better search algorithms and to guarantee that the algorithms have the anytime property</a:t>
            </a:r>
          </a:p>
          <a:p>
            <a:pPr marL="285750" indent="-285750">
              <a:buFont typeface="Arial" panose="020B0604020202020204" pitchFamily="34" charset="0"/>
              <a:buChar char="•"/>
            </a:pPr>
            <a:r>
              <a:rPr lang="en-US" sz="1800" b="1" i="0" u="none" strike="noStrike" baseline="0" dirty="0">
                <a:solidFill>
                  <a:srgbClr val="000000"/>
                </a:solidFill>
                <a:latin typeface="NimbusRomNo9L-Medi"/>
              </a:rPr>
              <a:t>Reflective architecture</a:t>
            </a:r>
            <a:r>
              <a:rPr lang="en-US" dirty="0">
                <a:solidFill>
                  <a:srgbClr val="000000"/>
                </a:solidFill>
                <a:latin typeface="NimbusRomNo9L-Regu"/>
              </a:rPr>
              <a:t>: </a:t>
            </a:r>
            <a:r>
              <a:rPr lang="en-US" sz="1800" b="0" i="0" u="none" strike="noStrike" baseline="0" dirty="0">
                <a:solidFill>
                  <a:srgbClr val="000000"/>
                </a:solidFill>
                <a:latin typeface="NimbusRomNo9L-Regu"/>
              </a:rPr>
              <a:t>an architecture that enables deliberation about the computational entities and actions occurring within </a:t>
            </a:r>
            <a:r>
              <a:rPr lang="en-MY" sz="1800" b="0" i="0" u="none" strike="noStrike" baseline="0" dirty="0">
                <a:solidFill>
                  <a:srgbClr val="000000"/>
                </a:solidFill>
                <a:latin typeface="NimbusRomNo9L-Regu"/>
              </a:rPr>
              <a:t>the architecture itself.</a:t>
            </a:r>
            <a:endParaRPr lang="en-US" dirty="0">
              <a:latin typeface="NimbusRomNo9L-Regu"/>
            </a:endParaRPr>
          </a:p>
          <a:p>
            <a:pPr marL="285750" indent="-285750" algn="l">
              <a:buFont typeface="Arial" panose="020B0604020202020204" pitchFamily="34" charset="0"/>
              <a:buChar char="•"/>
            </a:pPr>
            <a:endParaRPr lang="en-MY" dirty="0"/>
          </a:p>
        </p:txBody>
      </p:sp>
    </p:spTree>
    <p:extLst>
      <p:ext uri="{BB962C8B-B14F-4D97-AF65-F5344CB8AC3E}">
        <p14:creationId xmlns:p14="http://schemas.microsoft.com/office/powerpoint/2010/main" val="666419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38100">
              <a:lnSpc>
                <a:spcPts val="860"/>
              </a:lnSpc>
            </a:pPr>
            <a:fld id="{81D60167-4931-47E6-BA6A-407CBD079E47}" type="slidenum">
              <a:rPr spc="20" dirty="0"/>
              <a:t>9</a:t>
            </a:fld>
            <a:endParaRPr spc="20" dirty="0"/>
          </a:p>
        </p:txBody>
      </p:sp>
      <p:sp>
        <p:nvSpPr>
          <p:cNvPr id="2" name="object 2"/>
          <p:cNvSpPr txBox="1">
            <a:spLocks noGrp="1"/>
          </p:cNvSpPr>
          <p:nvPr>
            <p:ph type="title"/>
          </p:nvPr>
        </p:nvSpPr>
        <p:spPr>
          <a:xfrm>
            <a:off x="1168755" y="798728"/>
            <a:ext cx="7722234" cy="333425"/>
          </a:xfrm>
          <a:prstGeom prst="rect">
            <a:avLst/>
          </a:prstGeom>
          <a:ln w="51816">
            <a:solidFill>
              <a:srgbClr val="000000"/>
            </a:solidFill>
          </a:ln>
        </p:spPr>
        <p:txBody>
          <a:bodyPr vert="horz" wrap="square" lIns="0" tIns="0" rIns="0" bIns="0" rtlCol="0">
            <a:spAutoFit/>
          </a:bodyPr>
          <a:lstStyle/>
          <a:p>
            <a:pPr algn="ctr">
              <a:lnSpc>
                <a:spcPts val="2610"/>
              </a:lnSpc>
            </a:pPr>
            <a:r>
              <a:rPr lang="en-MY" spc="90" dirty="0"/>
              <a:t>AI Architectures</a:t>
            </a:r>
            <a:endParaRPr spc="90" dirty="0"/>
          </a:p>
        </p:txBody>
      </p:sp>
      <p:sp>
        <p:nvSpPr>
          <p:cNvPr id="6" name="TextBox 5">
            <a:extLst>
              <a:ext uri="{FF2B5EF4-FFF2-40B4-BE49-F238E27FC236}">
                <a16:creationId xmlns:a16="http://schemas.microsoft.com/office/drawing/2014/main" id="{81646624-1AAF-4537-8CD0-878A2C98BB40}"/>
              </a:ext>
            </a:extLst>
          </p:cNvPr>
          <p:cNvSpPr txBox="1"/>
          <p:nvPr/>
        </p:nvSpPr>
        <p:spPr>
          <a:xfrm>
            <a:off x="1277620" y="1371600"/>
            <a:ext cx="7503159" cy="4247317"/>
          </a:xfrm>
          <a:prstGeom prst="rect">
            <a:avLst/>
          </a:prstGeom>
          <a:noFill/>
        </p:spPr>
        <p:txBody>
          <a:bodyPr wrap="square">
            <a:spAutoFit/>
          </a:bodyPr>
          <a:lstStyle/>
          <a:p>
            <a:pPr algn="l"/>
            <a:r>
              <a:rPr lang="en-MY" sz="1800" b="0" i="0" u="none" strike="noStrike" baseline="0" dirty="0">
                <a:solidFill>
                  <a:srgbClr val="9A009A"/>
                </a:solidFill>
                <a:latin typeface="CMSSBX10"/>
              </a:rPr>
              <a:t>General AI</a:t>
            </a:r>
          </a:p>
          <a:p>
            <a:pPr marL="285750" indent="-285750" algn="l">
              <a:buFont typeface="Arial" panose="020B0604020202020204" pitchFamily="34" charset="0"/>
              <a:buChar char="•"/>
            </a:pPr>
            <a:r>
              <a:rPr lang="en-US" sz="1800" b="0" i="0" u="none" strike="noStrike" baseline="0" dirty="0">
                <a:latin typeface="NimbusRomNo9L-Regu"/>
              </a:rPr>
              <a:t>Much of the progress in AI in the 21st century so far has been guided by competition on narrow tasks, such as the DARPA Grand Challenge for autonomous cars, the ImageNet object </a:t>
            </a:r>
            <a:r>
              <a:rPr lang="en-MY" sz="1800" b="0" i="0" u="none" strike="noStrike" baseline="0" dirty="0">
                <a:latin typeface="NimbusRomNo9L-Regu"/>
              </a:rPr>
              <a:t>recognition competition</a:t>
            </a:r>
          </a:p>
          <a:p>
            <a:pPr marL="285750" indent="-285750" algn="l">
              <a:buFont typeface="Arial" panose="020B0604020202020204" pitchFamily="34" charset="0"/>
              <a:buChar char="•"/>
            </a:pPr>
            <a:endParaRPr lang="en-MY" sz="1800" b="0" i="0" u="none" strike="noStrike" baseline="0" dirty="0">
              <a:latin typeface="NimbusRomNo9L-Regu"/>
            </a:endParaRPr>
          </a:p>
          <a:p>
            <a:pPr marL="285750" indent="-285750" algn="l">
              <a:buFont typeface="Arial" panose="020B0604020202020204" pitchFamily="34" charset="0"/>
              <a:buChar char="•"/>
            </a:pPr>
            <a:r>
              <a:rPr lang="en-US" sz="1800" b="0" i="0" u="none" strike="noStrike" baseline="0" dirty="0">
                <a:latin typeface="NimbusRomNo9L-Regu"/>
              </a:rPr>
              <a:t>Continued  work on specific tasks (or on individual components) will not be enough to reach mastery on a wide variety of tasks</a:t>
            </a:r>
          </a:p>
          <a:p>
            <a:pPr marL="285750" indent="-285750" algn="l">
              <a:buFont typeface="Arial" panose="020B0604020202020204" pitchFamily="34" charset="0"/>
              <a:buChar char="•"/>
            </a:pPr>
            <a:endParaRPr lang="en-US" dirty="0">
              <a:latin typeface="NimbusRomNo9L-Regu"/>
            </a:endParaRPr>
          </a:p>
          <a:p>
            <a:pPr marL="285750" indent="-285750" algn="l">
              <a:buFont typeface="Arial" panose="020B0604020202020204" pitchFamily="34" charset="0"/>
              <a:buChar char="•"/>
            </a:pPr>
            <a:r>
              <a:rPr lang="en-US" sz="1800" b="0" i="0" u="none" strike="noStrike" baseline="0" dirty="0">
                <a:latin typeface="NimbusRomNo9L-Regu"/>
              </a:rPr>
              <a:t>AI as a field has made a reasonable exploration/exploitation tradeoff, assembling a portfolio of components, improving on particular tasks, while also exploring promising and sometimes far-out new ideas.</a:t>
            </a:r>
          </a:p>
          <a:p>
            <a:pPr marL="285750" indent="-285750" algn="l">
              <a:buFont typeface="Arial" panose="020B0604020202020204" pitchFamily="34" charset="0"/>
              <a:buChar char="•"/>
            </a:pPr>
            <a:endParaRPr lang="en-US" dirty="0">
              <a:latin typeface="NimbusRomNo9L-Regu"/>
            </a:endParaRPr>
          </a:p>
          <a:p>
            <a:pPr marL="285750" indent="-285750" algn="l">
              <a:buFont typeface="Arial" panose="020B0604020202020204" pitchFamily="34" charset="0"/>
              <a:buChar char="•"/>
            </a:pPr>
            <a:r>
              <a:rPr lang="en-US" sz="1800" b="0" i="0" u="none" strike="noStrike" baseline="0" dirty="0">
                <a:latin typeface="NimbusRomNo9L-Regu"/>
              </a:rPr>
              <a:t>Work on components can spur new ideas; for example, generative adversarial networks (GANs) and transformer language models each opened up new areas of </a:t>
            </a:r>
            <a:r>
              <a:rPr lang="en-MY" sz="1800" b="0" i="0" u="none" strike="noStrike" baseline="0" dirty="0">
                <a:latin typeface="NimbusRomNo9L-Regu"/>
              </a:rPr>
              <a:t>research.</a:t>
            </a:r>
            <a:endParaRPr lang="en-MY" dirty="0"/>
          </a:p>
        </p:txBody>
      </p:sp>
    </p:spTree>
    <p:extLst>
      <p:ext uri="{BB962C8B-B14F-4D97-AF65-F5344CB8AC3E}">
        <p14:creationId xmlns:p14="http://schemas.microsoft.com/office/powerpoint/2010/main" val="6344951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10879</TotalTime>
  <Words>1129</Words>
  <Application>Microsoft Office PowerPoint</Application>
  <PresentationFormat>Custom</PresentationFormat>
  <Paragraphs>123</Paragraphs>
  <Slides>11</Slides>
  <Notes>1</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11</vt:i4>
      </vt:variant>
    </vt:vector>
  </HeadingPairs>
  <TitlesOfParts>
    <vt:vector size="23" baseType="lpstr">
      <vt:lpstr>Arial</vt:lpstr>
      <vt:lpstr>Bookman Old Style</vt:lpstr>
      <vt:lpstr>Calibri</vt:lpstr>
      <vt:lpstr>Cambria</vt:lpstr>
      <vt:lpstr>CMSSBX10</vt:lpstr>
      <vt:lpstr>NimbusRomNo9L-Medi</vt:lpstr>
      <vt:lpstr>NimbusRomNo9L-Regu</vt:lpstr>
      <vt:lpstr>NimbusRomNo9L-ReguItal</vt:lpstr>
      <vt:lpstr>Palatino Linotype</vt:lpstr>
      <vt:lpstr>Times New Roman</vt:lpstr>
      <vt:lpstr>Verdana</vt:lpstr>
      <vt:lpstr>Office Theme</vt:lpstr>
      <vt:lpstr>Artificial Intelligence: A Modern Approach</vt:lpstr>
      <vt:lpstr>Outline</vt:lpstr>
      <vt:lpstr>AI Components</vt:lpstr>
      <vt:lpstr>AI Components</vt:lpstr>
      <vt:lpstr>AI Components</vt:lpstr>
      <vt:lpstr>AI Components</vt:lpstr>
      <vt:lpstr>AI Components</vt:lpstr>
      <vt:lpstr>AI Architectures</vt:lpstr>
      <vt:lpstr>AI Architectures</vt:lpstr>
      <vt:lpstr>AI Architectures</vt:lpstr>
      <vt:lpstr>AI Architectures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Vinothini Radhakrishnan</cp:lastModifiedBy>
  <cp:revision>103</cp:revision>
  <dcterms:created xsi:type="dcterms:W3CDTF">2021-09-01T06:26:14Z</dcterms:created>
  <dcterms:modified xsi:type="dcterms:W3CDTF">2023-06-29T06:55:33Z</dcterms:modified>
</cp:coreProperties>
</file>