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27"/>
  </p:notesMasterIdLst>
  <p:sldIdLst>
    <p:sldId id="257" r:id="rId2"/>
    <p:sldId id="301" r:id="rId3"/>
    <p:sldId id="291" r:id="rId4"/>
    <p:sldId id="322" r:id="rId5"/>
    <p:sldId id="302" r:id="rId6"/>
    <p:sldId id="304" r:id="rId7"/>
    <p:sldId id="292" r:id="rId8"/>
    <p:sldId id="297" r:id="rId9"/>
    <p:sldId id="271" r:id="rId10"/>
    <p:sldId id="294" r:id="rId11"/>
    <p:sldId id="287" r:id="rId12"/>
    <p:sldId id="310" r:id="rId13"/>
    <p:sldId id="323" r:id="rId14"/>
    <p:sldId id="309" r:id="rId15"/>
    <p:sldId id="296" r:id="rId16"/>
    <p:sldId id="288" r:id="rId17"/>
    <p:sldId id="289" r:id="rId18"/>
    <p:sldId id="298" r:id="rId19"/>
    <p:sldId id="300" r:id="rId20"/>
    <p:sldId id="317" r:id="rId21"/>
    <p:sldId id="285" r:id="rId22"/>
    <p:sldId id="295" r:id="rId23"/>
    <p:sldId id="319" r:id="rId24"/>
    <p:sldId id="321" r:id="rId25"/>
    <p:sldId id="315" r:id="rId26"/>
  </p:sldIdLst>
  <p:sldSz cx="9144000" cy="5143500" type="screen16x9"/>
  <p:notesSz cx="7010400" cy="92964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338">
          <p15:clr>
            <a:srgbClr val="A4A3A4"/>
          </p15:clr>
        </p15:guide>
        <p15:guide id="4" pos="5479">
          <p15:clr>
            <a:srgbClr val="A4A3A4"/>
          </p15:clr>
        </p15:guide>
        <p15:guide id="5" pos="3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366"/>
    <a:srgbClr val="8B1D41"/>
    <a:srgbClr val="F2F3F2"/>
    <a:srgbClr val="DEE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44" autoAdjust="0"/>
    <p:restoredTop sz="92564" autoAdjust="0"/>
  </p:normalViewPr>
  <p:slideViewPr>
    <p:cSldViewPr snapToGrid="0" showGuides="1">
      <p:cViewPr varScale="1">
        <p:scale>
          <a:sx n="110" d="100"/>
          <a:sy n="110" d="100"/>
        </p:scale>
        <p:origin x="102" y="780"/>
      </p:cViewPr>
      <p:guideLst>
        <p:guide orient="horz" pos="2183"/>
        <p:guide pos="3840"/>
        <p:guide orient="horz" pos="2338"/>
        <p:guide pos="5479"/>
        <p:guide pos="3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246" y="-2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54773B-5B00-45B3-AD9A-197CBD02A069}" type="datetimeFigureOut">
              <a:rPr lang="en-CA" smtClean="0"/>
              <a:t>2022-04-25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E3339B-D08F-42A0-A5BC-29525E0A69DA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464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ASsZD9xXpY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mdCz35Ij1k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mdCz35Ij1k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mdCz35Ij1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1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defTabSz="931774">
              <a:buSzPts val="1400"/>
              <a:defRPr/>
            </a:pPr>
            <a:endParaRPr b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10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 1999, a group of 137 academics voted the “I Have a Dream” speech the top public address of the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11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Video </a:t>
            </a:r>
            <a:r>
              <a:rPr lang="en-US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https://www.youtube.com/watch?v=6ASsZD9xXpY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12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 defTabSz="698830">
              <a:buSzPts val="1400"/>
              <a:defRPr/>
            </a:pPr>
            <a:r>
              <a:rPr lang="en-US" dirty="0">
                <a:solidFill>
                  <a:srgbClr val="FFFFFF"/>
                </a:solidFill>
              </a:rPr>
              <a:t>Navy seal boat comparison video: </a:t>
            </a:r>
            <a:r>
              <a:rPr lang="en-US" u="sng" dirty="0">
                <a:solidFill>
                  <a:srgbClr val="FFFFFF"/>
                </a:solidFill>
                <a:hlinkClick r:id="rId3"/>
              </a:rPr>
              <a:t>https://www.youtube.com/watch?v=fmdCz35Ij1k</a:t>
            </a:r>
            <a:endParaRPr lang="en-US" u="sng" dirty="0">
              <a:solidFill>
                <a:srgbClr val="FFFFFF"/>
              </a:solidFill>
            </a:endParaRPr>
          </a:p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13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2727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14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lvl="0"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15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 defTabSz="698830">
              <a:buSzPts val="1400"/>
              <a:defRPr/>
            </a:pPr>
            <a:r>
              <a:rPr lang="en-US" dirty="0"/>
              <a:t>Quote from</a:t>
            </a:r>
            <a:r>
              <a:rPr lang="en-US" baseline="0" dirty="0"/>
              <a:t> Bill about Melinda’s impact</a:t>
            </a:r>
            <a:endParaRPr lang="en-US" dirty="0"/>
          </a:p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16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Cumulative Amount of Charitable Donations: $50.1 billion</a:t>
            </a:r>
          </a:p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17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18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endParaRPr lang="en-US"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19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 defTabSz="698830">
              <a:buSzPts val="1400"/>
              <a:defRPr/>
            </a:pPr>
            <a:r>
              <a:rPr lang="en-US" dirty="0"/>
              <a:t>Over the past 4 decades, in everything I’ve been involved with, I have seen how leadership truly matters in achieving results</a:t>
            </a:r>
          </a:p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2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r>
              <a:rPr lang="en-US" b="1" dirty="0"/>
              <a:t>Oprah Winfrey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Born to an unmarried teenage mother who was a housemaid and grew up in rural poverty in Mississippi and inner-city Milwaukee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Winfrey became pregnant at 14, but her son was born prematurely and died shortly after birth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Spent months and months visualizing herself as an actress as a young woman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Told anyone who would listen she was going to play ‘Sofia’ in the movie “The Color Purple”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 months after her audition, she had heard nothing, and she was convinced it was because she was fat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She then went to a “fat farm”, and while she was simultaneously crying and running laps around the track, she got a call from Steven Spielberg, saying she had gotten the part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Oprah credits her months of visualization, hoping, and positive thinking for getting that part</a:t>
            </a:r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20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21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22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23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8396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24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0669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1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defTabSz="931774">
              <a:buSzPts val="1400"/>
              <a:defRPr/>
            </a:pPr>
            <a:endParaRPr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 defTabSz="698830">
              <a:buSzPts val="1400"/>
              <a:defRPr/>
            </a:pPr>
            <a:r>
              <a:rPr lang="en-US" dirty="0">
                <a:solidFill>
                  <a:srgbClr val="FFFFFF"/>
                </a:solidFill>
              </a:rPr>
              <a:t>Navy seal boat comparison video: </a:t>
            </a:r>
            <a:r>
              <a:rPr lang="en-US" u="sng" dirty="0">
                <a:solidFill>
                  <a:srgbClr val="FFFFFF"/>
                </a:solidFill>
                <a:hlinkClick r:id="rId3"/>
              </a:rPr>
              <a:t>https://www.youtube.com/watch?v=fmdCz35Ij1k</a:t>
            </a:r>
            <a:endParaRPr lang="en-US" u="sng" dirty="0">
              <a:solidFill>
                <a:srgbClr val="FFFFFF"/>
              </a:solidFill>
            </a:endParaRPr>
          </a:p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3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 defTabSz="698830">
              <a:buSzPts val="1400"/>
              <a:defRPr/>
            </a:pPr>
            <a:r>
              <a:rPr lang="en-US" dirty="0">
                <a:solidFill>
                  <a:srgbClr val="FFFFFF"/>
                </a:solidFill>
              </a:rPr>
              <a:t>Navy seal boat comparison video: </a:t>
            </a:r>
            <a:r>
              <a:rPr lang="en-US" u="sng" dirty="0">
                <a:solidFill>
                  <a:srgbClr val="FFFFFF"/>
                </a:solidFill>
                <a:hlinkClick r:id="rId3"/>
              </a:rPr>
              <a:t>https://www.youtube.com/watch?v=fmdCz35Ij1k</a:t>
            </a:r>
            <a:endParaRPr lang="en-US" u="sng" dirty="0">
              <a:solidFill>
                <a:srgbClr val="FFFFFF"/>
              </a:solidFill>
            </a:endParaRPr>
          </a:p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4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88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5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Growth Rate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Compound Annual Revenue Growth under Jobs’ Leadership (1977-1984): Averaged 248%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Compound Annual Revenue Growth after Jobs forced out (1985-1997): Averaged 11%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/>
              <a:t>Compound Annual Revenue Growth when Jobs returns (1997-2009): Averaged 25%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0" lvl="1">
              <a:buClr>
                <a:schemeClr val="accent1"/>
              </a:buClr>
              <a:buSzPct val="100000"/>
            </a:pPr>
            <a:r>
              <a:rPr lang="is-IS" sz="2000" b="1" dirty="0">
                <a:solidFill>
                  <a:srgbClr val="FFFFFF"/>
                </a:solidFill>
                <a:latin typeface="Arial"/>
                <a:cs typeface="Arial"/>
              </a:rPr>
              <a:t>Product Introductions</a:t>
            </a:r>
          </a:p>
          <a:p>
            <a:pPr marL="229708" lvl="1" indent="-229708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is-IS" sz="2000" dirty="0">
                <a:solidFill>
                  <a:srgbClr val="FFFFFF"/>
                </a:solidFill>
                <a:latin typeface="Arial"/>
                <a:cs typeface="Arial"/>
              </a:rPr>
              <a:t>iMac (1998)</a:t>
            </a:r>
          </a:p>
          <a:p>
            <a:pPr marL="229708" lvl="1" indent="-229708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is-IS" sz="2000" dirty="0">
                <a:solidFill>
                  <a:srgbClr val="FFFFFF"/>
                </a:solidFill>
                <a:latin typeface="Arial"/>
                <a:cs typeface="Arial"/>
              </a:rPr>
              <a:t>iPod (2001)</a:t>
            </a:r>
          </a:p>
          <a:p>
            <a:pPr marL="229708" lvl="1" indent="-229708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is-IS" sz="2000" dirty="0">
                <a:solidFill>
                  <a:srgbClr val="FFFFFF"/>
                </a:solidFill>
                <a:latin typeface="Arial"/>
                <a:cs typeface="Arial"/>
              </a:rPr>
              <a:t>MacBook Pro (2006)</a:t>
            </a:r>
          </a:p>
          <a:p>
            <a:pPr marL="229708" lvl="1" indent="-229708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is-IS" sz="2000" dirty="0">
                <a:solidFill>
                  <a:srgbClr val="FFFFFF"/>
                </a:solidFill>
                <a:latin typeface="Arial"/>
                <a:cs typeface="Arial"/>
              </a:rPr>
              <a:t>iPhone (2007)</a:t>
            </a:r>
          </a:p>
          <a:p>
            <a:pPr marL="229708" lvl="1" indent="-229708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is-IS" sz="2000" dirty="0">
                <a:solidFill>
                  <a:srgbClr val="FFFFFF"/>
                </a:solidFill>
                <a:latin typeface="Arial"/>
                <a:cs typeface="Arial"/>
              </a:rPr>
              <a:t>iPad (2010)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6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7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1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defTabSz="931774">
              <a:buSzPts val="1400"/>
              <a:defRPr/>
            </a:pPr>
            <a:endParaRPr b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79513"/>
            <a:ext cx="5664200" cy="31861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714022" y="4542245"/>
            <a:ext cx="5712178" cy="37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t" anchorCtr="0">
            <a:noAutofit/>
          </a:bodyPr>
          <a:lstStyle/>
          <a:p>
            <a:pPr marL="142354">
              <a:buSzPts val="1400"/>
            </a:pPr>
            <a:endParaRPr dirty="0"/>
          </a:p>
        </p:txBody>
      </p:sp>
      <p:sp>
        <p:nvSpPr>
          <p:cNvPr id="315" name="Google Shape;315;p2:notes"/>
          <p:cNvSpPr txBox="1">
            <a:spLocks noGrp="1"/>
          </p:cNvSpPr>
          <p:nvPr>
            <p:ph type="sldNum" idx="12"/>
          </p:nvPr>
        </p:nvSpPr>
        <p:spPr>
          <a:xfrm>
            <a:off x="4044474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400"/>
              </a:pPr>
              <a:t>9</a:t>
            </a:fld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:notes"/>
          <p:cNvSpPr txBox="1">
            <a:spLocks noGrp="1"/>
          </p:cNvSpPr>
          <p:nvPr>
            <p:ph type="ftr" idx="11"/>
          </p:nvPr>
        </p:nvSpPr>
        <p:spPr>
          <a:xfrm>
            <a:off x="0" y="8964869"/>
            <a:ext cx="3094096" cy="473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16" tIns="47358" rIns="94716" bIns="47358" anchor="b" anchorCtr="0">
            <a:noAutofit/>
          </a:bodyPr>
          <a:lstStyle/>
          <a:p>
            <a:pPr>
              <a:buSzPts val="1400"/>
            </a:pPr>
            <a:r>
              <a:rPr lang="en-CA" dirty="0"/>
              <a:t>CIBC Confidential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04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0" y="-47065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0" y="4464623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2945190" y="1802797"/>
            <a:ext cx="4565953" cy="64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2400">
                <a:solidFill>
                  <a:srgbClr val="5B6871"/>
                </a:solidFill>
                <a:latin typeface="Trebuchet MS"/>
                <a:cs typeface="Trebuchet M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B6871"/>
                </a:solidFill>
                <a:effectLst/>
                <a:uLnTx/>
                <a:uFillTx/>
                <a:latin typeface="Trebuchet MS"/>
                <a:cs typeface="Trebuchet MS"/>
              </a:rPr>
              <a:t>PRESENTATION TITLE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949387" y="3317899"/>
            <a:ext cx="4579899" cy="88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>
              <a:buNone/>
              <a:defRPr sz="1400" baseline="0">
                <a:solidFill>
                  <a:srgbClr val="5B687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B6871"/>
                </a:solidFill>
                <a:effectLst/>
                <a:uLnTx/>
                <a:uFillTx/>
              </a:rPr>
              <a:t>Name, Title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2951312" y="3135813"/>
            <a:ext cx="456890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>
              <a:buNone/>
              <a:defRPr sz="900" baseline="0">
                <a:solidFill>
                  <a:srgbClr val="5B687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5B6871"/>
                </a:solidFill>
                <a:effectLst/>
                <a:uLnTx/>
                <a:uFillTx/>
              </a:rPr>
              <a:t>PRESENTED BY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2948204" y="2602616"/>
            <a:ext cx="4572010" cy="41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>
              <a:buNone/>
              <a:defRPr sz="1200">
                <a:solidFill>
                  <a:srgbClr val="5B687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B6871"/>
                </a:solidFill>
                <a:effectLst/>
                <a:uLnTx/>
                <a:uFillTx/>
              </a:rPr>
              <a:t>Date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2946777" y="1100933"/>
            <a:ext cx="4564366" cy="50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>
              <a:buNone/>
              <a:defRPr sz="1600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B6871"/>
                </a:solidFill>
                <a:effectLst/>
                <a:uLnTx/>
                <a:uFillTx/>
              </a:rPr>
              <a:t>Client Name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40909" y="4345785"/>
            <a:ext cx="199377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r">
              <a:buNone/>
              <a:defRPr sz="1200" baseline="0">
                <a:solidFill>
                  <a:srgbClr val="75777A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5B6871"/>
                </a:solidFill>
                <a:effectLst/>
                <a:uLnTx/>
                <a:uFillTx/>
                <a:latin typeface="Trebuchet MS" panose="020B0603020202020204" pitchFamily="34" charset="0"/>
              </a:rPr>
              <a:t>us.cibc.com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B6871"/>
                </a:solidFill>
                <a:effectLst/>
                <a:uLnTx/>
                <a:uFillTx/>
                <a:latin typeface="Trebuchet MS" panose="020B0603020202020204" pitchFamily="34" charset="0"/>
              </a:rPr>
              <a:t>/private-wealth</a:t>
            </a:r>
          </a:p>
        </p:txBody>
      </p:sp>
      <p:pic>
        <p:nvPicPr>
          <p:cNvPr id="34" name="Picture 33" descr="CIBC_PWM_CMY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951" y="4376493"/>
            <a:ext cx="1805522" cy="4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0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 descr="tan_gradient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19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 userDrawn="1">
            <p:ph type="title" hasCustomPrompt="1"/>
          </p:nvPr>
        </p:nvSpPr>
        <p:spPr>
          <a:xfrm>
            <a:off x="190512" y="0"/>
            <a:ext cx="7681760" cy="857250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28435" y="3131940"/>
            <a:ext cx="7009494" cy="281958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Appendices</a:t>
            </a:r>
          </a:p>
          <a:p>
            <a:pPr lvl="0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 userDrawn="1">
            <p:ph sz="quarter" idx="12"/>
          </p:nvPr>
        </p:nvSpPr>
        <p:spPr>
          <a:xfrm>
            <a:off x="735240" y="1025395"/>
            <a:ext cx="6975475" cy="2019703"/>
          </a:xfrm>
        </p:spPr>
        <p:txBody>
          <a:bodyPr/>
          <a:lstStyle>
            <a:lvl1pPr marL="342900" indent="-342900">
              <a:lnSpc>
                <a:spcPct val="140000"/>
              </a:lnSpc>
              <a:buClr>
                <a:srgbClr val="A80532"/>
              </a:buClr>
              <a:buFont typeface="+mj-lt"/>
              <a:buAutoNum type="arabicPeriod"/>
              <a:defRPr sz="2000"/>
            </a:lvl1pPr>
            <a:lvl2pPr marL="800100" indent="-342900">
              <a:buClr>
                <a:srgbClr val="A80532"/>
              </a:buClr>
              <a:buFont typeface="+mj-lt"/>
              <a:buAutoNum type="arabicPeriod"/>
              <a:defRPr/>
            </a:lvl2pPr>
            <a:lvl3pPr marL="1257300" indent="-342900">
              <a:buClr>
                <a:srgbClr val="A80532"/>
              </a:buClr>
              <a:buFont typeface="+mj-lt"/>
              <a:buAutoNum type="arabicPeriod"/>
              <a:defRPr/>
            </a:lvl3pPr>
            <a:lvl4pPr marL="1714500" indent="-342900">
              <a:buClr>
                <a:srgbClr val="A80532"/>
              </a:buClr>
              <a:buFont typeface="+mj-lt"/>
              <a:buAutoNum type="arabicPeriod"/>
              <a:defRPr/>
            </a:lvl4pPr>
            <a:lvl5pPr marL="2171700" indent="-342900">
              <a:buClr>
                <a:srgbClr val="A80532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6"/>
          <p:cNvSpPr>
            <a:spLocks noGrp="1"/>
          </p:cNvSpPr>
          <p:nvPr userDrawn="1">
            <p:ph sz="quarter" idx="13"/>
          </p:nvPr>
        </p:nvSpPr>
        <p:spPr>
          <a:xfrm>
            <a:off x="735240" y="3467663"/>
            <a:ext cx="6975475" cy="876300"/>
          </a:xfrm>
        </p:spPr>
        <p:txBody>
          <a:bodyPr/>
          <a:lstStyle>
            <a:lvl1pPr marL="342900" indent="-342900">
              <a:lnSpc>
                <a:spcPct val="140000"/>
              </a:lnSpc>
              <a:buClr>
                <a:srgbClr val="A80532"/>
              </a:buClr>
              <a:buFont typeface="+mj-lt"/>
              <a:buAutoNum type="alphaUcPeriod"/>
              <a:defRPr sz="2000"/>
            </a:lvl1pPr>
            <a:lvl2pPr marL="800100" indent="-342900">
              <a:buClr>
                <a:srgbClr val="A80532"/>
              </a:buClr>
              <a:buFont typeface="+mj-lt"/>
              <a:buAutoNum type="arabicPeriod"/>
              <a:defRPr/>
            </a:lvl2pPr>
            <a:lvl3pPr marL="1257300" indent="-342900">
              <a:buClr>
                <a:srgbClr val="A80532"/>
              </a:buClr>
              <a:buFont typeface="+mj-lt"/>
              <a:buAutoNum type="arabicPeriod"/>
              <a:defRPr/>
            </a:lvl3pPr>
            <a:lvl4pPr marL="1714500" indent="-342900">
              <a:buClr>
                <a:srgbClr val="A80532"/>
              </a:buClr>
              <a:buFont typeface="+mj-lt"/>
              <a:buAutoNum type="arabicPeriod"/>
              <a:defRPr/>
            </a:lvl4pPr>
            <a:lvl5pPr marL="2171700" indent="-342900">
              <a:buClr>
                <a:srgbClr val="A80532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760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836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1"/>
            <a:ext cx="9144000" cy="17326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itle 3"/>
          <p:cNvSpPr txBox="1">
            <a:spLocks/>
          </p:cNvSpPr>
          <p:nvPr userDrawn="1"/>
        </p:nvSpPr>
        <p:spPr bwMode="auto">
          <a:xfrm>
            <a:off x="962372" y="2178296"/>
            <a:ext cx="4540961" cy="71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296" tIns="45720" rIns="82296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5B687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5B6871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Click to edit Master title style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B6871"/>
              </a:solidFill>
              <a:effectLst/>
              <a:uLnTx/>
              <a:uFillTx/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4269740"/>
            <a:ext cx="9067030" cy="8737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"/>
            <a:ext cx="7143750" cy="4550832"/>
          </a:xfrm>
          <a:prstGeom prst="rect">
            <a:avLst/>
          </a:prstGeom>
          <a:solidFill>
            <a:srgbClr val="E7E2D6"/>
          </a:solidFill>
          <a:ln w="3175" cap="flat" cmpd="sng" algn="ctr">
            <a:solidFill>
              <a:srgbClr val="5B6871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219"/>
          <a:stretch/>
        </p:blipFill>
        <p:spPr>
          <a:xfrm>
            <a:off x="2650793" y="3529837"/>
            <a:ext cx="5716212" cy="3965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 userDrawn="1">
            <p:ph type="title"/>
          </p:nvPr>
        </p:nvSpPr>
        <p:spPr>
          <a:xfrm>
            <a:off x="754669" y="1906588"/>
            <a:ext cx="768176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5649" y="2890527"/>
            <a:ext cx="7683230" cy="281958"/>
          </a:xfrm>
        </p:spPr>
        <p:txBody>
          <a:bodyPr/>
          <a:lstStyle>
            <a:lvl1pPr marL="0" indent="0">
              <a:buNone/>
              <a:defRPr sz="2000" b="0">
                <a:solidFill>
                  <a:srgbClr val="696A6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68100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836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1"/>
            <a:ext cx="9144000" cy="17326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4269740"/>
            <a:ext cx="9067030" cy="8737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2000250" y="1"/>
            <a:ext cx="7143750" cy="4550832"/>
          </a:xfrm>
          <a:prstGeom prst="rect">
            <a:avLst/>
          </a:prstGeom>
          <a:solidFill>
            <a:srgbClr val="E7E2D6"/>
          </a:solidFill>
          <a:ln w="3175" cap="flat" cmpd="sng" algn="ctr">
            <a:solidFill>
              <a:srgbClr val="5B6871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 userDrawn="1">
            <p:ph type="title"/>
          </p:nvPr>
        </p:nvSpPr>
        <p:spPr>
          <a:xfrm>
            <a:off x="5048250" y="1906588"/>
            <a:ext cx="2931583" cy="85725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900083" y="2975196"/>
            <a:ext cx="3081759" cy="281958"/>
          </a:xfrm>
        </p:spPr>
        <p:txBody>
          <a:bodyPr/>
          <a:lstStyle>
            <a:lvl1pPr marL="0" indent="0" algn="r">
              <a:buNone/>
              <a:defRPr sz="2000" b="0">
                <a:solidFill>
                  <a:srgbClr val="696A6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4499" y="95250"/>
            <a:ext cx="569399" cy="433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5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9604" y="1270746"/>
            <a:ext cx="8736683" cy="3311688"/>
          </a:xfrm>
        </p:spPr>
        <p:txBody>
          <a:bodyPr/>
          <a:lstStyle>
            <a:lvl1pPr marL="228600" indent="-228600">
              <a:buClr>
                <a:srgbClr val="A80532"/>
              </a:buClr>
              <a:defRPr>
                <a:solidFill>
                  <a:srgbClr val="000000"/>
                </a:solidFill>
              </a:defRPr>
            </a:lvl1pPr>
            <a:lvl2pPr marL="457200" indent="-228600">
              <a:defRPr sz="1400">
                <a:solidFill>
                  <a:srgbClr val="000000"/>
                </a:solidFill>
              </a:defRPr>
            </a:lvl2pPr>
            <a:lvl3pPr marL="685800" indent="-228600">
              <a:defRPr sz="1400">
                <a:solidFill>
                  <a:srgbClr val="000000"/>
                </a:solidFill>
              </a:defRPr>
            </a:lvl3pPr>
            <a:lvl4pPr marL="914400" indent="-228600">
              <a:defRPr>
                <a:solidFill>
                  <a:srgbClr val="000000"/>
                </a:solidFill>
              </a:defRPr>
            </a:lvl4pPr>
            <a:lvl5pPr marL="1143000" indent="-228600"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Bullet Item</a:t>
            </a:r>
          </a:p>
          <a:p>
            <a:pPr lvl="1"/>
            <a:r>
              <a:rPr lang="en-US" dirty="0"/>
              <a:t>Bullet Item</a:t>
            </a:r>
          </a:p>
          <a:p>
            <a:pPr lvl="2"/>
            <a:r>
              <a:rPr lang="en-US" dirty="0"/>
              <a:t>Bullet Item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84150" y="917492"/>
            <a:ext cx="8705850" cy="281958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87156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9604" y="875131"/>
            <a:ext cx="8736683" cy="3573397"/>
          </a:xfrm>
        </p:spPr>
        <p:txBody>
          <a:bodyPr/>
          <a:lstStyle>
            <a:lvl1pPr marL="228600" indent="-228600">
              <a:buClr>
                <a:srgbClr val="A80532"/>
              </a:buClr>
              <a:defRPr>
                <a:solidFill>
                  <a:srgbClr val="000000"/>
                </a:solidFill>
              </a:defRPr>
            </a:lvl1pPr>
            <a:lvl2pPr marL="457200" indent="-228600">
              <a:defRPr sz="1400">
                <a:solidFill>
                  <a:srgbClr val="000000"/>
                </a:solidFill>
              </a:defRPr>
            </a:lvl2pPr>
            <a:lvl3pPr marL="685800" indent="-228600">
              <a:defRPr sz="1400">
                <a:solidFill>
                  <a:srgbClr val="000000"/>
                </a:solidFill>
              </a:defRPr>
            </a:lvl3pPr>
            <a:lvl4pPr marL="914400" indent="-228600">
              <a:defRPr>
                <a:solidFill>
                  <a:srgbClr val="000000"/>
                </a:solidFill>
              </a:defRPr>
            </a:lvl4pPr>
            <a:lvl5pPr marL="1143000" indent="-228600"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Bullet Item</a:t>
            </a:r>
          </a:p>
          <a:p>
            <a:pPr lvl="1"/>
            <a:r>
              <a:rPr lang="en-US" dirty="0"/>
              <a:t>Bullet Item</a:t>
            </a:r>
          </a:p>
          <a:p>
            <a:pPr lvl="2"/>
            <a:r>
              <a:rPr lang="en-US" dirty="0"/>
              <a:t>Bullet Item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16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42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4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19076" y="2117980"/>
            <a:ext cx="8686800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19076" y="2646618"/>
            <a:ext cx="8686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219075" y="3168259"/>
            <a:ext cx="43434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228600" y="4904194"/>
            <a:ext cx="5715000" cy="126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1" i="0" u="none" strike="noStrike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999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 userDrawn="1">
  <p:cSld name="6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228602" y="171459"/>
            <a:ext cx="8410575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82294" anchor="b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228600" y="1083475"/>
            <a:ext cx="8686800" cy="132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342900" lvl="0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257175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028700" lvl="2" indent="-2571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/>
            </a:lvl3pPr>
            <a:lvl4pPr marL="1371600" lvl="3" indent="-2571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/>
            </a:lvl4pPr>
            <a:lvl5pPr marL="1714500" lvl="4" indent="-257175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229600" y="171459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382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2905" y="1046641"/>
            <a:ext cx="8715238" cy="340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5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3170" y="4100"/>
            <a:ext cx="8704184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8493375" y="4806842"/>
            <a:ext cx="696912" cy="22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7675" tIns="48838" rIns="97675" bIns="48838">
            <a:spAutoFit/>
          </a:bodyPr>
          <a:lstStyle>
            <a:lvl1pPr defTabSz="9763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ts val="963"/>
              </a:lnSpc>
            </a:pPr>
            <a:fld id="{51EE7DE4-0E65-48D8-83C6-74551E622B60}" type="slidenum">
              <a:rPr lang="en-US" sz="900">
                <a:solidFill>
                  <a:srgbClr val="7F7F7F"/>
                </a:solidFill>
                <a:latin typeface="Arial"/>
                <a:cs typeface="Arial"/>
              </a:rPr>
              <a:pPr algn="ctr">
                <a:lnSpc>
                  <a:spcPts val="963"/>
                </a:lnSpc>
              </a:pPr>
              <a:t>‹#›</a:t>
            </a:fld>
            <a:endParaRPr lang="en-US" sz="9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2055" name="Rectangle 39"/>
          <p:cNvSpPr>
            <a:spLocks noChangeArrowheads="1"/>
          </p:cNvSpPr>
          <p:nvPr/>
        </p:nvSpPr>
        <p:spPr bwMode="gray">
          <a:xfrm>
            <a:off x="7384302" y="4746479"/>
            <a:ext cx="156920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349" tIns="28829" rIns="20349" bIns="28829"/>
          <a:lstStyle/>
          <a:p>
            <a:pPr marL="0" marR="0" indent="0" algn="l" defTabSz="976313" rtl="0" eaLnBrk="0" fontAlgn="base" latinLnBrk="0" hangingPunct="0">
              <a:lnSpc>
                <a:spcPts val="1713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Tx/>
              <a:buNone/>
              <a:tabLst>
                <a:tab pos="311150" algn="l"/>
                <a:tab pos="4279900" algn="ctr"/>
                <a:tab pos="7943850" algn="r"/>
                <a:tab pos="8615363" algn="r"/>
              </a:tabLst>
              <a:defRPr/>
            </a:pPr>
            <a:r>
              <a:rPr lang="en-US" sz="900" i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INTERNAL USE ONLY   |   </a:t>
            </a:r>
          </a:p>
        </p:txBody>
      </p:sp>
      <p:pic>
        <p:nvPicPr>
          <p:cNvPr id="2" name="Picture 1" descr="CIBC_PWM_CMYK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66" y="4655413"/>
            <a:ext cx="1363133" cy="3653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DFDBC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222250"/>
            <a:ext cx="9144000" cy="0"/>
          </a:xfrm>
          <a:prstGeom prst="line">
            <a:avLst/>
          </a:prstGeom>
          <a:noFill/>
          <a:ln w="3175" cap="flat" cmpd="sng" algn="ctr">
            <a:solidFill>
              <a:srgbClr val="5B6871">
                <a:lumMod val="60000"/>
                <a:lumOff val="40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27526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0" r:id="rId8"/>
    <p:sldLayoutId id="2147483681" r:id="rId9"/>
  </p:sldLayoutIdLst>
  <p:txStyles>
    <p:titleStyle>
      <a:lvl1pPr marL="0" indent="0" algn="l" rtl="0" eaLnBrk="1" fontAlgn="base" hangingPunct="1">
        <a:spcBef>
          <a:spcPct val="0"/>
        </a:spcBef>
        <a:spcAft>
          <a:spcPct val="0"/>
        </a:spcAft>
        <a:defRPr sz="2600" b="0">
          <a:solidFill>
            <a:srgbClr val="5B6871"/>
          </a:solidFill>
          <a:latin typeface="Trebuchet MS"/>
          <a:ea typeface="ＭＳ Ｐゴシック" charset="-128"/>
          <a:cs typeface="Trebuchet M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ea typeface="ＭＳ Ｐゴシック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ea typeface="ＭＳ Ｐゴシック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ea typeface="ＭＳ Ｐゴシック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  <a:ea typeface="ＭＳ Ｐゴシック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1" fontAlgn="base" hangingPunct="1">
        <a:spcBef>
          <a:spcPct val="20000"/>
        </a:spcBef>
        <a:spcAft>
          <a:spcPct val="0"/>
        </a:spcAft>
        <a:buClr>
          <a:srgbClr val="A80532"/>
        </a:buClr>
        <a:buSzPct val="100000"/>
        <a:buFont typeface="Wingdings" charset="2"/>
        <a:buChar char="§"/>
        <a:defRPr sz="1600">
          <a:solidFill>
            <a:schemeClr val="tx1"/>
          </a:solidFill>
          <a:latin typeface="Trebuchet MS"/>
          <a:ea typeface="ＭＳ Ｐゴシック" charset="-128"/>
          <a:cs typeface="Trebuchet M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Trebuchet MS"/>
          <a:ea typeface="ＭＳ Ｐゴシック" charset="-128"/>
          <a:cs typeface="Trebuchet M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Trebuchet MS"/>
          <a:ea typeface="ＭＳ Ｐゴシック" charset="-128"/>
          <a:cs typeface="Trebuchet M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Trebuchet MS"/>
          <a:ea typeface="ＭＳ Ｐゴシック" charset="-128"/>
          <a:cs typeface="Trebuchet M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Trebuchet MS"/>
          <a:ea typeface="ＭＳ Ｐゴシック" charset="-128"/>
          <a:cs typeface="Trebuchet M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6ASsZD9xXp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fmdCz35Ij1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5" name="Google Shape;308;p52">
            <a:extLst>
              <a:ext uri="{FF2B5EF4-FFF2-40B4-BE49-F238E27FC236}">
                <a16:creationId xmlns:a16="http://schemas.microsoft.com/office/drawing/2014/main" id="{52752BEC-16ED-4B3B-AF8E-5286EB3F0BFC}"/>
              </a:ext>
            </a:extLst>
          </p:cNvPr>
          <p:cNvSpPr txBox="1">
            <a:spLocks/>
          </p:cNvSpPr>
          <p:nvPr/>
        </p:nvSpPr>
        <p:spPr>
          <a:xfrm>
            <a:off x="489638" y="1317542"/>
            <a:ext cx="5629102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CA" sz="4600" b="0" dirty="0">
                <a:solidFill>
                  <a:schemeClr val="bg1"/>
                </a:solidFill>
                <a:cs typeface="Arial"/>
              </a:rPr>
              <a:t>Leadership – </a:t>
            </a:r>
          </a:p>
          <a:p>
            <a:r>
              <a:rPr lang="en-CA" sz="4600" b="0" dirty="0">
                <a:solidFill>
                  <a:schemeClr val="bg1"/>
                </a:solidFill>
                <a:cs typeface="Arial"/>
              </a:rPr>
              <a:t>Why it Matters</a:t>
            </a:r>
            <a:endParaRPr lang="en-CA" sz="46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Google Shape;309;p52">
            <a:extLst>
              <a:ext uri="{FF2B5EF4-FFF2-40B4-BE49-F238E27FC236}">
                <a16:creationId xmlns:a16="http://schemas.microsoft.com/office/drawing/2014/main" id="{E45E4FD1-9BC6-45FA-8E5E-3A5C62F0E89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9180" y="4093182"/>
            <a:ext cx="2376522" cy="226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de-DE" dirty="0">
                <a:solidFill>
                  <a:schemeClr val="bg1"/>
                </a:solidFill>
                <a:latin typeface="Arial"/>
                <a:cs typeface="Arial"/>
              </a:rPr>
              <a:t>April 27, 2022</a:t>
            </a:r>
          </a:p>
        </p:txBody>
      </p:sp>
      <p:sp>
        <p:nvSpPr>
          <p:cNvPr id="6" name="Google Shape;308;p52">
            <a:extLst>
              <a:ext uri="{FF2B5EF4-FFF2-40B4-BE49-F238E27FC236}">
                <a16:creationId xmlns:a16="http://schemas.microsoft.com/office/drawing/2014/main" id="{52752BEC-16ED-4B3B-AF8E-5286EB3F0BFC}"/>
              </a:ext>
            </a:extLst>
          </p:cNvPr>
          <p:cNvSpPr txBox="1">
            <a:spLocks/>
          </p:cNvSpPr>
          <p:nvPr/>
        </p:nvSpPr>
        <p:spPr>
          <a:xfrm>
            <a:off x="531971" y="2658285"/>
            <a:ext cx="7490195" cy="4426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CA" sz="2400" b="0" dirty="0">
                <a:solidFill>
                  <a:srgbClr val="FFFFFF"/>
                </a:solidFill>
                <a:latin typeface="Arial"/>
                <a:cs typeface="Arial"/>
              </a:rPr>
              <a:t>ERIC B. PROPPER, CFA   President</a:t>
            </a:r>
          </a:p>
        </p:txBody>
      </p:sp>
      <p:pic>
        <p:nvPicPr>
          <p:cNvPr id="3" name="Picture 2" descr="CIBC_PWM_RGB_Key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44" y="3612444"/>
            <a:ext cx="2551412" cy="84313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10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0" y="0"/>
            <a:ext cx="5343409" cy="5143500"/>
          </a:xfrm>
          <a:prstGeom prst="rect">
            <a:avLst/>
          </a:prstGeom>
          <a:solidFill>
            <a:srgbClr val="8B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444837" y="1862781"/>
            <a:ext cx="4451048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endParaRPr lang="en-CA" sz="6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CA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comes a time when one must take a position that is neither safe nor politically popular, but he must take it because his conscience tells him it is right.” </a:t>
            </a:r>
          </a:p>
          <a:p>
            <a:pPr algn="ctr">
              <a:lnSpc>
                <a:spcPct val="120000"/>
              </a:lnSpc>
            </a:pPr>
            <a:r>
              <a:rPr lang="en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LUTHER KING, JR.</a:t>
            </a:r>
          </a:p>
        </p:txBody>
      </p:sp>
      <p:sp>
        <p:nvSpPr>
          <p:cNvPr id="13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1045573" y="1317152"/>
            <a:ext cx="3236239" cy="7524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10000"/>
              </a:lnSpc>
            </a:pPr>
            <a:r>
              <a:rPr lang="en-CA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C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6a00e54ed2b7aa883301a73da1d008970d-650wi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290848" y="0"/>
            <a:ext cx="3853152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4" y="0"/>
            <a:ext cx="1608667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5" y="41719"/>
            <a:ext cx="2112993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</p:txBody>
      </p:sp>
      <p:sp>
        <p:nvSpPr>
          <p:cNvPr id="18" name="Google Shape;320;p53"/>
          <p:cNvSpPr txBox="1">
            <a:spLocks/>
          </p:cNvSpPr>
          <p:nvPr/>
        </p:nvSpPr>
        <p:spPr>
          <a:xfrm>
            <a:off x="8259706" y="4801635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10</a:t>
            </a:fld>
            <a:endParaRPr lang="en-CA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456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35496" y="4371950"/>
            <a:ext cx="8986208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pic>
        <p:nvPicPr>
          <p:cNvPr id="2" name="Picture 1" descr="gty_march_on_washington_martin_luther_king_ll_130819_16x9_992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1" y="0"/>
            <a:ext cx="2286000" cy="2605852"/>
          </a:xfrm>
          <a:prstGeom prst="rect">
            <a:avLst/>
          </a:prstGeom>
          <a:solidFill>
            <a:srgbClr val="A8053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2286559" y="2596444"/>
            <a:ext cx="2286000" cy="2547056"/>
          </a:xfrm>
          <a:prstGeom prst="rect">
            <a:avLst/>
          </a:prstGeom>
          <a:solidFill>
            <a:srgbClr val="8B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>
              <a:solidFill>
                <a:srgbClr val="8B1D4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4572000" y="0"/>
            <a:ext cx="2286000" cy="2615259"/>
          </a:xfrm>
          <a:prstGeom prst="rect">
            <a:avLst/>
          </a:prstGeom>
          <a:solidFill>
            <a:srgbClr val="A80532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6858558" y="2596444"/>
            <a:ext cx="2286000" cy="2547056"/>
          </a:xfrm>
          <a:prstGeom prst="rect">
            <a:avLst/>
          </a:prstGeom>
          <a:solidFill>
            <a:srgbClr val="8B1D41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20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-56442" y="807310"/>
            <a:ext cx="2144889" cy="1100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1" algn="ctr"/>
            <a:r>
              <a:rPr lang="en-US" dirty="0">
                <a:solidFill>
                  <a:schemeClr val="bg1"/>
                </a:solidFill>
              </a:rPr>
              <a:t>Martin Luther King, Jr. communicated his vision to an audience of over </a:t>
            </a:r>
            <a:r>
              <a:rPr lang="en-US" sz="3600" dirty="0">
                <a:solidFill>
                  <a:schemeClr val="bg1"/>
                </a:solidFill>
                <a:cs typeface="Arial"/>
              </a:rPr>
              <a:t>250,000</a:t>
            </a:r>
          </a:p>
          <a:p>
            <a:pPr lvl="1" algn="ctr"/>
            <a:r>
              <a:rPr lang="en-US" dirty="0">
                <a:solidFill>
                  <a:schemeClr val="bg1"/>
                </a:solidFill>
              </a:rPr>
              <a:t> people in 1963 at the Lincoln Memorial</a:t>
            </a:r>
          </a:p>
        </p:txBody>
      </p:sp>
      <p:sp>
        <p:nvSpPr>
          <p:cNvPr id="26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2170423" y="3177349"/>
            <a:ext cx="2232247" cy="13076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1" algn="ctr"/>
            <a:r>
              <a:rPr lang="en-US" sz="3600" dirty="0">
                <a:solidFill>
                  <a:schemeClr val="bg1"/>
                </a:solidFill>
                <a:cs typeface="Arial"/>
              </a:rPr>
              <a:t>21</a:t>
            </a:r>
          </a:p>
          <a:p>
            <a:pPr lvl="1" algn="ctr"/>
            <a:r>
              <a:rPr lang="en-US" dirty="0">
                <a:solidFill>
                  <a:schemeClr val="bg1"/>
                </a:solidFill>
              </a:rPr>
              <a:t> charter trains carrying Americans from around the country pulled into Washington on the morning of the march</a:t>
            </a:r>
          </a:p>
        </p:txBody>
      </p:sp>
      <p:sp>
        <p:nvSpPr>
          <p:cNvPr id="27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4360337" y="1037797"/>
            <a:ext cx="2380075" cy="1100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1" algn="ctr"/>
            <a:r>
              <a:rPr lang="en-US" dirty="0">
                <a:solidFill>
                  <a:schemeClr val="bg1"/>
                </a:solidFill>
              </a:rPr>
              <a:t>Was the youngest person to be awarded the        Nobel Peace Prize in </a:t>
            </a:r>
            <a:r>
              <a:rPr lang="en-US" sz="3600" dirty="0">
                <a:solidFill>
                  <a:schemeClr val="bg1"/>
                </a:solidFill>
                <a:cs typeface="Arial"/>
              </a:rPr>
              <a:t>1964</a:t>
            </a:r>
          </a:p>
          <a:p>
            <a:pPr lvl="1" algn="ctr"/>
            <a:r>
              <a:rPr lang="en-US" dirty="0">
                <a:solidFill>
                  <a:srgbClr val="FFFFFF"/>
                </a:solidFill>
              </a:rPr>
              <a:t>Was also awarded the Presidential Medal of Freedom in 1977, and the Congressional Gold Medal in 2004</a:t>
            </a:r>
          </a:p>
          <a:p>
            <a:pPr lvl="1" algn="ctr"/>
            <a:endParaRPr lang="en-US" dirty="0">
              <a:solidFill>
                <a:srgbClr val="FFFFFF"/>
              </a:solidFill>
              <a:cs typeface="Arial"/>
            </a:endParaRPr>
          </a:p>
          <a:p>
            <a:pPr lvl="1"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6722496" y="3366124"/>
            <a:ext cx="2261580" cy="11000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1" algn="ctr"/>
            <a:r>
              <a:rPr lang="en-US" dirty="0">
                <a:solidFill>
                  <a:schemeClr val="bg1"/>
                </a:solidFill>
              </a:rPr>
              <a:t>Ultimately led to the passage of the Civil Rights Act of </a:t>
            </a:r>
          </a:p>
          <a:p>
            <a:pPr lvl="1" algn="ctr"/>
            <a:r>
              <a:rPr lang="en-US" sz="3600" dirty="0">
                <a:solidFill>
                  <a:schemeClr val="bg1"/>
                </a:solidFill>
                <a:cs typeface="Arial"/>
              </a:rPr>
              <a:t>1964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1" algn="ctr"/>
            <a:r>
              <a:rPr lang="en-US" dirty="0">
                <a:solidFill>
                  <a:schemeClr val="bg1"/>
                </a:solidFill>
              </a:rPr>
              <a:t>and Voting Rights Act of </a:t>
            </a:r>
          </a:p>
          <a:p>
            <a:pPr lvl="1" algn="ctr"/>
            <a:r>
              <a:rPr lang="en-US" sz="3600" dirty="0">
                <a:solidFill>
                  <a:schemeClr val="bg1"/>
                </a:solidFill>
                <a:cs typeface="Arial"/>
              </a:rPr>
              <a:t>1965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957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i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12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sosceles Triangle 9">
            <a:hlinkClick r:id="rId4"/>
          </p:cNvPr>
          <p:cNvSpPr/>
          <p:nvPr/>
        </p:nvSpPr>
        <p:spPr>
          <a:xfrm rot="5400000">
            <a:off x="3904075" y="2135483"/>
            <a:ext cx="1462287" cy="126059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141112"/>
            <a:ext cx="6371167" cy="762000"/>
          </a:xfrm>
          <a:prstGeom prst="rect">
            <a:avLst/>
          </a:prstGeom>
          <a:solidFill>
            <a:srgbClr val="606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7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2732009" y="291745"/>
            <a:ext cx="3998991" cy="3855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FFFF"/>
                </a:solidFill>
              </a:rPr>
              <a:t>Admiral William McRaven</a:t>
            </a:r>
            <a:endParaRPr lang="en-CA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4" y="0"/>
            <a:ext cx="2302128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5" y="41719"/>
            <a:ext cx="2112993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</a:t>
            </a:r>
          </a:p>
        </p:txBody>
      </p:sp>
    </p:spTree>
    <p:extLst>
      <p:ext uri="{BB962C8B-B14F-4D97-AF65-F5344CB8AC3E}">
        <p14:creationId xmlns:p14="http://schemas.microsoft.com/office/powerpoint/2010/main" val="6203003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2Download.com-Admiral McRaven's Life Lesson ">
            <a:hlinkClick r:id="" action="ppaction://media"/>
            <a:extLst>
              <a:ext uri="{FF2B5EF4-FFF2-40B4-BE49-F238E27FC236}">
                <a16:creationId xmlns:a16="http://schemas.microsoft.com/office/drawing/2014/main" id="{7ADE1A34-DA4A-4E9C-8113-6434111A77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82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M_William_H._McRaven_201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905" y="0"/>
            <a:ext cx="3822095" cy="5143500"/>
          </a:xfrm>
          <a:prstGeom prst="rect">
            <a:avLst/>
          </a:prstGeom>
        </p:spPr>
      </p:pic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14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0" y="0"/>
            <a:ext cx="534340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1F50AD-9687-4B00-8911-B72D2498E3F2}"/>
              </a:ext>
            </a:extLst>
          </p:cNvPr>
          <p:cNvSpPr txBox="1">
            <a:spLocks/>
          </p:cNvSpPr>
          <p:nvPr/>
        </p:nvSpPr>
        <p:spPr bwMode="auto">
          <a:xfrm>
            <a:off x="583260" y="1450622"/>
            <a:ext cx="4506148" cy="279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lvl="0" indent="-17145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80532"/>
              </a:buClr>
              <a:buSzPts val="1400"/>
              <a:buFont typeface="Wingdings" charset="2"/>
              <a:buNone/>
              <a:defRPr sz="16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marL="685800" lvl="1" indent="-257175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028700" lvl="2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371600" lvl="3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1714500" lvl="4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057400" lvl="5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/>
            <a:r>
              <a:rPr lang="en-US" sz="1800" b="1" dirty="0">
                <a:latin typeface="Arial"/>
                <a:cs typeface="Arial"/>
              </a:rPr>
              <a:t>A Proven Record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Served in the Navy for 37 years</a:t>
            </a:r>
          </a:p>
          <a:p>
            <a:pPr marL="285750" lvl="1" indent="-285750">
              <a:lnSpc>
                <a:spcPct val="11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Lead the U.S. Special Operations Command from 2011-2014</a:t>
            </a:r>
          </a:p>
          <a:p>
            <a:pPr marL="285750" lvl="1" indent="-285750">
              <a:lnSpc>
                <a:spcPct val="11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Commanded the capture of Saddam Hussein</a:t>
            </a:r>
          </a:p>
          <a:p>
            <a:pPr marL="285750" lvl="1" indent="-285750">
              <a:lnSpc>
                <a:spcPct val="11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Oversaw the mission responsible for the death of al-Qaeda leader Osama Bin Laden</a:t>
            </a:r>
          </a:p>
          <a:p>
            <a:pPr marL="285750" lvl="1" indent="-285750">
              <a:lnSpc>
                <a:spcPct val="11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600" dirty="0">
                <a:latin typeface="Arial"/>
                <a:cs typeface="Arial"/>
              </a:rPr>
              <a:t>Served as the chancellor of The University of Texas from 2015-2018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141112"/>
            <a:ext cx="6371167" cy="762000"/>
          </a:xfrm>
          <a:prstGeom prst="rect">
            <a:avLst/>
          </a:prstGeom>
          <a:solidFill>
            <a:srgbClr val="606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5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2732009" y="291745"/>
            <a:ext cx="3998991" cy="3855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FFFF"/>
                </a:solidFill>
              </a:rPr>
              <a:t>Admiral William McRaven</a:t>
            </a:r>
            <a:endParaRPr lang="en-CA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4" y="0"/>
            <a:ext cx="2302128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5" y="41719"/>
            <a:ext cx="2112993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</a:t>
            </a:r>
          </a:p>
        </p:txBody>
      </p:sp>
    </p:spTree>
    <p:extLst>
      <p:ext uri="{BB962C8B-B14F-4D97-AF65-F5344CB8AC3E}">
        <p14:creationId xmlns:p14="http://schemas.microsoft.com/office/powerpoint/2010/main" val="204337532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M_William_H._McRaven_201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905" y="0"/>
            <a:ext cx="3822095" cy="5143500"/>
          </a:xfrm>
          <a:prstGeom prst="rect">
            <a:avLst/>
          </a:prstGeom>
        </p:spPr>
      </p:pic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15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0" y="0"/>
            <a:ext cx="5343409" cy="5143500"/>
          </a:xfrm>
          <a:prstGeom prst="rect">
            <a:avLst/>
          </a:prstGeom>
          <a:solidFill>
            <a:srgbClr val="606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725714" y="1862781"/>
            <a:ext cx="3882571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endParaRPr lang="en-CA" sz="6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CA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change the world, find someone to help you paddle.”</a:t>
            </a:r>
          </a:p>
          <a:p>
            <a:pPr algn="ctr">
              <a:lnSpc>
                <a:spcPct val="120000"/>
              </a:lnSpc>
            </a:pPr>
            <a:r>
              <a:rPr lang="en-CA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ADMIRAL WILLIAM MCRAVEN</a:t>
            </a:r>
          </a:p>
        </p:txBody>
      </p:sp>
      <p:sp>
        <p:nvSpPr>
          <p:cNvPr id="13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1045573" y="1317152"/>
            <a:ext cx="3236239" cy="7524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10000"/>
              </a:lnSpc>
            </a:pPr>
            <a:r>
              <a:rPr lang="en-CA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C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4" y="0"/>
            <a:ext cx="2302128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5" y="41719"/>
            <a:ext cx="2112993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TEAMWORK</a:t>
            </a:r>
          </a:p>
        </p:txBody>
      </p:sp>
    </p:spTree>
    <p:extLst>
      <p:ext uri="{BB962C8B-B14F-4D97-AF65-F5344CB8AC3E}">
        <p14:creationId xmlns:p14="http://schemas.microsoft.com/office/powerpoint/2010/main" val="367251339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9346" y="1"/>
            <a:ext cx="3824654" cy="5143500"/>
          </a:xfrm>
          <a:prstGeom prst="rect">
            <a:avLst/>
          </a:prstGeom>
        </p:spPr>
      </p:pic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16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0" y="0"/>
            <a:ext cx="534340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780815" y="1862781"/>
            <a:ext cx="3847629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endParaRPr lang="en-CA" sz="6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CA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fight is here. I need ammunition, not a ride.”</a:t>
            </a:r>
          </a:p>
          <a:p>
            <a:pPr algn="ctr">
              <a:lnSpc>
                <a:spcPct val="120000"/>
              </a:lnSpc>
            </a:pPr>
            <a:r>
              <a:rPr lang="en-C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VOLODYMYR ZELENSKY</a:t>
            </a:r>
          </a:p>
        </p:txBody>
      </p:sp>
      <p:sp>
        <p:nvSpPr>
          <p:cNvPr id="13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1045573" y="1702856"/>
            <a:ext cx="3236239" cy="7524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10000"/>
              </a:lnSpc>
            </a:pPr>
            <a:r>
              <a:rPr lang="en-CA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C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4" y="0"/>
            <a:ext cx="3292593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4" y="41719"/>
            <a:ext cx="3956845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BY EXAMPLE</a:t>
            </a:r>
          </a:p>
        </p:txBody>
      </p:sp>
    </p:spTree>
    <p:extLst>
      <p:ext uri="{BB962C8B-B14F-4D97-AF65-F5344CB8AC3E}">
        <p14:creationId xmlns:p14="http://schemas.microsoft.com/office/powerpoint/2010/main" val="48652097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9346" y="1"/>
            <a:ext cx="3824654" cy="5143500"/>
          </a:xfrm>
          <a:prstGeom prst="rect">
            <a:avLst/>
          </a:prstGeom>
        </p:spPr>
      </p:pic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17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141112"/>
            <a:ext cx="6519333" cy="762000"/>
          </a:xfrm>
          <a:prstGeom prst="rect">
            <a:avLst/>
          </a:prstGeom>
          <a:solidFill>
            <a:srgbClr val="A80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0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3652759" y="291745"/>
            <a:ext cx="5829903" cy="3855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Volodymyr Zelensky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4" y="0"/>
            <a:ext cx="3226741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4" y="41719"/>
            <a:ext cx="2931439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BY EXAMPLE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81F50AD-9687-4B00-8911-B72D2498E3F2}"/>
              </a:ext>
            </a:extLst>
          </p:cNvPr>
          <p:cNvSpPr txBox="1">
            <a:spLocks/>
          </p:cNvSpPr>
          <p:nvPr/>
        </p:nvSpPr>
        <p:spPr bwMode="auto">
          <a:xfrm>
            <a:off x="583260" y="1171838"/>
            <a:ext cx="4506148" cy="367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lvl="0" indent="-17145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80532"/>
              </a:buClr>
              <a:buSzPts val="1400"/>
              <a:buFont typeface="Wingdings" charset="2"/>
              <a:buNone/>
              <a:defRPr sz="16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marL="685800" lvl="1" indent="-257175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028700" lvl="2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371600" lvl="3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1714500" lvl="4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057400" lvl="5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endParaRPr lang="en-US" sz="3600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225425" indent="-225425"/>
            <a:r>
              <a:rPr lang="en-US" b="1" dirty="0">
                <a:latin typeface="Arial"/>
                <a:cs typeface="Arial"/>
              </a:rPr>
              <a:t>Accomplishments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Graduated Kyiv National Economic University – Law Degree</a:t>
            </a:r>
          </a:p>
          <a:p>
            <a:pPr marL="0" lvl="1" indent="0">
              <a:buClr>
                <a:schemeClr val="accent1"/>
              </a:buClr>
              <a:buSzPct val="100000"/>
              <a:buNone/>
            </a:pPr>
            <a:endParaRPr lang="en-US" dirty="0">
              <a:latin typeface="Arial"/>
              <a:cs typeface="Arial"/>
            </a:endParaRP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Co-founded Studio Kvartal 95 – Ukraine’s most successful entertainment studio 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Successful Actor and Comedian</a:t>
            </a:r>
          </a:p>
          <a:p>
            <a:pPr marL="0" lvl="1" indent="0">
              <a:buClr>
                <a:schemeClr val="accent1"/>
              </a:buClr>
              <a:buSzPct val="100000"/>
              <a:buNone/>
            </a:pPr>
            <a:endParaRPr lang="en-US" dirty="0">
              <a:latin typeface="Arial"/>
              <a:cs typeface="Arial"/>
            </a:endParaRP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dirty="0">
                <a:latin typeface="Arial"/>
                <a:cs typeface="Arial"/>
              </a:rPr>
              <a:t>Elected President of Ukraine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4529666"/>
            <a:ext cx="1703917" cy="613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4664143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xresdefault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9"/>
          <a:stretch/>
        </p:blipFill>
        <p:spPr>
          <a:xfrm>
            <a:off x="5334000" y="0"/>
            <a:ext cx="3810000" cy="5373310"/>
          </a:xfrm>
          <a:prstGeom prst="rect">
            <a:avLst/>
          </a:prstGeom>
        </p:spPr>
      </p:pic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18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0" y="0"/>
            <a:ext cx="5343409" cy="5143500"/>
          </a:xfrm>
          <a:prstGeom prst="rect">
            <a:avLst/>
          </a:prstGeom>
          <a:solidFill>
            <a:srgbClr val="DE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92667" y="2288130"/>
            <a:ext cx="4021666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r>
              <a:rPr lang="en-CA" sz="2200" i="1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greatest discovery of all time is that a person can change their future by merely changing their attitude.” </a:t>
            </a:r>
          </a:p>
          <a:p>
            <a:pPr algn="ctr">
              <a:lnSpc>
                <a:spcPct val="120000"/>
              </a:lnSpc>
            </a:pPr>
            <a:r>
              <a:rPr lang="en-CA" sz="2200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CA" sz="1800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OPRAH WINFREY</a:t>
            </a:r>
          </a:p>
        </p:txBody>
      </p:sp>
      <p:sp>
        <p:nvSpPr>
          <p:cNvPr id="13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1045573" y="1317152"/>
            <a:ext cx="3236239" cy="7524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10000"/>
              </a:lnSpc>
            </a:pPr>
            <a:r>
              <a:rPr lang="en-CA" sz="6400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CA" sz="2200" dirty="0">
              <a:solidFill>
                <a:srgbClr val="606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3" y="0"/>
            <a:ext cx="3995462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5" y="41719"/>
            <a:ext cx="3546951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</a:t>
            </a:r>
            <a:r>
              <a:rPr lang="en-C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DO </a:t>
            </a: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</a:t>
            </a:r>
          </a:p>
        </p:txBody>
      </p:sp>
      <p:pic>
        <p:nvPicPr>
          <p:cNvPr id="2" name="Picture 1" descr="issue_45_a_wie_oprah_h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3810000" cy="5143500"/>
          </a:xfrm>
          <a:prstGeom prst="rect">
            <a:avLst/>
          </a:prstGeom>
        </p:spPr>
      </p:pic>
      <p:sp>
        <p:nvSpPr>
          <p:cNvPr id="10" name="Google Shape;320;p53"/>
          <p:cNvSpPr txBox="1">
            <a:spLocks/>
          </p:cNvSpPr>
          <p:nvPr/>
        </p:nvSpPr>
        <p:spPr>
          <a:xfrm>
            <a:off x="8226778" y="4827984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kern="1200" cap="none">
                <a:solidFill>
                  <a:srgbClr val="AAAAAA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is-I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18</a:t>
            </a:fld>
            <a:endParaRPr lang="is-I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5093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pic>
        <p:nvPicPr>
          <p:cNvPr id="11" name="Picture 10" descr="issue_45_a_wie_oprah_h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3810000" cy="5143500"/>
          </a:xfrm>
          <a:prstGeom prst="rect">
            <a:avLst/>
          </a:prstGeom>
        </p:spPr>
      </p:pic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19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141112"/>
            <a:ext cx="6761238" cy="762000"/>
          </a:xfrm>
          <a:prstGeom prst="rect">
            <a:avLst/>
          </a:prstGeom>
          <a:solidFill>
            <a:srgbClr val="DE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0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4511521" y="279650"/>
            <a:ext cx="2406955" cy="3855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Oprah Winfrey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3" y="0"/>
            <a:ext cx="3995462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5" y="41719"/>
            <a:ext cx="3546951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</a:t>
            </a:r>
            <a:r>
              <a:rPr lang="en-C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DO </a:t>
            </a: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4381500"/>
            <a:ext cx="3661833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81F50AD-9687-4B00-8911-B72D2498E3F2}"/>
              </a:ext>
            </a:extLst>
          </p:cNvPr>
          <p:cNvSpPr txBox="1">
            <a:spLocks/>
          </p:cNvSpPr>
          <p:nvPr/>
        </p:nvSpPr>
        <p:spPr bwMode="auto">
          <a:xfrm>
            <a:off x="442149" y="1449035"/>
            <a:ext cx="4553184" cy="369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lvl="0" indent="-17145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80532"/>
              </a:buClr>
              <a:buSzPts val="1400"/>
              <a:buFont typeface="Wingdings" charset="2"/>
              <a:buNone/>
              <a:defRPr sz="16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marL="685800" lvl="1" indent="-257175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028700" lvl="2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371600" lvl="3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1714500" lvl="4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057400" lvl="5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1450" indent="0"/>
            <a:endParaRPr lang="en-US" b="1" dirty="0">
              <a:latin typeface="Arial"/>
              <a:cs typeface="Arial"/>
            </a:endParaRPr>
          </a:p>
          <a:p>
            <a:pPr marL="171450" indent="0"/>
            <a:r>
              <a:rPr lang="en-US" b="1" dirty="0">
                <a:latin typeface="Arial"/>
                <a:cs typeface="Arial"/>
              </a:rPr>
              <a:t>Adversities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Born to an unmarried teenage mother and grew up in rural poverty in Mississippi and inner-city Milwaukee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Winfrey became pregnant at 14, but her son was born prematurely and died shortly after birth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For months, visualized herself as an actress &amp; told everyone she would play ‘Sofia’ in “The Color Purple”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Oprah credits her months of visualization, hoping, and positive thinking for getting that part</a:t>
            </a:r>
          </a:p>
        </p:txBody>
      </p:sp>
    </p:spTree>
    <p:extLst>
      <p:ext uri="{BB962C8B-B14F-4D97-AF65-F5344CB8AC3E}">
        <p14:creationId xmlns:p14="http://schemas.microsoft.com/office/powerpoint/2010/main" val="137047134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6" y="-40821"/>
            <a:ext cx="9141803" cy="51843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0" y="2249715"/>
            <a:ext cx="9144002" cy="26639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256640" y="4066790"/>
            <a:ext cx="1995713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 algn="ctr"/>
            <a:r>
              <a:rPr lang="en-US" sz="1200" b="1" dirty="0">
                <a:solidFill>
                  <a:srgbClr val="FFFFFF"/>
                </a:solidFill>
              </a:rPr>
              <a:t>July 29, 1958 </a:t>
            </a:r>
            <a:endParaRPr lang="en-US" sz="1200" dirty="0">
              <a:solidFill>
                <a:srgbClr val="FFFFFF"/>
              </a:solidFill>
            </a:endParaRPr>
          </a:p>
          <a:p>
            <a:pPr lvl="0" algn="ctr"/>
            <a:r>
              <a:rPr lang="en-US" sz="1200" dirty="0">
                <a:solidFill>
                  <a:srgbClr val="FFFFFF"/>
                </a:solidFill>
              </a:rPr>
              <a:t>Born Meriden/Wallingford, CT</a:t>
            </a:r>
          </a:p>
        </p:txBody>
      </p:sp>
      <p:sp>
        <p:nvSpPr>
          <p:cNvPr id="9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677332" y="2058528"/>
            <a:ext cx="3023811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endParaRPr lang="en-CA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200" b="1" dirty="0">
                <a:solidFill>
                  <a:srgbClr val="FFFFFF"/>
                </a:solidFill>
              </a:rPr>
              <a:t>1976-1980</a:t>
            </a:r>
            <a:endParaRPr lang="en-US" sz="1200" dirty="0">
              <a:solidFill>
                <a:srgbClr val="FFFFFF"/>
              </a:solidFill>
            </a:endParaRPr>
          </a:p>
          <a:p>
            <a:pPr lvl="0" algn="ctr"/>
            <a:r>
              <a:rPr lang="en-US" sz="1200" dirty="0">
                <a:solidFill>
                  <a:srgbClr val="FFFFFF"/>
                </a:solidFill>
              </a:rPr>
              <a:t> Graduated Choate School/Hobart College </a:t>
            </a:r>
          </a:p>
          <a:p>
            <a:pPr lvl="0" algn="ctr"/>
            <a:r>
              <a:rPr lang="en-US" sz="1000" dirty="0">
                <a:solidFill>
                  <a:srgbClr val="FFFFFF"/>
                </a:solidFill>
              </a:rPr>
              <a:t>VP Kappa Sigma Fraternity, </a:t>
            </a:r>
          </a:p>
          <a:p>
            <a:pPr lvl="0" algn="ctr"/>
            <a:r>
              <a:rPr lang="en-US" sz="1000" dirty="0">
                <a:solidFill>
                  <a:srgbClr val="FFFFFF"/>
                </a:solidFill>
              </a:rPr>
              <a:t>Varsity Lacrosse NCAA D3 Champions</a:t>
            </a:r>
            <a:endParaRPr lang="en-US" sz="1000" i="1" dirty="0">
              <a:solidFill>
                <a:srgbClr val="FFFFFF"/>
              </a:solidFill>
            </a:endParaRPr>
          </a:p>
        </p:txBody>
      </p:sp>
      <p:sp>
        <p:nvSpPr>
          <p:cNvPr id="10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2448232" y="4054232"/>
            <a:ext cx="1688339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 algn="ctr"/>
            <a:r>
              <a:rPr lang="en-US" sz="1200" b="1" dirty="0">
                <a:solidFill>
                  <a:schemeClr val="bg1"/>
                </a:solidFill>
              </a:rPr>
              <a:t>1981-1993</a:t>
            </a:r>
            <a:endParaRPr lang="en-US" sz="1200" dirty="0">
              <a:solidFill>
                <a:schemeClr val="bg1"/>
              </a:solidFill>
            </a:endParaRPr>
          </a:p>
          <a:p>
            <a:pPr lvl="0" algn="ctr"/>
            <a:r>
              <a:rPr lang="en-US" sz="1200" dirty="0">
                <a:solidFill>
                  <a:schemeClr val="bg1"/>
                </a:solidFill>
              </a:rPr>
              <a:t>EF Hutton/Shearson </a:t>
            </a:r>
          </a:p>
          <a:p>
            <a:pPr lvl="0" algn="ctr"/>
            <a:r>
              <a:rPr lang="en-US" sz="1200" dirty="0">
                <a:solidFill>
                  <a:schemeClr val="bg1"/>
                </a:solidFill>
              </a:rPr>
              <a:t>Wealth Manager</a:t>
            </a:r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3618132" y="2087311"/>
            <a:ext cx="1984292" cy="13599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endParaRPr lang="en-CA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200" b="1" dirty="0">
                <a:solidFill>
                  <a:srgbClr val="FFFFFF"/>
                </a:solidFill>
              </a:rPr>
              <a:t>1991-1993 </a:t>
            </a:r>
          </a:p>
          <a:p>
            <a:pPr lvl="0" algn="ctr"/>
            <a:r>
              <a:rPr lang="en-US" sz="1200" dirty="0">
                <a:solidFill>
                  <a:srgbClr val="FFFFFF"/>
                </a:solidFill>
              </a:rPr>
              <a:t>Columbia Business School MBA/CFA</a:t>
            </a:r>
          </a:p>
        </p:txBody>
      </p:sp>
      <p:sp>
        <p:nvSpPr>
          <p:cNvPr id="15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4729240" y="4059410"/>
            <a:ext cx="1995714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 algn="ctr"/>
            <a:r>
              <a:rPr lang="en-US" sz="1200" b="1" dirty="0">
                <a:solidFill>
                  <a:srgbClr val="FFFFFF"/>
                </a:solidFill>
              </a:rPr>
              <a:t>1993-1998 </a:t>
            </a:r>
            <a:endParaRPr lang="en-US" sz="1200" dirty="0">
              <a:solidFill>
                <a:srgbClr val="FFFFFF"/>
              </a:solidFill>
            </a:endParaRPr>
          </a:p>
          <a:p>
            <a:pPr lvl="0" algn="ctr"/>
            <a:r>
              <a:rPr lang="en-US" sz="1200" dirty="0">
                <a:solidFill>
                  <a:srgbClr val="FFFFFF"/>
                </a:solidFill>
              </a:rPr>
              <a:t>J. Bush &amp; Co.</a:t>
            </a:r>
          </a:p>
        </p:txBody>
      </p:sp>
      <p:sp>
        <p:nvSpPr>
          <p:cNvPr id="17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625245" y="2203475"/>
            <a:ext cx="2539041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endParaRPr lang="en-CA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1200" b="1" dirty="0">
                <a:solidFill>
                  <a:srgbClr val="FFFFFF"/>
                </a:solidFill>
              </a:rPr>
              <a:t>1998-2009 </a:t>
            </a:r>
          </a:p>
          <a:p>
            <a:pPr lvl="0" algn="ctr"/>
            <a:r>
              <a:rPr lang="en-US" sz="1200" dirty="0">
                <a:solidFill>
                  <a:srgbClr val="FFFFFF"/>
                </a:solidFill>
              </a:rPr>
              <a:t>NY Office Head/Portfolio Manager</a:t>
            </a:r>
          </a:p>
          <a:p>
            <a:pPr lvl="0" algn="ctr"/>
            <a:r>
              <a:rPr lang="en-US" sz="1200" dirty="0">
                <a:solidFill>
                  <a:srgbClr val="FFFFFF"/>
                </a:solidFill>
              </a:rPr>
              <a:t>INVESCO/Atlantic Trust/Stein Roe Investment Council</a:t>
            </a:r>
          </a:p>
        </p:txBody>
      </p:sp>
      <p:sp>
        <p:nvSpPr>
          <p:cNvPr id="18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7245049" y="4090517"/>
            <a:ext cx="1850571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 algn="ctr"/>
            <a:r>
              <a:rPr lang="en-US" sz="1200" b="1" dirty="0">
                <a:solidFill>
                  <a:srgbClr val="FFFFFF"/>
                </a:solidFill>
              </a:rPr>
              <a:t>2009-present</a:t>
            </a:r>
            <a:endParaRPr lang="en-US" sz="1200" dirty="0">
              <a:solidFill>
                <a:srgbClr val="FFFFFF"/>
              </a:solidFill>
            </a:endParaRPr>
          </a:p>
          <a:p>
            <a:pPr lvl="0" algn="ctr"/>
            <a:r>
              <a:rPr lang="en-US" sz="1200" dirty="0">
                <a:solidFill>
                  <a:srgbClr val="FFFFFF"/>
                </a:solidFill>
              </a:rPr>
              <a:t>President CIBC PWM </a:t>
            </a:r>
          </a:p>
          <a:p>
            <a:pPr lvl="0" algn="ctr"/>
            <a:r>
              <a:rPr lang="en-US" sz="1000" i="1" dirty="0">
                <a:solidFill>
                  <a:srgbClr val="FFFFFF"/>
                </a:solidFill>
              </a:rPr>
              <a:t>Grown AUM from</a:t>
            </a:r>
          </a:p>
          <a:p>
            <a:pPr lvl="0" algn="ctr"/>
            <a:r>
              <a:rPr lang="en-US" sz="1000" i="1" dirty="0">
                <a:solidFill>
                  <a:srgbClr val="FFFFFF"/>
                </a:solidFill>
              </a:rPr>
              <a:t>$7 B to $83 B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2068286" y="3265718"/>
            <a:ext cx="0" cy="362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499992" y="3265718"/>
            <a:ext cx="0" cy="362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948264" y="3265718"/>
            <a:ext cx="0" cy="362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280327" y="3577610"/>
            <a:ext cx="0" cy="362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712033" y="3577610"/>
            <a:ext cx="0" cy="362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160305" y="3577610"/>
            <a:ext cx="0" cy="362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63307" y="3577610"/>
            <a:ext cx="0" cy="3628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3628572"/>
            <a:ext cx="914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762003" y="3507620"/>
            <a:ext cx="7504166" cy="219456"/>
            <a:chOff x="762003" y="3374572"/>
            <a:chExt cx="7504166" cy="219456"/>
          </a:xfrm>
        </p:grpSpPr>
        <p:sp>
          <p:nvSpPr>
            <p:cNvPr id="5" name="Oval 4"/>
            <p:cNvSpPr/>
            <p:nvPr/>
          </p:nvSpPr>
          <p:spPr>
            <a:xfrm>
              <a:off x="762003" y="3374572"/>
              <a:ext cx="219456" cy="2194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965933" y="3374572"/>
              <a:ext cx="219456" cy="2194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172111" y="3374572"/>
              <a:ext cx="219456" cy="2194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398495" y="3374572"/>
              <a:ext cx="219456" cy="2194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602425" y="3374572"/>
              <a:ext cx="219456" cy="2194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842783" y="3374572"/>
              <a:ext cx="219456" cy="2194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046713" y="3374572"/>
              <a:ext cx="219456" cy="21945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211619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pic>
        <p:nvPicPr>
          <p:cNvPr id="11" name="Picture 10" descr="issue_45_a_wie_oprah_h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3810000" cy="5143500"/>
          </a:xfrm>
          <a:prstGeom prst="rect">
            <a:avLst/>
          </a:prstGeom>
        </p:spPr>
      </p:pic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20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141112"/>
            <a:ext cx="6761238" cy="762000"/>
          </a:xfrm>
          <a:prstGeom prst="rect">
            <a:avLst/>
          </a:prstGeom>
          <a:solidFill>
            <a:srgbClr val="DE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0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4511521" y="279650"/>
            <a:ext cx="2406955" cy="3855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Oprah Winfrey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3" y="0"/>
            <a:ext cx="3995462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5" y="41719"/>
            <a:ext cx="3546951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</a:t>
            </a:r>
            <a:r>
              <a:rPr lang="en-C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DO </a:t>
            </a: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81F50AD-9687-4B00-8911-B72D2498E3F2}"/>
              </a:ext>
            </a:extLst>
          </p:cNvPr>
          <p:cNvSpPr txBox="1">
            <a:spLocks/>
          </p:cNvSpPr>
          <p:nvPr/>
        </p:nvSpPr>
        <p:spPr bwMode="auto">
          <a:xfrm>
            <a:off x="583260" y="1450622"/>
            <a:ext cx="3586573" cy="279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lvl="0" indent="-17145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80532"/>
              </a:buClr>
              <a:buSzPts val="1400"/>
              <a:buFont typeface="Wingdings" charset="2"/>
              <a:buNone/>
              <a:defRPr sz="16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marL="685800" lvl="1" indent="-257175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028700" lvl="2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371600" lvl="3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1714500" lvl="4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057400" lvl="5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lnSpc>
                <a:spcPct val="120000"/>
              </a:lnSpc>
              <a:buClr>
                <a:schemeClr val="accent1"/>
              </a:buClr>
              <a:buSzPct val="100000"/>
              <a:buNone/>
            </a:pPr>
            <a:r>
              <a:rPr lang="en-US" sz="1800" b="1" dirty="0">
                <a:latin typeface="Arial"/>
                <a:cs typeface="Arial"/>
              </a:rPr>
              <a:t>Accomplishments</a:t>
            </a:r>
          </a:p>
          <a:p>
            <a:pPr marL="225425" lvl="1" indent="-225425">
              <a:lnSpc>
                <a:spcPct val="12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Net worth $2.5 billion</a:t>
            </a:r>
          </a:p>
          <a:p>
            <a:pPr marL="225425" lvl="1" indent="-225425">
              <a:lnSpc>
                <a:spcPct val="12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Has starred in 23 movies</a:t>
            </a:r>
          </a:p>
          <a:p>
            <a:pPr marL="225425" lvl="1" indent="-225425">
              <a:lnSpc>
                <a:spcPct val="12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Started her own talk show and TV network</a:t>
            </a:r>
          </a:p>
          <a:p>
            <a:pPr marL="225425" lvl="1" indent="-225425">
              <a:lnSpc>
                <a:spcPct val="12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Wealthiest African American of the 20th century</a:t>
            </a:r>
          </a:p>
          <a:p>
            <a:pPr marL="225425" lvl="1" indent="-225425">
              <a:lnSpc>
                <a:spcPct val="12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Ranked the greatest black philanthropist in American history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4381500"/>
            <a:ext cx="3661833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374530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21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0" y="0"/>
            <a:ext cx="5343409" cy="514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725714" y="1862781"/>
            <a:ext cx="3882571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endParaRPr lang="en-CA" sz="6400" dirty="0">
              <a:solidFill>
                <a:srgbClr val="606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CA" sz="2200" i="1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must adjust to changing times and still hold to unchanging principles”</a:t>
            </a:r>
          </a:p>
          <a:p>
            <a:pPr algn="ctr">
              <a:lnSpc>
                <a:spcPct val="120000"/>
              </a:lnSpc>
            </a:pPr>
            <a:r>
              <a:rPr lang="en-CA" sz="2200" i="1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CA" sz="2200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CA" sz="1800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JIMMY CARTER</a:t>
            </a:r>
          </a:p>
        </p:txBody>
      </p:sp>
      <p:sp>
        <p:nvSpPr>
          <p:cNvPr id="13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1045573" y="1317152"/>
            <a:ext cx="3236239" cy="7524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10000"/>
              </a:lnSpc>
            </a:pPr>
            <a:r>
              <a:rPr lang="en-CA" sz="6400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CA" sz="2200" dirty="0">
              <a:solidFill>
                <a:srgbClr val="606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3" y="0"/>
            <a:ext cx="2120699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5" y="41719"/>
            <a:ext cx="2112993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INTEGRITY</a:t>
            </a:r>
          </a:p>
        </p:txBody>
      </p:sp>
      <p:pic>
        <p:nvPicPr>
          <p:cNvPr id="15" name="Picture 14" descr="Screen Shot 2019-09-24 at 10.43.32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693" r="720" b="15127"/>
          <a:stretch/>
        </p:blipFill>
        <p:spPr>
          <a:xfrm>
            <a:off x="5340005" y="1"/>
            <a:ext cx="38039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7197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pic>
        <p:nvPicPr>
          <p:cNvPr id="2" name="Picture 1" descr="Screen Shot 2019-09-24 at 10.43.32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693" r="720" b="15127"/>
          <a:stretch/>
        </p:blipFill>
        <p:spPr>
          <a:xfrm>
            <a:off x="5340005" y="1"/>
            <a:ext cx="3803996" cy="5143500"/>
          </a:xfrm>
          <a:prstGeom prst="rect">
            <a:avLst/>
          </a:prstGeom>
        </p:spPr>
      </p:pic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22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141112"/>
            <a:ext cx="7656286" cy="762000"/>
          </a:xfrm>
          <a:prstGeom prst="rect">
            <a:avLst/>
          </a:prstGeom>
          <a:solidFill>
            <a:srgbClr val="BBC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0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2636759" y="291745"/>
            <a:ext cx="5829903" cy="3855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rgbClr val="606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Jimmy Carter, 39th U.S. President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81F50AD-9687-4B00-8911-B72D2498E3F2}"/>
              </a:ext>
            </a:extLst>
          </p:cNvPr>
          <p:cNvSpPr txBox="1">
            <a:spLocks/>
          </p:cNvSpPr>
          <p:nvPr/>
        </p:nvSpPr>
        <p:spPr bwMode="auto">
          <a:xfrm>
            <a:off x="583260" y="1664340"/>
            <a:ext cx="4506148" cy="257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lvl="0" indent="-17145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80532"/>
              </a:buClr>
              <a:buSzPts val="1400"/>
              <a:buFont typeface="Wingdings" charset="2"/>
              <a:buNone/>
              <a:defRPr sz="16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marL="685800" lvl="1" indent="-257175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028700" lvl="2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371600" lvl="3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1714500" lvl="4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057400" lvl="5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5425" lvl="1" indent="-225425">
              <a:lnSpc>
                <a:spcPct val="12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Nobel Peace Prize winner</a:t>
            </a:r>
          </a:p>
          <a:p>
            <a:pPr marL="225425" lvl="1" indent="-225425">
              <a:lnSpc>
                <a:spcPct val="12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Pioneer for diversity and inclusion</a:t>
            </a:r>
          </a:p>
          <a:p>
            <a:pPr marL="225425" lvl="1" indent="-225425">
              <a:lnSpc>
                <a:spcPct val="12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Focused on bettering the lives of people</a:t>
            </a:r>
          </a:p>
          <a:p>
            <a:pPr marL="225425" lvl="1" indent="-225425">
              <a:lnSpc>
                <a:spcPct val="120000"/>
              </a:lnSpc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Established The Carter Center in 1982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10443" y="0"/>
            <a:ext cx="2120699" cy="10724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77525" y="41719"/>
            <a:ext cx="2112993" cy="899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C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0" y="4371950"/>
            <a:ext cx="3330222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110552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604763" y="193639"/>
            <a:ext cx="7390192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8B1D41"/>
                </a:solidFill>
                <a:cs typeface="Arial"/>
              </a:rPr>
              <a:t>Leadership Decision Making – Avoiding Pitfalls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1F50AD-9687-4B00-8911-B72D2498E3F2}"/>
              </a:ext>
            </a:extLst>
          </p:cNvPr>
          <p:cNvSpPr txBox="1">
            <a:spLocks/>
          </p:cNvSpPr>
          <p:nvPr/>
        </p:nvSpPr>
        <p:spPr bwMode="auto">
          <a:xfrm>
            <a:off x="583260" y="1638299"/>
            <a:ext cx="8052740" cy="221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lvl="0" indent="-17145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80532"/>
              </a:buClr>
              <a:buSzPts val="1400"/>
              <a:buFont typeface="Wingdings" charset="2"/>
              <a:buNone/>
              <a:defRPr sz="16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marL="685800" lvl="1" indent="-257175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028700" lvl="2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371600" lvl="3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1714500" lvl="4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057400" lvl="5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Hubris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Relying on models/data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Not getting other points of view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Zero sum decisions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Compromising values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1" y="0"/>
            <a:ext cx="9144001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1" y="4371950"/>
            <a:ext cx="8748887" cy="659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774728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604763" y="193639"/>
            <a:ext cx="7390192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8B1D41"/>
                </a:solidFill>
                <a:cs typeface="Arial"/>
              </a:rPr>
              <a:t>Leadership Decision Making – Best Practices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1F50AD-9687-4B00-8911-B72D2498E3F2}"/>
              </a:ext>
            </a:extLst>
          </p:cNvPr>
          <p:cNvSpPr txBox="1">
            <a:spLocks/>
          </p:cNvSpPr>
          <p:nvPr/>
        </p:nvSpPr>
        <p:spPr bwMode="auto">
          <a:xfrm>
            <a:off x="583260" y="1353860"/>
            <a:ext cx="8052740" cy="326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lvl="0" indent="-17145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80532"/>
              </a:buClr>
              <a:buSzPts val="1400"/>
              <a:buFont typeface="Wingdings" charset="2"/>
              <a:buNone/>
              <a:defRPr sz="16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marL="685800" lvl="1" indent="-257175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028700" lvl="2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371600" lvl="3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1714500" lvl="4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057400" lvl="5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Developing a North Star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Developing “consensus”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Avoiding asymmetrical risk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Making Win/Win decisions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Mentors – both old and young</a:t>
            </a:r>
          </a:p>
          <a:p>
            <a:pPr marL="0" lvl="1" indent="0">
              <a:buClr>
                <a:schemeClr val="accent1"/>
              </a:buClr>
              <a:buSzPct val="100000"/>
              <a:buNone/>
            </a:pPr>
            <a:endParaRPr lang="en-US" sz="1800" dirty="0">
              <a:solidFill>
                <a:srgbClr val="8B1D41"/>
              </a:solidFill>
              <a:cs typeface="Arial"/>
            </a:endParaRPr>
          </a:p>
          <a:p>
            <a:pPr marL="0" lvl="1" indent="0">
              <a:buClr>
                <a:schemeClr val="accent1"/>
              </a:buClr>
              <a:buSzPct val="100000"/>
              <a:buNone/>
            </a:pPr>
            <a:r>
              <a:rPr lang="en-US" sz="1800" u="sng" dirty="0">
                <a:cs typeface="Arial"/>
              </a:rPr>
              <a:t>Reading Suggestions</a:t>
            </a:r>
          </a:p>
          <a:p>
            <a:pPr marL="0" lvl="1" indent="0">
              <a:buClr>
                <a:schemeClr val="accent1"/>
              </a:buClr>
              <a:buSzPct val="100000"/>
              <a:buNone/>
            </a:pPr>
            <a:r>
              <a:rPr lang="en-US" sz="1800" dirty="0">
                <a:solidFill>
                  <a:srgbClr val="8B1D41"/>
                </a:solidFill>
                <a:cs typeface="Arial"/>
              </a:rPr>
              <a:t>-How to Win Friends and Influence People, </a:t>
            </a:r>
            <a:r>
              <a:rPr lang="en-US" sz="1800" i="1" dirty="0">
                <a:solidFill>
                  <a:srgbClr val="8B1D41"/>
                </a:solidFill>
                <a:cs typeface="Arial"/>
              </a:rPr>
              <a:t>Dale Carnegie 1936</a:t>
            </a:r>
          </a:p>
          <a:p>
            <a:pPr marL="0" lvl="1" indent="0">
              <a:buClr>
                <a:schemeClr val="accent1"/>
              </a:buClr>
              <a:buSzPct val="100000"/>
              <a:buNone/>
            </a:pPr>
            <a:r>
              <a:rPr lang="en-US" sz="1800" dirty="0">
                <a:solidFill>
                  <a:srgbClr val="8B1D41"/>
                </a:solidFill>
                <a:cs typeface="Arial"/>
              </a:rPr>
              <a:t>-How to Decide, </a:t>
            </a:r>
            <a:r>
              <a:rPr lang="en-US" sz="1800" i="1" dirty="0">
                <a:solidFill>
                  <a:srgbClr val="8B1D41"/>
                </a:solidFill>
                <a:cs typeface="Arial"/>
              </a:rPr>
              <a:t>Annie Duke 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endParaRPr lang="en-US" sz="1800" dirty="0">
              <a:latin typeface="Arial"/>
              <a:cs typeface="Arial"/>
            </a:endParaRP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1" y="0"/>
            <a:ext cx="9144001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1" y="4371950"/>
            <a:ext cx="8748887" cy="659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422967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8B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5" name="Google Shape;308;p52">
            <a:extLst>
              <a:ext uri="{FF2B5EF4-FFF2-40B4-BE49-F238E27FC236}">
                <a16:creationId xmlns:a16="http://schemas.microsoft.com/office/drawing/2014/main" id="{52752BEC-16ED-4B3B-AF8E-5286EB3F0BFC}"/>
              </a:ext>
            </a:extLst>
          </p:cNvPr>
          <p:cNvSpPr txBox="1">
            <a:spLocks/>
          </p:cNvSpPr>
          <p:nvPr/>
        </p:nvSpPr>
        <p:spPr>
          <a:xfrm>
            <a:off x="1033921" y="2285161"/>
            <a:ext cx="6682839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CA" sz="4600" b="0" dirty="0">
                <a:solidFill>
                  <a:schemeClr val="bg1"/>
                </a:solidFill>
                <a:cs typeface="Arial"/>
              </a:rPr>
              <a:t>The call of a leader </a:t>
            </a:r>
          </a:p>
          <a:p>
            <a:pPr algn="ctr"/>
            <a:r>
              <a:rPr lang="en-CA" sz="4600" b="0" dirty="0">
                <a:solidFill>
                  <a:schemeClr val="bg1"/>
                </a:solidFill>
                <a:cs typeface="Arial"/>
              </a:rPr>
              <a:t>is to give their all for </a:t>
            </a:r>
          </a:p>
          <a:p>
            <a:pPr algn="ctr"/>
            <a:r>
              <a:rPr lang="en-CA" sz="4600" b="0" dirty="0">
                <a:solidFill>
                  <a:schemeClr val="bg1"/>
                </a:solidFill>
                <a:cs typeface="Arial"/>
              </a:rPr>
              <a:t>the greater good</a:t>
            </a:r>
            <a:endParaRPr lang="en-CA" sz="46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96940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541553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90" y="0"/>
            <a:ext cx="9155890" cy="5143500"/>
          </a:xfrm>
          <a:prstGeom prst="rect">
            <a:avLst/>
          </a:prstGeom>
        </p:spPr>
      </p:pic>
      <p:sp>
        <p:nvSpPr>
          <p:cNvPr id="29" name="Isosceles Triangle 28">
            <a:hlinkClick r:id="rId4"/>
          </p:cNvPr>
          <p:cNvSpPr/>
          <p:nvPr/>
        </p:nvSpPr>
        <p:spPr>
          <a:xfrm rot="5400000">
            <a:off x="3904075" y="2135483"/>
            <a:ext cx="1462287" cy="126059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762001" y="193639"/>
            <a:ext cx="7390192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rgbClr val="606366"/>
                </a:solidFill>
              </a:rPr>
              <a:t>Impact of Leadership: Navy SEALs</a:t>
            </a:r>
            <a:endParaRPr lang="en-US" sz="2800" dirty="0">
              <a:solidFill>
                <a:srgbClr val="60636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4280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5s.com-Former Navy SEALs on how leadership defines a team">
            <a:hlinkClick r:id="" action="ppaction://media"/>
            <a:extLst>
              <a:ext uri="{FF2B5EF4-FFF2-40B4-BE49-F238E27FC236}">
                <a16:creationId xmlns:a16="http://schemas.microsoft.com/office/drawing/2014/main" id="{7A65F312-3CB8-4B3A-A753-8BF621580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99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604763" y="193639"/>
            <a:ext cx="7390192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8B1D41"/>
                </a:solidFill>
              </a:rPr>
              <a:t>Why Leadership Matters</a:t>
            </a:r>
            <a:endParaRPr lang="en-US" sz="2800" dirty="0">
              <a:solidFill>
                <a:srgbClr val="8B1D41"/>
              </a:solidFill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1F50AD-9687-4B00-8911-B72D2498E3F2}"/>
              </a:ext>
            </a:extLst>
          </p:cNvPr>
          <p:cNvSpPr txBox="1">
            <a:spLocks/>
          </p:cNvSpPr>
          <p:nvPr/>
        </p:nvSpPr>
        <p:spPr bwMode="auto">
          <a:xfrm>
            <a:off x="583260" y="1353860"/>
            <a:ext cx="8052740" cy="279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lvl="0" indent="-17145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80532"/>
              </a:buClr>
              <a:buSzPts val="1400"/>
              <a:buFont typeface="Wingdings" charset="2"/>
              <a:buNone/>
              <a:defRPr sz="16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marL="685800" lvl="1" indent="-257175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028700" lvl="2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371600" lvl="3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1714500" lvl="4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057400" lvl="5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A recent study of 30,000 corporate leaders found that the top 10 percent of leaders generated twice the corporate net income as the middle 80 percent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endParaRPr lang="en-US" sz="1800" dirty="0">
              <a:latin typeface="Arial"/>
              <a:cs typeface="Arial"/>
            </a:endParaRP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Organizations with higher quality leadership have higher employee retention and engagement rates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endParaRPr lang="en-US" sz="1800" dirty="0">
              <a:latin typeface="Arial"/>
              <a:cs typeface="Arial"/>
            </a:endParaRP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1800" dirty="0">
                <a:latin typeface="Arial"/>
                <a:cs typeface="Arial"/>
              </a:rPr>
              <a:t>Share price of organizations with the highest quality leaders are by far more likely to outperform their industry competitors</a:t>
            </a:r>
          </a:p>
          <a:p>
            <a:pPr marL="225425" lvl="1" indent="-225425">
              <a:buClr>
                <a:schemeClr val="accent1"/>
              </a:buClr>
              <a:buSzPct val="100000"/>
              <a:buFont typeface="Wingdings" charset="2"/>
              <a:buChar char="§"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1" y="0"/>
            <a:ext cx="9144001" cy="42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1" y="4371950"/>
            <a:ext cx="8748887" cy="659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73380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5805714" y="0"/>
            <a:ext cx="3338288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7" name="Picture 6" descr="steve_jobs_4x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12" name="Picture 2" descr="Image result for graph of apple stock since 1980">
            <a:extLst>
              <a:ext uri="{FF2B5EF4-FFF2-40B4-BE49-F238E27FC236}">
                <a16:creationId xmlns:a16="http://schemas.microsoft.com/office/drawing/2014/main" id="{3608DCA0-D0F7-4656-9C03-42E2FFF2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85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312" y="342194"/>
            <a:ext cx="9196749" cy="52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4245431" y="0"/>
            <a:ext cx="4150681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</a:rPr>
              <a:t>Steve Jobs</a:t>
            </a: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81F50AD-9687-4B00-8911-B72D2498E3F2}"/>
              </a:ext>
            </a:extLst>
          </p:cNvPr>
          <p:cNvSpPr txBox="1">
            <a:spLocks/>
          </p:cNvSpPr>
          <p:nvPr/>
        </p:nvSpPr>
        <p:spPr bwMode="auto">
          <a:xfrm>
            <a:off x="3812686" y="827716"/>
            <a:ext cx="4414091" cy="15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lvl="0" indent="-17145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80532"/>
              </a:buClr>
              <a:buSzPts val="1400"/>
              <a:buFont typeface="Wingdings" charset="2"/>
              <a:buNone/>
              <a:defRPr sz="16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marL="685800" lvl="1" indent="-257175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028700" lvl="2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371600" lvl="3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1714500" lvl="4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057400" lvl="5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Compound Annual Revenue Growth under Jobs’ Leadership (1977-1984): Averaged 248%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Compound Annual Revenue Growth after Jobs forced out (1985-1997): Averaged 11%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Compound Annual Revenue Growth when Jobs returns (1997-2009): Averaged 25%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B4A84B-C9EA-4E4F-96A3-C4FADE23E94F}"/>
              </a:ext>
            </a:extLst>
          </p:cNvPr>
          <p:cNvSpPr txBox="1"/>
          <p:nvPr/>
        </p:nvSpPr>
        <p:spPr>
          <a:xfrm>
            <a:off x="2554709" y="4661894"/>
            <a:ext cx="1994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JOBS FORCED OUT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237A7-0032-479E-BBBC-EDF1FD42DB6F}"/>
              </a:ext>
            </a:extLst>
          </p:cNvPr>
          <p:cNvSpPr txBox="1"/>
          <p:nvPr/>
        </p:nvSpPr>
        <p:spPr>
          <a:xfrm>
            <a:off x="5889283" y="4131715"/>
            <a:ext cx="179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JOBS RETURNS</a:t>
            </a:r>
          </a:p>
        </p:txBody>
      </p:sp>
      <p:sp>
        <p:nvSpPr>
          <p:cNvPr id="5" name="Oval 4"/>
          <p:cNvSpPr/>
          <p:nvPr/>
        </p:nvSpPr>
        <p:spPr>
          <a:xfrm>
            <a:off x="2294063" y="4707064"/>
            <a:ext cx="205619" cy="2056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61873" y="4185601"/>
            <a:ext cx="205619" cy="2056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81F50AD-9687-4B00-8911-B72D2498E3F2}"/>
              </a:ext>
            </a:extLst>
          </p:cNvPr>
          <p:cNvSpPr txBox="1">
            <a:spLocks/>
          </p:cNvSpPr>
          <p:nvPr/>
        </p:nvSpPr>
        <p:spPr bwMode="auto">
          <a:xfrm>
            <a:off x="6108091" y="4674838"/>
            <a:ext cx="2927050" cy="55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lvl="0" indent="-171450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A80532"/>
              </a:buClr>
              <a:buSzPts val="1400"/>
              <a:buFont typeface="Wingdings" charset="2"/>
              <a:buNone/>
              <a:defRPr sz="16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1pPr>
            <a:lvl2pPr marL="685800" lvl="1" indent="-257175" algn="l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800"/>
              <a:buChar char="•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028700" lvl="2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−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371600" lvl="3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▪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1714500" lvl="4" indent="-257175" algn="l" rtl="0" eaLnBrk="1" fontAlgn="base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ts val="1800"/>
              <a:buChar char="◦"/>
              <a:defRPr sz="1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057400" lvl="5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400300" lvl="6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2743200" lvl="7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086100" lvl="8" indent="-257175" algn="l" rtl="0" eaLnBrk="1" fontAlgn="base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chemeClr val="accent1"/>
              </a:buClr>
              <a:buSzPct val="100000"/>
              <a:buNone/>
            </a:pP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APPLE STOCK PRICE 1980-2011</a:t>
            </a:r>
          </a:p>
        </p:txBody>
      </p:sp>
    </p:spTree>
    <p:extLst>
      <p:ext uri="{BB962C8B-B14F-4D97-AF65-F5344CB8AC3E}">
        <p14:creationId xmlns:p14="http://schemas.microsoft.com/office/powerpoint/2010/main" val="29752612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7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858382" y="0"/>
            <a:ext cx="5285620" cy="5143500"/>
          </a:xfrm>
          <a:prstGeom prst="rect">
            <a:avLst/>
          </a:prstGeom>
          <a:solidFill>
            <a:srgbClr val="606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4475190" y="1862781"/>
            <a:ext cx="4112431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endParaRPr lang="en-CA" sz="6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CA" sz="2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leader is one who knows the way, goes the way, </a:t>
            </a:r>
          </a:p>
          <a:p>
            <a:pPr algn="ctr">
              <a:lnSpc>
                <a:spcPct val="120000"/>
              </a:lnSpc>
            </a:pPr>
            <a:r>
              <a:rPr lang="en-CA" sz="2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shows the way.”</a:t>
            </a:r>
          </a:p>
          <a:p>
            <a:pPr algn="ctr">
              <a:lnSpc>
                <a:spcPct val="120000"/>
              </a:lnSpc>
            </a:pPr>
            <a:r>
              <a:rPr lang="en-CA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C. MAXWELL</a:t>
            </a:r>
          </a:p>
          <a:p>
            <a:pPr algn="ctr">
              <a:lnSpc>
                <a:spcPct val="120000"/>
              </a:lnSpc>
            </a:pPr>
            <a:r>
              <a:rPr lang="en-CA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Leadership Expert</a:t>
            </a:r>
          </a:p>
        </p:txBody>
      </p:sp>
      <p:pic>
        <p:nvPicPr>
          <p:cNvPr id="4" name="Picture 3" descr="Podcast-Website-BG-Image-With-Logo-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870476" cy="5143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108096" y="725714"/>
            <a:ext cx="774095" cy="77409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4874382" y="508115"/>
            <a:ext cx="3236239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10000"/>
              </a:lnSpc>
            </a:pPr>
            <a:r>
              <a:rPr lang="en-CA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C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8143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827E628-DEAB-471B-A9ED-27F19FEB0629}"/>
              </a:ext>
            </a:extLst>
          </p:cNvPr>
          <p:cNvSpPr/>
          <p:nvPr/>
        </p:nvSpPr>
        <p:spPr>
          <a:xfrm>
            <a:off x="1" y="0"/>
            <a:ext cx="9144001" cy="5143500"/>
          </a:xfrm>
          <a:prstGeom prst="rect">
            <a:avLst/>
          </a:prstGeom>
          <a:solidFill>
            <a:srgbClr val="8B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5" name="Google Shape;308;p52">
            <a:extLst>
              <a:ext uri="{FF2B5EF4-FFF2-40B4-BE49-F238E27FC236}">
                <a16:creationId xmlns:a16="http://schemas.microsoft.com/office/drawing/2014/main" id="{52752BEC-16ED-4B3B-AF8E-5286EB3F0BFC}"/>
              </a:ext>
            </a:extLst>
          </p:cNvPr>
          <p:cNvSpPr txBox="1">
            <a:spLocks/>
          </p:cNvSpPr>
          <p:nvPr/>
        </p:nvSpPr>
        <p:spPr>
          <a:xfrm>
            <a:off x="888780" y="2285161"/>
            <a:ext cx="7130363" cy="1246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CA" sz="4600" b="0" dirty="0">
                <a:solidFill>
                  <a:schemeClr val="bg1"/>
                </a:solidFill>
                <a:cs typeface="Arial"/>
              </a:rPr>
              <a:t>Inspiring leadership in others is the biggest factor in achieving extraordinary results</a:t>
            </a:r>
            <a:endParaRPr lang="en-CA" sz="46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099637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ttyImages-107958980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0476"/>
            <a:ext cx="9144000" cy="38130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0" y="0"/>
            <a:ext cx="9143999" cy="725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320" name="Google Shape;320;p53"/>
          <p:cNvSpPr txBox="1">
            <a:spLocks noGrp="1"/>
          </p:cNvSpPr>
          <p:nvPr>
            <p:ph type="sldNum" idx="12"/>
          </p:nvPr>
        </p:nvSpPr>
        <p:spPr>
          <a:xfrm>
            <a:off x="8229600" y="4827986"/>
            <a:ext cx="685800" cy="631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AAAAAA"/>
              </a:buClr>
              <a:buSzPts val="1200"/>
            </a:pPr>
            <a:fld id="{00000000-1234-1234-1234-123412341234}" type="slidenum">
              <a:rPr lang="en-CA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buClr>
                  <a:srgbClr val="AAAAAA"/>
                </a:buClr>
                <a:buSzPts val="1200"/>
              </a:pPr>
              <a:t>9</a:t>
            </a:fld>
            <a:endParaRPr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5479145" y="1318380"/>
            <a:ext cx="1843846" cy="3825120"/>
          </a:xfrm>
          <a:prstGeom prst="rect">
            <a:avLst/>
          </a:prstGeom>
          <a:solidFill>
            <a:srgbClr val="DEE8F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2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762001" y="193639"/>
            <a:ext cx="7390192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rgbClr val="606366"/>
                </a:solidFill>
              </a:rPr>
              <a:t>5 Characteristics of Effective Leaders</a:t>
            </a:r>
            <a:endParaRPr lang="en-US" sz="2800" dirty="0">
              <a:solidFill>
                <a:srgbClr val="606366"/>
              </a:solidFill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1802190" y="1318380"/>
            <a:ext cx="1843667" cy="382512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-36512" y="1318380"/>
            <a:ext cx="1843667" cy="3825120"/>
          </a:xfrm>
          <a:prstGeom prst="rect">
            <a:avLst/>
          </a:prstGeom>
          <a:solidFill>
            <a:srgbClr val="8B1D4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3640668" y="1318381"/>
            <a:ext cx="1843846" cy="382512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9CA684-8911-49BB-AAB7-952C05682962}"/>
              </a:ext>
            </a:extLst>
          </p:cNvPr>
          <p:cNvSpPr/>
          <p:nvPr/>
        </p:nvSpPr>
        <p:spPr>
          <a:xfrm>
            <a:off x="7300154" y="1318380"/>
            <a:ext cx="1843846" cy="3825119"/>
          </a:xfrm>
          <a:prstGeom prst="rect">
            <a:avLst/>
          </a:prstGeom>
          <a:solidFill>
            <a:schemeClr val="bg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CA" dirty="0"/>
          </a:p>
        </p:txBody>
      </p:sp>
      <p:sp>
        <p:nvSpPr>
          <p:cNvPr id="16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116419" y="2440186"/>
            <a:ext cx="1566332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Vision</a:t>
            </a:r>
            <a:endParaRPr lang="en-US"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7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1907704" y="2440186"/>
            <a:ext cx="1566332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Teamwork</a:t>
            </a:r>
            <a:endParaRPr lang="en-US"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3773479" y="2440186"/>
            <a:ext cx="1566332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400" dirty="0">
                <a:solidFill>
                  <a:srgbClr val="FFFFFF"/>
                </a:solidFill>
              </a:rPr>
              <a:t>Lead by Example</a:t>
            </a:r>
            <a:endParaRPr lang="en-US" sz="24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9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5620163" y="2620103"/>
            <a:ext cx="1566332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400" dirty="0">
                <a:solidFill>
                  <a:schemeClr val="bg2"/>
                </a:solidFill>
              </a:rPr>
              <a:t>Positive “can do” Attitude</a:t>
            </a:r>
            <a:endParaRPr lang="en-US" sz="2400" dirty="0">
              <a:solidFill>
                <a:schemeClr val="bg2"/>
              </a:solidFill>
              <a:cs typeface="Arial"/>
            </a:endParaRPr>
          </a:p>
        </p:txBody>
      </p:sp>
      <p:sp>
        <p:nvSpPr>
          <p:cNvPr id="20" name="Google Shape;308;p52">
            <a:extLst>
              <a:ext uri="{FF2B5EF4-FFF2-40B4-BE49-F238E27FC236}">
                <a16:creationId xmlns:a16="http://schemas.microsoft.com/office/drawing/2014/main" id="{76CA90FD-139D-4F2D-BFA9-50E9BF33285A}"/>
              </a:ext>
            </a:extLst>
          </p:cNvPr>
          <p:cNvSpPr txBox="1">
            <a:spLocks/>
          </p:cNvSpPr>
          <p:nvPr/>
        </p:nvSpPr>
        <p:spPr>
          <a:xfrm>
            <a:off x="7441737" y="2440186"/>
            <a:ext cx="1566332" cy="1052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ctr"/>
            <a:r>
              <a:rPr lang="en-US" sz="2400" dirty="0">
                <a:solidFill>
                  <a:srgbClr val="606366"/>
                </a:solidFill>
              </a:rPr>
              <a:t>Integrity</a:t>
            </a:r>
            <a:endParaRPr lang="en-US" sz="2400" dirty="0">
              <a:solidFill>
                <a:srgbClr val="606366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43000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Default-PowerPoint">
  <a:themeElements>
    <a:clrScheme name="Custom 10">
      <a:dk1>
        <a:srgbClr val="000000"/>
      </a:dk1>
      <a:lt1>
        <a:srgbClr val="FFFFFF"/>
      </a:lt1>
      <a:dk2>
        <a:srgbClr val="CCC3AC"/>
      </a:dk2>
      <a:lt2>
        <a:srgbClr val="5B6871"/>
      </a:lt2>
      <a:accent1>
        <a:srgbClr val="A80532"/>
      </a:accent1>
      <a:accent2>
        <a:srgbClr val="324A59"/>
      </a:accent2>
      <a:accent3>
        <a:srgbClr val="282C2F"/>
      </a:accent3>
      <a:accent4>
        <a:srgbClr val="D0A24F"/>
      </a:accent4>
      <a:accent5>
        <a:srgbClr val="4D9DB8"/>
      </a:accent5>
      <a:accent6>
        <a:srgbClr val="639A6B"/>
      </a:accent6>
      <a:hlink>
        <a:srgbClr val="A80532"/>
      </a:hlink>
      <a:folHlink>
        <a:srgbClr val="324A5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11705</TotalTime>
  <Words>1249</Words>
  <Application>Microsoft Office PowerPoint</Application>
  <PresentationFormat>On-screen Show (16:9)</PresentationFormat>
  <Paragraphs>247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Trebuchet MS</vt:lpstr>
      <vt:lpstr>Wingdings</vt:lpstr>
      <vt:lpstr>1_Default-PowerPoint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Makela</dc:creator>
  <cp:lastModifiedBy>Matt mammola</cp:lastModifiedBy>
  <cp:revision>160</cp:revision>
  <cp:lastPrinted>2022-04-07T14:49:26Z</cp:lastPrinted>
  <dcterms:created xsi:type="dcterms:W3CDTF">2019-03-06T13:44:10Z</dcterms:created>
  <dcterms:modified xsi:type="dcterms:W3CDTF">2022-04-25T20:12:37Z</dcterms:modified>
</cp:coreProperties>
</file>