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 id="2147483761" r:id="rId5"/>
    <p:sldMasterId id="2147483783" r:id="rId6"/>
  </p:sldMasterIdLst>
  <p:notesMasterIdLst>
    <p:notesMasterId r:id="rId35"/>
  </p:notesMasterIdLst>
  <p:handoutMasterIdLst>
    <p:handoutMasterId r:id="rId36"/>
  </p:handoutMasterIdLst>
  <p:sldIdLst>
    <p:sldId id="277" r:id="rId7"/>
    <p:sldId id="292" r:id="rId8"/>
    <p:sldId id="291" r:id="rId9"/>
    <p:sldId id="398" r:id="rId10"/>
    <p:sldId id="427" r:id="rId11"/>
    <p:sldId id="425" r:id="rId12"/>
    <p:sldId id="431" r:id="rId13"/>
    <p:sldId id="293" r:id="rId14"/>
    <p:sldId id="474" r:id="rId15"/>
    <p:sldId id="476" r:id="rId16"/>
    <p:sldId id="455" r:id="rId17"/>
    <p:sldId id="443" r:id="rId18"/>
    <p:sldId id="480" r:id="rId19"/>
    <p:sldId id="448" r:id="rId20"/>
    <p:sldId id="446" r:id="rId21"/>
    <p:sldId id="447" r:id="rId22"/>
    <p:sldId id="423" r:id="rId23"/>
    <p:sldId id="298" r:id="rId24"/>
    <p:sldId id="420" r:id="rId25"/>
    <p:sldId id="479" r:id="rId26"/>
    <p:sldId id="478" r:id="rId27"/>
    <p:sldId id="481" r:id="rId28"/>
    <p:sldId id="444" r:id="rId29"/>
    <p:sldId id="421" r:id="rId30"/>
    <p:sldId id="424" r:id="rId31"/>
    <p:sldId id="297" r:id="rId32"/>
    <p:sldId id="426" r:id="rId33"/>
    <p:sldId id="311" r:id="rId34"/>
  </p:sldIdLst>
  <p:sldSz cx="9144000" cy="6858000" type="screen4x3"/>
  <p:notesSz cx="7010400" cy="9296400"/>
  <p:custDataLst>
    <p:tags r:id="rId3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80022292-FD2B-4C72-8A4D-CDADB4B7B78E}">
          <p14:sldIdLst>
            <p14:sldId id="277"/>
            <p14:sldId id="292"/>
            <p14:sldId id="291"/>
            <p14:sldId id="398"/>
            <p14:sldId id="427"/>
          </p14:sldIdLst>
        </p14:section>
        <p14:section name="Market Overview" id="{D18487A1-C38C-406D-A000-AEBC09AF6DDB}">
          <p14:sldIdLst>
            <p14:sldId id="425"/>
            <p14:sldId id="431"/>
            <p14:sldId id="293"/>
            <p14:sldId id="474"/>
            <p14:sldId id="476"/>
            <p14:sldId id="455"/>
            <p14:sldId id="443"/>
            <p14:sldId id="480"/>
            <p14:sldId id="448"/>
            <p14:sldId id="446"/>
            <p14:sldId id="447"/>
          </p14:sldIdLst>
        </p14:section>
        <p14:section name="Case Studies" id="{29930FCE-6E36-4DA3-B00E-382BB14B24A4}">
          <p14:sldIdLst>
            <p14:sldId id="423"/>
            <p14:sldId id="298"/>
          </p14:sldIdLst>
        </p14:section>
        <p14:section name="Untitled Section" id="{D7F8C998-ACB3-44E8-99CB-C01B87E2D155}">
          <p14:sldIdLst>
            <p14:sldId id="420"/>
            <p14:sldId id="479"/>
            <p14:sldId id="478"/>
            <p14:sldId id="481"/>
            <p14:sldId id="444"/>
            <p14:sldId id="421"/>
            <p14:sldId id="424"/>
            <p14:sldId id="297"/>
            <p14:sldId id="426"/>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689544-61D2-F47D-E742-12EF9E01F44F}" name="Jean-Tiago Hamm" initials="JH" userId="S::jhamm@citadelgroup.com::aa0b3a7d-41d1-4081-8da8-dbe86dc95ea8" providerId="AD"/>
  <p188:author id="{2CBBCD6F-7B85-3EA4-3A28-B169970B654F}" name="Ryan Craver" initials="RC" userId="S::rcraver@citadelgroup.com::3dd9e142-1489-4b54-b9eb-2b4a54f6f5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886"/>
    <a:srgbClr val="DC8633"/>
    <a:srgbClr val="002F6C"/>
    <a:srgbClr val="789D4A"/>
    <a:srgbClr val="F2CD00"/>
    <a:srgbClr val="E0E0E0"/>
    <a:srgbClr val="1B3767"/>
    <a:srgbClr val="A6A6A6"/>
    <a:srgbClr val="009CA6"/>
    <a:srgbClr val="6CC2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73E23-C9B7-4F28-811F-EE38A37B427A}" v="72" dt="2026-01-26T17:43:44.449"/>
    <p1510:client id="{461C74BE-71A8-465E-8C8F-D7A0463C2E1E}" v="14" dt="2026-01-26T17:46:33.975"/>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63" autoAdjust="0"/>
  </p:normalViewPr>
  <p:slideViewPr>
    <p:cSldViewPr snapToGrid="0">
      <p:cViewPr varScale="1">
        <p:scale>
          <a:sx n="75" d="100"/>
          <a:sy n="75" d="100"/>
        </p:scale>
        <p:origin x="1828" y="5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2" tIns="46587" rIns="93172" bIns="46587" rtlCol="0"/>
          <a:lstStyle>
            <a:lvl1pPr algn="r">
              <a:defRPr sz="1200"/>
            </a:lvl1pPr>
          </a:lstStyle>
          <a:p>
            <a:fld id="{494651A7-5460-4111-A4BD-173C69743F4B}" type="datetimeFigureOut">
              <a:rPr lang="en-US" smtClean="0"/>
              <a:pPr/>
              <a:t>1/26/2026</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2" tIns="46587" rIns="93172" bIns="46587" rtlCol="0" anchor="b"/>
          <a:lstStyle>
            <a:lvl1pPr algn="r">
              <a:defRPr sz="1200"/>
            </a:lvl1pPr>
          </a:lstStyle>
          <a:p>
            <a:fld id="{3D77F101-4900-42ED-BD47-3CB963B0CEA4}" type="slidenum">
              <a:rPr lang="en-US" smtClean="0"/>
              <a:pPr/>
              <a:t>‹#›</a:t>
            </a:fld>
            <a:endParaRPr lang="en-US"/>
          </a:p>
        </p:txBody>
      </p:sp>
    </p:spTree>
    <p:extLst>
      <p:ext uri="{BB962C8B-B14F-4D97-AF65-F5344CB8AC3E}">
        <p14:creationId xmlns:p14="http://schemas.microsoft.com/office/powerpoint/2010/main" val="198228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1" y="4415790"/>
            <a:ext cx="5608320" cy="418338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1" y="8829967"/>
            <a:ext cx="3037840" cy="46482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a:defRPr sz="1200"/>
            </a:lvl1pPr>
          </a:lstStyle>
          <a:p>
            <a:fld id="{192F52C9-EB05-4725-B317-8C14D5383A4B}" type="slidenum">
              <a:rPr lang="en-US"/>
              <a:pPr/>
              <a:t>‹#›</a:t>
            </a:fld>
            <a:endParaRPr lang="en-US"/>
          </a:p>
        </p:txBody>
      </p:sp>
    </p:spTree>
    <p:extLst>
      <p:ext uri="{BB962C8B-B14F-4D97-AF65-F5344CB8AC3E}">
        <p14:creationId xmlns:p14="http://schemas.microsoft.com/office/powerpoint/2010/main" val="5945670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F52C9-EB05-4725-B317-8C14D5383A4B}" type="slidenum">
              <a:rPr lang="en-US" smtClean="0"/>
              <a:pPr/>
              <a:t>2</a:t>
            </a:fld>
            <a:endParaRPr lang="en-US"/>
          </a:p>
        </p:txBody>
      </p:sp>
    </p:spTree>
    <p:extLst>
      <p:ext uri="{BB962C8B-B14F-4D97-AF65-F5344CB8AC3E}">
        <p14:creationId xmlns:p14="http://schemas.microsoft.com/office/powerpoint/2010/main" val="263501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F52C9-EB05-4725-B317-8C14D5383A4B}" type="slidenum">
              <a:rPr lang="en-US" smtClean="0"/>
              <a:pPr/>
              <a:t>27</a:t>
            </a:fld>
            <a:endParaRPr lang="en-US"/>
          </a:p>
        </p:txBody>
      </p:sp>
    </p:spTree>
    <p:extLst>
      <p:ext uri="{BB962C8B-B14F-4D97-AF65-F5344CB8AC3E}">
        <p14:creationId xmlns:p14="http://schemas.microsoft.com/office/powerpoint/2010/main" val="540151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F52C9-EB05-4725-B317-8C14D5383A4B}" type="slidenum">
              <a:rPr lang="en-US" smtClean="0"/>
              <a:pPr/>
              <a:t>28</a:t>
            </a:fld>
            <a:endParaRPr lang="en-US"/>
          </a:p>
        </p:txBody>
      </p:sp>
    </p:spTree>
    <p:extLst>
      <p:ext uri="{BB962C8B-B14F-4D97-AF65-F5344CB8AC3E}">
        <p14:creationId xmlns:p14="http://schemas.microsoft.com/office/powerpoint/2010/main" val="426368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F0E4-2150-5983-2C7C-824B326D6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5BCF2-6176-5854-B1EA-E0825D1B1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35776-2833-EA44-30E6-655B813342DD}"/>
              </a:ext>
            </a:extLst>
          </p:cNvPr>
          <p:cNvSpPr>
            <a:spLocks noGrp="1"/>
          </p:cNvSpPr>
          <p:nvPr>
            <p:ph type="body" idx="1"/>
          </p:nvPr>
        </p:nvSpPr>
        <p:spPr/>
        <p:txBody>
          <a:bodyPr/>
          <a:lstStyle/>
          <a:p>
            <a:pPr marL="457200" marR="0" lvl="1" indent="0">
              <a:lnSpc>
                <a:spcPct val="107000"/>
              </a:lnSpc>
              <a:spcBef>
                <a:spcPts val="0"/>
              </a:spcBef>
              <a:spcAft>
                <a:spcPts val="0"/>
              </a:spcAft>
              <a:buFont typeface="+mj-l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38DAEB-A79A-0C31-8007-1908D2034292}"/>
              </a:ext>
            </a:extLst>
          </p:cNvPr>
          <p:cNvSpPr>
            <a:spLocks noGrp="1"/>
          </p:cNvSpPr>
          <p:nvPr>
            <p:ph type="sldNum" sz="quarter" idx="5"/>
          </p:nvPr>
        </p:nvSpPr>
        <p:spPr/>
        <p:txBody>
          <a:bodyPr/>
          <a:lstStyle/>
          <a:p>
            <a:fld id="{1ECB8195-01F1-4FAE-AAAC-55CF9DADCD70}" type="slidenum">
              <a:rPr lang="en-US" smtClean="0"/>
              <a:t>4</a:t>
            </a:fld>
            <a:endParaRPr lang="en-US"/>
          </a:p>
        </p:txBody>
      </p:sp>
    </p:spTree>
    <p:extLst>
      <p:ext uri="{BB962C8B-B14F-4D97-AF65-F5344CB8AC3E}">
        <p14:creationId xmlns:p14="http://schemas.microsoft.com/office/powerpoint/2010/main" val="156657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2F52C9-EB05-4725-B317-8C14D5383A4B}" type="slidenum">
              <a:rPr lang="en-US" smtClean="0"/>
              <a:pPr/>
              <a:t>5</a:t>
            </a:fld>
            <a:endParaRPr lang="en-US"/>
          </a:p>
        </p:txBody>
      </p:sp>
    </p:spTree>
    <p:extLst>
      <p:ext uri="{BB962C8B-B14F-4D97-AF65-F5344CB8AC3E}">
        <p14:creationId xmlns:p14="http://schemas.microsoft.com/office/powerpoint/2010/main" val="84927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2F52C9-EB05-4725-B317-8C14D5383A4B}" type="slidenum">
              <a:rPr lang="en-US" smtClean="0"/>
              <a:pPr/>
              <a:t>9</a:t>
            </a:fld>
            <a:endParaRPr lang="en-US"/>
          </a:p>
        </p:txBody>
      </p:sp>
    </p:spTree>
    <p:extLst>
      <p:ext uri="{BB962C8B-B14F-4D97-AF65-F5344CB8AC3E}">
        <p14:creationId xmlns:p14="http://schemas.microsoft.com/office/powerpoint/2010/main" val="132005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2F52C9-EB05-4725-B317-8C14D5383A4B}" type="slidenum">
              <a:rPr lang="en-US" smtClean="0"/>
              <a:pPr/>
              <a:t>10</a:t>
            </a:fld>
            <a:endParaRPr lang="en-US"/>
          </a:p>
        </p:txBody>
      </p:sp>
    </p:spTree>
    <p:extLst>
      <p:ext uri="{BB962C8B-B14F-4D97-AF65-F5344CB8AC3E}">
        <p14:creationId xmlns:p14="http://schemas.microsoft.com/office/powerpoint/2010/main" val="87736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2F52C9-EB05-4725-B317-8C14D5383A4B}" type="slidenum">
              <a:rPr lang="en-US" smtClean="0"/>
              <a:pPr/>
              <a:t>11</a:t>
            </a:fld>
            <a:endParaRPr lang="en-US"/>
          </a:p>
        </p:txBody>
      </p:sp>
    </p:spTree>
    <p:extLst>
      <p:ext uri="{BB962C8B-B14F-4D97-AF65-F5344CB8AC3E}">
        <p14:creationId xmlns:p14="http://schemas.microsoft.com/office/powerpoint/2010/main" val="197298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F52C9-EB05-4725-B317-8C14D5383A4B}" type="slidenum">
              <a:rPr lang="en-US" smtClean="0"/>
              <a:pPr/>
              <a:t>22</a:t>
            </a:fld>
            <a:endParaRPr lang="en-US"/>
          </a:p>
        </p:txBody>
      </p:sp>
    </p:spTree>
    <p:extLst>
      <p:ext uri="{BB962C8B-B14F-4D97-AF65-F5344CB8AC3E}">
        <p14:creationId xmlns:p14="http://schemas.microsoft.com/office/powerpoint/2010/main" val="349556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2F52C9-EB05-4725-B317-8C14D5383A4B}" type="slidenum">
              <a:rPr lang="en-US" smtClean="0"/>
              <a:pPr/>
              <a:t>23</a:t>
            </a:fld>
            <a:endParaRPr lang="en-US"/>
          </a:p>
        </p:txBody>
      </p:sp>
    </p:spTree>
    <p:extLst>
      <p:ext uri="{BB962C8B-B14F-4D97-AF65-F5344CB8AC3E}">
        <p14:creationId xmlns:p14="http://schemas.microsoft.com/office/powerpoint/2010/main" val="99540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10yr rate chart</a:t>
            </a:r>
          </a:p>
        </p:txBody>
      </p:sp>
      <p:sp>
        <p:nvSpPr>
          <p:cNvPr id="4" name="Slide Number Placeholder 3"/>
          <p:cNvSpPr>
            <a:spLocks noGrp="1"/>
          </p:cNvSpPr>
          <p:nvPr>
            <p:ph type="sldNum" sz="quarter" idx="5"/>
          </p:nvPr>
        </p:nvSpPr>
        <p:spPr/>
        <p:txBody>
          <a:bodyPr/>
          <a:lstStyle/>
          <a:p>
            <a:fld id="{192F52C9-EB05-4725-B317-8C14D5383A4B}" type="slidenum">
              <a:rPr lang="en-US" smtClean="0"/>
              <a:pPr/>
              <a:t>24</a:t>
            </a:fld>
            <a:endParaRPr lang="en-US"/>
          </a:p>
        </p:txBody>
      </p:sp>
    </p:spTree>
    <p:extLst>
      <p:ext uri="{BB962C8B-B14F-4D97-AF65-F5344CB8AC3E}">
        <p14:creationId xmlns:p14="http://schemas.microsoft.com/office/powerpoint/2010/main" val="235354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1"/>
            <a:ext cx="9144000" cy="3381306"/>
          </a:xfrm>
          <a:prstGeom prst="rect">
            <a:avLst/>
          </a:prstGeom>
          <a:gradFill flip="none" rotWithShape="1">
            <a:gsLst>
              <a:gs pos="100000">
                <a:schemeClr val="accent5">
                  <a:alpha val="0"/>
                </a:schemeClr>
              </a:gs>
              <a:gs pos="0">
                <a:schemeClr val="accent5">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383280"/>
          </a:xfrm>
          <a:prstGeom prst="rect">
            <a:avLst/>
          </a:prstGeom>
        </p:spPr>
      </p:pic>
      <p:sp>
        <p:nvSpPr>
          <p:cNvPr id="6" name="Subtitle 2"/>
          <p:cNvSpPr>
            <a:spLocks noGrp="1"/>
          </p:cNvSpPr>
          <p:nvPr>
            <p:ph type="subTitle" idx="1"/>
          </p:nvPr>
        </p:nvSpPr>
        <p:spPr>
          <a:xfrm>
            <a:off x="633222" y="2110740"/>
            <a:ext cx="7882127" cy="416998"/>
          </a:xfrm>
        </p:spPr>
        <p:txBody>
          <a:bodyPr anchor="ctr" anchorCtr="0">
            <a:normAutofit/>
          </a:bodyPr>
          <a:lstStyle>
            <a:lvl1pPr marL="0" indent="0" algn="l">
              <a:buNone/>
              <a:defRPr sz="1800" b="0" i="0">
                <a:solidFill>
                  <a:schemeClr val="bg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9"/>
          <p:cNvSpPr>
            <a:spLocks noGrp="1"/>
          </p:cNvSpPr>
          <p:nvPr>
            <p:ph type="title" hasCustomPrompt="1"/>
          </p:nvPr>
        </p:nvSpPr>
        <p:spPr>
          <a:xfrm>
            <a:off x="628650" y="1562100"/>
            <a:ext cx="7891272" cy="548640"/>
          </a:xfrm>
        </p:spPr>
        <p:txBody>
          <a:bodyPr>
            <a:noAutofit/>
          </a:bodyPr>
          <a:lstStyle>
            <a:lvl1pPr>
              <a:defRPr sz="4000">
                <a:solidFill>
                  <a:schemeClr val="bg1"/>
                </a:solidFill>
              </a:defRPr>
            </a:lvl1pPr>
          </a:lstStyle>
          <a:p>
            <a:r>
              <a:rPr lang="en-US"/>
              <a:t>Click to add title</a:t>
            </a:r>
          </a:p>
        </p:txBody>
      </p:sp>
      <p:sp>
        <p:nvSpPr>
          <p:cNvPr id="17" name="Date Placeholder 1"/>
          <p:cNvSpPr>
            <a:spLocks noGrp="1"/>
          </p:cNvSpPr>
          <p:nvPr>
            <p:ph type="dt" sz="half" idx="2"/>
          </p:nvPr>
        </p:nvSpPr>
        <p:spPr>
          <a:xfrm>
            <a:off x="628650" y="2864646"/>
            <a:ext cx="2057400" cy="210312"/>
          </a:xfrm>
          <a:prstGeom prst="rect">
            <a:avLst/>
          </a:prstGeom>
        </p:spPr>
        <p:txBody>
          <a:bodyPr vert="horz" lIns="0" tIns="0" rIns="0" bIns="0" rtlCol="0" anchor="ctr"/>
          <a:lstStyle>
            <a:lvl1pPr algn="l">
              <a:defRPr sz="1000">
                <a:solidFill>
                  <a:schemeClr val="bg1"/>
                </a:solidFill>
                <a:latin typeface="HelveticaNeueLT Std" panose="020B0604020202020204" pitchFamily="34" charset="0"/>
              </a:defRPr>
            </a:lvl1pPr>
          </a:lstStyle>
          <a:p>
            <a:r>
              <a:rPr lang="en-US"/>
              <a:t>February 2024</a:t>
            </a:r>
          </a:p>
        </p:txBody>
      </p:sp>
      <p:sp>
        <p:nvSpPr>
          <p:cNvPr id="12" name="Footer Placeholder 9"/>
          <p:cNvSpPr>
            <a:spLocks noGrp="1"/>
          </p:cNvSpPr>
          <p:nvPr>
            <p:ph type="ftr" sz="quarter" idx="15"/>
          </p:nvPr>
        </p:nvSpPr>
        <p:spPr>
          <a:xfrm>
            <a:off x="628650" y="3084844"/>
            <a:ext cx="7891272" cy="344155"/>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1" name="Picture 10" descr="citadel logo blue.png"/>
          <p:cNvPicPr>
            <a:picLocks noChangeAspect="1"/>
          </p:cNvPicPr>
          <p:nvPr userDrawn="1"/>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112312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Page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1263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9" hasCustomPrompt="1"/>
          </p:nvPr>
        </p:nvSpPr>
        <p:spPr>
          <a:xfrm>
            <a:off x="4572000" y="0"/>
            <a:ext cx="4572000" cy="620745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6"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20" name="Text Placeholder 8"/>
          <p:cNvSpPr>
            <a:spLocks noGrp="1"/>
          </p:cNvSpPr>
          <p:nvPr>
            <p:ph type="body" sz="quarter" idx="13" hasCustomPrompt="1"/>
          </p:nvPr>
        </p:nvSpPr>
        <p:spPr>
          <a:xfrm>
            <a:off x="457200" y="1377012"/>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369129" y="6464761"/>
            <a:ext cx="4083488"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2"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3"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369721846"/>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Page Image Left">
    <p:spTree>
      <p:nvGrpSpPr>
        <p:cNvPr id="1" name=""/>
        <p:cNvGrpSpPr/>
        <p:nvPr/>
      </p:nvGrpSpPr>
      <p:grpSpPr>
        <a:xfrm>
          <a:off x="0" y="0"/>
          <a:ext cx="0" cy="0"/>
          <a:chOff x="0" y="0"/>
          <a:chExt cx="0" cy="0"/>
        </a:xfrm>
      </p:grpSpPr>
      <p:sp>
        <p:nvSpPr>
          <p:cNvPr id="10" name="Content Placeholder 2"/>
          <p:cNvSpPr>
            <a:spLocks noGrp="1"/>
          </p:cNvSpPr>
          <p:nvPr>
            <p:ph sz="quarter" idx="27" hasCustomPrompt="1"/>
          </p:nvPr>
        </p:nvSpPr>
        <p:spPr>
          <a:xfrm>
            <a:off x="4800600" y="2207655"/>
            <a:ext cx="3890962" cy="399979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
          <p:cNvSpPr>
            <a:spLocks noGrp="1"/>
          </p:cNvSpPr>
          <p:nvPr>
            <p:ph type="pic" sz="quarter" idx="25" hasCustomPrompt="1"/>
          </p:nvPr>
        </p:nvSpPr>
        <p:spPr>
          <a:xfrm>
            <a:off x="-2" y="0"/>
            <a:ext cx="4572000" cy="620745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8" name="Title 5"/>
          <p:cNvSpPr>
            <a:spLocks noGrp="1"/>
          </p:cNvSpPr>
          <p:nvPr>
            <p:ph type="title" hasCustomPrompt="1"/>
          </p:nvPr>
        </p:nvSpPr>
        <p:spPr>
          <a:xfrm>
            <a:off x="4800599" y="457201"/>
            <a:ext cx="3886200" cy="914400"/>
          </a:xfrm>
        </p:spPr>
        <p:txBody>
          <a:bodyPr/>
          <a:lstStyle>
            <a:lvl1pPr>
              <a:defRPr>
                <a:solidFill>
                  <a:schemeClr val="accent1"/>
                </a:solidFill>
              </a:defRPr>
            </a:lvl1pPr>
          </a:lstStyle>
          <a:p>
            <a:r>
              <a:rPr lang="en-US"/>
              <a:t>Click to add heading</a:t>
            </a:r>
          </a:p>
        </p:txBody>
      </p:sp>
      <p:sp>
        <p:nvSpPr>
          <p:cNvPr id="13" name="Text Placeholder 8"/>
          <p:cNvSpPr>
            <a:spLocks noGrp="1"/>
          </p:cNvSpPr>
          <p:nvPr>
            <p:ph type="body" sz="quarter" idx="13" hasCustomPrompt="1"/>
          </p:nvPr>
        </p:nvSpPr>
        <p:spPr>
          <a:xfrm>
            <a:off x="4800598" y="1378860"/>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12" name="Footer Placeholder 9"/>
          <p:cNvSpPr>
            <a:spLocks noGrp="1"/>
          </p:cNvSpPr>
          <p:nvPr>
            <p:ph type="ftr" sz="quarter" idx="15"/>
          </p:nvPr>
        </p:nvSpPr>
        <p:spPr>
          <a:xfrm>
            <a:off x="3380013" y="6464761"/>
            <a:ext cx="4072603"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4"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026842402"/>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guide id="4" pos="43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et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58226"/>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p:cNvSpPr>
            <a:spLocks noGrp="1"/>
          </p:cNvSpPr>
          <p:nvPr>
            <p:ph type="pic" sz="quarter" idx="19" hasCustomPrompt="1"/>
          </p:nvPr>
        </p:nvSpPr>
        <p:spPr>
          <a:xfrm>
            <a:off x="4800600" y="457200"/>
            <a:ext cx="3886200" cy="567690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9"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1376721"/>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23557" y="6464761"/>
            <a:ext cx="40290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244874951"/>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Content Placeholder 2"/>
          <p:cNvSpPr>
            <a:spLocks noGrp="1"/>
          </p:cNvSpPr>
          <p:nvPr>
            <p:ph sz="quarter" idx="29" hasCustomPrompt="1"/>
          </p:nvPr>
        </p:nvSpPr>
        <p:spPr>
          <a:xfrm>
            <a:off x="3429000" y="1733548"/>
            <a:ext cx="5253038"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27" hasCustomPrompt="1"/>
          </p:nvPr>
        </p:nvSpPr>
        <p:spPr>
          <a:xfrm>
            <a:off x="452438" y="1733549"/>
            <a:ext cx="2519362"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9" name="Text Placeholder 8"/>
          <p:cNvSpPr>
            <a:spLocks noGrp="1"/>
          </p:cNvSpPr>
          <p:nvPr>
            <p:ph type="body" sz="quarter" idx="13" hasCustomPrompt="1"/>
          </p:nvPr>
        </p:nvSpPr>
        <p:spPr>
          <a:xfrm>
            <a:off x="457200" y="914400"/>
            <a:ext cx="8229600" cy="361950"/>
          </a:xfrm>
        </p:spPr>
        <p:txBody>
          <a:bodyPr anchor="t" anchorCtr="0"/>
          <a:lstStyle>
            <a:lvl1pPr marL="0" marR="0" indent="0" algn="l" defTabSz="914400" rtl="0" eaLnBrk="1" fontAlgn="base" latinLnBrk="0" hangingPunct="1">
              <a:lnSpc>
                <a:spcPct val="100000"/>
              </a:lnSpc>
              <a:spcBef>
                <a:spcPts val="0"/>
              </a:spcBef>
              <a:spcAft>
                <a:spcPts val="1000"/>
              </a:spcAft>
              <a:buClr>
                <a:schemeClr val="accent3"/>
              </a:buClr>
              <a:buSzTx/>
              <a:buFont typeface="Wingdings" pitchFamily="2" charset="2"/>
              <a:buNone/>
              <a:tabLst/>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3" name="Straight Connector 12"/>
          <p:cNvCxnSpPr/>
          <p:nvPr userDrawn="1"/>
        </p:nvCxnSpPr>
        <p:spPr>
          <a:xfrm>
            <a:off x="3200400"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9"/>
          <p:cNvSpPr>
            <a:spLocks noGrp="1"/>
          </p:cNvSpPr>
          <p:nvPr>
            <p:ph type="ftr" sz="quarter" idx="15"/>
          </p:nvPr>
        </p:nvSpPr>
        <p:spPr>
          <a:xfrm>
            <a:off x="3374571" y="6464761"/>
            <a:ext cx="4078046"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2"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4"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827612383"/>
      </p:ext>
    </p:extLst>
  </p:cSld>
  <p:clrMapOvr>
    <a:masterClrMapping/>
  </p:clrMapOvr>
  <p:extLst>
    <p:ext uri="{DCECCB84-F9BA-43D5-87BE-67443E8EF086}">
      <p15:sldGuideLst xmlns:p15="http://schemas.microsoft.com/office/powerpoint/2012/main">
        <p15:guide id="1" pos="2016">
          <p15:clr>
            <a:srgbClr val="FBAE40"/>
          </p15:clr>
        </p15:guide>
        <p15:guide id="3" pos="1872">
          <p15:clr>
            <a:srgbClr val="FBAE40"/>
          </p15:clr>
        </p15:guide>
        <p15:guide id="4"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0" name="Content Placeholder 2"/>
          <p:cNvSpPr>
            <a:spLocks noGrp="1"/>
          </p:cNvSpPr>
          <p:nvPr>
            <p:ph sz="quarter" idx="31" hasCustomPrompt="1"/>
          </p:nvPr>
        </p:nvSpPr>
        <p:spPr>
          <a:xfrm>
            <a:off x="452438"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32" hasCustomPrompt="1"/>
          </p:nvPr>
        </p:nvSpPr>
        <p:spPr>
          <a:xfrm>
            <a:off x="3309353"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quarter" idx="33" hasCustomPrompt="1"/>
          </p:nvPr>
        </p:nvSpPr>
        <p:spPr>
          <a:xfrm>
            <a:off x="6180496"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24" name="Text Placeholder 8"/>
          <p:cNvSpPr>
            <a:spLocks noGrp="1"/>
          </p:cNvSpPr>
          <p:nvPr>
            <p:ph type="body" sz="quarter" idx="13" hasCustomPrompt="1"/>
          </p:nvPr>
        </p:nvSpPr>
        <p:spPr>
          <a:xfrm>
            <a:off x="457200" y="91654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4" name="Straight Connector 13"/>
          <p:cNvCxnSpPr/>
          <p:nvPr userDrawn="1"/>
        </p:nvCxnSpPr>
        <p:spPr>
          <a:xfrm>
            <a:off x="3140883"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4019"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p:cNvSpPr>
            <a:spLocks noGrp="1"/>
          </p:cNvSpPr>
          <p:nvPr>
            <p:ph type="ftr" sz="quarter" idx="15"/>
          </p:nvPr>
        </p:nvSpPr>
        <p:spPr>
          <a:xfrm>
            <a:off x="3401785" y="6464761"/>
            <a:ext cx="4050831"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8"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222718040"/>
      </p:ext>
    </p:extLst>
  </p:cSld>
  <p:clrMapOvr>
    <a:masterClrMapping/>
  </p:clrMapOvr>
  <p:extLst>
    <p:ext uri="{DCECCB84-F9BA-43D5-87BE-67443E8EF086}">
      <p15:sldGuideLst xmlns:p15="http://schemas.microsoft.com/office/powerpoint/2012/main">
        <p15:guide id="1" pos="2016">
          <p15:clr>
            <a:srgbClr val="FBAE40"/>
          </p15:clr>
        </p15:guide>
        <p15:guide id="2" pos="3744">
          <p15:clr>
            <a:srgbClr val="FBAE40"/>
          </p15:clr>
        </p15:guide>
        <p15:guide id="3" pos="1872">
          <p15:clr>
            <a:srgbClr val="FBAE40"/>
          </p15:clr>
        </p15:guide>
        <p15:guide id="4" pos="3600">
          <p15:clr>
            <a:srgbClr val="FBAE40"/>
          </p15:clr>
        </p15:guide>
        <p15:guide id="5" pos="53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5" name="Footer Placeholder 9"/>
          <p:cNvSpPr>
            <a:spLocks noGrp="1"/>
          </p:cNvSpPr>
          <p:nvPr>
            <p:ph type="ftr" sz="quarter" idx="15"/>
          </p:nvPr>
        </p:nvSpPr>
        <p:spPr>
          <a:xfrm>
            <a:off x="3483429" y="6464761"/>
            <a:ext cx="3969188"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7"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8"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905755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9"/>
          <p:cNvSpPr>
            <a:spLocks noGrp="1"/>
          </p:cNvSpPr>
          <p:nvPr>
            <p:ph type="ftr" sz="quarter" idx="15"/>
          </p:nvPr>
        </p:nvSpPr>
        <p:spPr>
          <a:xfrm>
            <a:off x="3516085" y="6464761"/>
            <a:ext cx="3936531"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5"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6"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750049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1"/>
            <a:ext cx="9144000" cy="3381306"/>
          </a:xfrm>
          <a:prstGeom prst="rect">
            <a:avLst/>
          </a:prstGeom>
          <a:gradFill flip="none" rotWithShape="1">
            <a:gsLst>
              <a:gs pos="100000">
                <a:schemeClr val="accent5">
                  <a:alpha val="0"/>
                </a:schemeClr>
              </a:gs>
              <a:gs pos="0">
                <a:schemeClr val="accent5">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83280"/>
          </a:xfrm>
          <a:prstGeom prst="rect">
            <a:avLst/>
          </a:prstGeom>
        </p:spPr>
      </p:pic>
      <p:sp>
        <p:nvSpPr>
          <p:cNvPr id="6" name="Subtitle 2"/>
          <p:cNvSpPr>
            <a:spLocks noGrp="1"/>
          </p:cNvSpPr>
          <p:nvPr>
            <p:ph type="subTitle" idx="1"/>
          </p:nvPr>
        </p:nvSpPr>
        <p:spPr>
          <a:xfrm>
            <a:off x="633222" y="2110740"/>
            <a:ext cx="7882127" cy="416998"/>
          </a:xfrm>
        </p:spPr>
        <p:txBody>
          <a:bodyPr anchor="ctr" anchorCtr="0">
            <a:normAutofit/>
          </a:bodyPr>
          <a:lstStyle>
            <a:lvl1pPr marL="0" indent="0" algn="l">
              <a:buNone/>
              <a:defRPr sz="1800" b="0" i="0">
                <a:solidFill>
                  <a:schemeClr val="bg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9"/>
          <p:cNvSpPr>
            <a:spLocks noGrp="1"/>
          </p:cNvSpPr>
          <p:nvPr>
            <p:ph type="title" hasCustomPrompt="1"/>
          </p:nvPr>
        </p:nvSpPr>
        <p:spPr>
          <a:xfrm>
            <a:off x="628650" y="1562100"/>
            <a:ext cx="7891272" cy="548640"/>
          </a:xfrm>
        </p:spPr>
        <p:txBody>
          <a:bodyPr>
            <a:noAutofit/>
          </a:bodyPr>
          <a:lstStyle>
            <a:lvl1pPr>
              <a:defRPr sz="4000">
                <a:solidFill>
                  <a:schemeClr val="bg1"/>
                </a:solidFill>
              </a:defRPr>
            </a:lvl1pPr>
          </a:lstStyle>
          <a:p>
            <a:r>
              <a:rPr lang="en-US"/>
              <a:t>Click to add title</a:t>
            </a:r>
          </a:p>
        </p:txBody>
      </p:sp>
      <p:sp>
        <p:nvSpPr>
          <p:cNvPr id="17" name="Date Placeholder 1"/>
          <p:cNvSpPr>
            <a:spLocks noGrp="1"/>
          </p:cNvSpPr>
          <p:nvPr>
            <p:ph type="dt" sz="half" idx="2"/>
          </p:nvPr>
        </p:nvSpPr>
        <p:spPr>
          <a:xfrm>
            <a:off x="628650" y="2864646"/>
            <a:ext cx="2057400" cy="210312"/>
          </a:xfrm>
          <a:prstGeom prst="rect">
            <a:avLst/>
          </a:prstGeom>
        </p:spPr>
        <p:txBody>
          <a:bodyPr vert="horz" lIns="0" tIns="0" rIns="0" bIns="0" rtlCol="0" anchor="ctr"/>
          <a:lstStyle>
            <a:lvl1pPr algn="l">
              <a:defRPr sz="1000">
                <a:solidFill>
                  <a:schemeClr val="bg1"/>
                </a:solidFill>
                <a:latin typeface="HelveticaNeueLT Std" panose="020B0604020202020204" pitchFamily="34" charset="0"/>
              </a:defRPr>
            </a:lvl1pPr>
          </a:lstStyle>
          <a:p>
            <a:r>
              <a:rPr lang="en-US"/>
              <a:t>February 2024</a:t>
            </a:r>
          </a:p>
        </p:txBody>
      </p:sp>
      <p:sp>
        <p:nvSpPr>
          <p:cNvPr id="12" name="Footer Placeholder 9"/>
          <p:cNvSpPr>
            <a:spLocks noGrp="1"/>
          </p:cNvSpPr>
          <p:nvPr>
            <p:ph type="ftr" sz="quarter" idx="15"/>
          </p:nvPr>
        </p:nvSpPr>
        <p:spPr>
          <a:xfrm>
            <a:off x="628650" y="3084845"/>
            <a:ext cx="7891272" cy="202910"/>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1" name="Picture 10" descr="citadel logo blue.png"/>
          <p:cNvPicPr>
            <a:picLocks noChangeAspect="1"/>
          </p:cNvPicPr>
          <p:nvPr/>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54150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ver Slide With Custom Photo">
    <p:spTree>
      <p:nvGrpSpPr>
        <p:cNvPr id="1" name=""/>
        <p:cNvGrpSpPr/>
        <p:nvPr/>
      </p:nvGrpSpPr>
      <p:grpSpPr>
        <a:xfrm>
          <a:off x="0" y="0"/>
          <a:ext cx="0" cy="0"/>
          <a:chOff x="0" y="0"/>
          <a:chExt cx="0" cy="0"/>
        </a:xfrm>
      </p:grpSpPr>
      <p:sp>
        <p:nvSpPr>
          <p:cNvPr id="11" name="Picture Placeholder 3"/>
          <p:cNvSpPr>
            <a:spLocks noGrp="1"/>
          </p:cNvSpPr>
          <p:nvPr>
            <p:ph type="pic" sz="quarter" idx="25" hasCustomPrompt="1"/>
          </p:nvPr>
        </p:nvSpPr>
        <p:spPr>
          <a:xfrm>
            <a:off x="-3" y="1"/>
            <a:ext cx="9144003" cy="6857999"/>
          </a:xfrm>
          <a:solidFill>
            <a:schemeClr val="bg1">
              <a:lumMod val="85000"/>
            </a:schemeClr>
          </a:solidFill>
        </p:spPr>
        <p:txBody>
          <a:bodyPr lIns="228600" tIns="228600" bIns="1463040" anchor="b"/>
          <a:lstStyle>
            <a:lvl1pPr marL="0" indent="0" algn="ctr">
              <a:buNone/>
              <a:defRPr baseline="0">
                <a:solidFill>
                  <a:schemeClr val="bg1"/>
                </a:solidFill>
              </a:defRPr>
            </a:lvl1pPr>
          </a:lstStyle>
          <a:p>
            <a:r>
              <a:rPr lang="en-US"/>
              <a:t>Click icon to add background photo</a:t>
            </a:r>
          </a:p>
        </p:txBody>
      </p:sp>
      <p:sp>
        <p:nvSpPr>
          <p:cNvPr id="12" name="Rectangle 11"/>
          <p:cNvSpPr/>
          <p:nvPr/>
        </p:nvSpPr>
        <p:spPr>
          <a:xfrm>
            <a:off x="0" y="1"/>
            <a:ext cx="9144000" cy="3381306"/>
          </a:xfrm>
          <a:prstGeom prst="rect">
            <a:avLst/>
          </a:prstGeom>
          <a:gradFill flip="none" rotWithShape="1">
            <a:gsLst>
              <a:gs pos="100000">
                <a:schemeClr val="accent5">
                  <a:alpha val="0"/>
                </a:schemeClr>
              </a:gs>
              <a:gs pos="0">
                <a:schemeClr val="accent5">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hasCustomPrompt="1"/>
          </p:nvPr>
        </p:nvSpPr>
        <p:spPr>
          <a:xfrm>
            <a:off x="633222" y="2110740"/>
            <a:ext cx="7882127" cy="416998"/>
          </a:xfrm>
        </p:spPr>
        <p:txBody>
          <a:bodyPr anchor="ctr" anchorCtr="0">
            <a:normAutofit/>
          </a:bodyPr>
          <a:lstStyle>
            <a:lvl1pPr marL="0" indent="0" algn="l">
              <a:buNone/>
              <a:defRPr sz="1800" b="0" i="0">
                <a:solidFill>
                  <a:schemeClr val="bg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9"/>
          <p:cNvSpPr>
            <a:spLocks noGrp="1"/>
          </p:cNvSpPr>
          <p:nvPr>
            <p:ph type="title" hasCustomPrompt="1"/>
          </p:nvPr>
        </p:nvSpPr>
        <p:spPr>
          <a:xfrm>
            <a:off x="628650" y="1562100"/>
            <a:ext cx="7891272" cy="548640"/>
          </a:xfrm>
        </p:spPr>
        <p:txBody>
          <a:bodyPr>
            <a:noAutofit/>
          </a:bodyPr>
          <a:lstStyle>
            <a:lvl1pPr>
              <a:defRPr sz="4000">
                <a:solidFill>
                  <a:schemeClr val="bg1"/>
                </a:solidFill>
              </a:defRPr>
            </a:lvl1pPr>
          </a:lstStyle>
          <a:p>
            <a:r>
              <a:rPr lang="en-US"/>
              <a:t>Click to add title</a:t>
            </a:r>
          </a:p>
        </p:txBody>
      </p:sp>
      <p:sp>
        <p:nvSpPr>
          <p:cNvPr id="17" name="Date Placeholder 1"/>
          <p:cNvSpPr>
            <a:spLocks noGrp="1"/>
          </p:cNvSpPr>
          <p:nvPr>
            <p:ph type="dt" sz="half" idx="2"/>
          </p:nvPr>
        </p:nvSpPr>
        <p:spPr>
          <a:xfrm>
            <a:off x="628650" y="2864646"/>
            <a:ext cx="2057400" cy="210312"/>
          </a:xfrm>
          <a:prstGeom prst="rect">
            <a:avLst/>
          </a:prstGeom>
        </p:spPr>
        <p:txBody>
          <a:bodyPr vert="horz" lIns="0" tIns="0" rIns="0" bIns="0" rtlCol="0" anchor="ctr"/>
          <a:lstStyle>
            <a:lvl1pPr algn="l">
              <a:defRPr sz="1000">
                <a:solidFill>
                  <a:schemeClr val="bg1"/>
                </a:solidFill>
                <a:latin typeface="HelveticaNeueLT Std" panose="020B0604020202020204" pitchFamily="34" charset="0"/>
              </a:defRPr>
            </a:lvl1pPr>
          </a:lstStyle>
          <a:p>
            <a:r>
              <a:rPr lang="en-US"/>
              <a:t>February 2024</a:t>
            </a:r>
          </a:p>
        </p:txBody>
      </p:sp>
      <p:sp>
        <p:nvSpPr>
          <p:cNvPr id="13" name="Footer Placeholder 9"/>
          <p:cNvSpPr>
            <a:spLocks noGrp="1"/>
          </p:cNvSpPr>
          <p:nvPr>
            <p:ph type="ftr" sz="quarter" idx="15"/>
          </p:nvPr>
        </p:nvSpPr>
        <p:spPr>
          <a:xfrm>
            <a:off x="628650" y="3084845"/>
            <a:ext cx="7891272" cy="202910"/>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0" name="Picture 9" descr="citadel logo blue.png"/>
          <p:cNvPicPr>
            <a:picLocks noChangeAspect="1"/>
          </p:cNvPicPr>
          <p:nvPr/>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413424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Slide Alternative">
    <p:bg>
      <p:bgPr>
        <a:gradFill>
          <a:gsLst>
            <a:gs pos="0">
              <a:schemeClr val="accent5"/>
            </a:gs>
            <a:gs pos="100000">
              <a:schemeClr val="accent3"/>
            </a:gs>
          </a:gsLst>
          <a:lin ang="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0"/>
            <a:ext cx="6172200" cy="2286000"/>
          </a:xfrm>
          <a:prstGeom prst="rect">
            <a:avLst/>
          </a:prstGeom>
        </p:spPr>
      </p:pic>
      <p:sp>
        <p:nvSpPr>
          <p:cNvPr id="9"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0"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572000"/>
            <a:ext cx="2971800" cy="2286000"/>
          </a:xfrm>
          <a:prstGeom prst="rect">
            <a:avLst/>
          </a:prstGeom>
        </p:spPr>
      </p:pic>
      <p:sp>
        <p:nvSpPr>
          <p:cNvPr id="14" name="Footer Placeholder 9"/>
          <p:cNvSpPr>
            <a:spLocks noGrp="1"/>
          </p:cNvSpPr>
          <p:nvPr>
            <p:ph type="ftr" sz="quarter" idx="15"/>
          </p:nvPr>
        </p:nvSpPr>
        <p:spPr>
          <a:xfrm>
            <a:off x="628650" y="4037621"/>
            <a:ext cx="7891272" cy="202910"/>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3" name="Picture 12" descr="citadel logo blue.png"/>
          <p:cNvPicPr>
            <a:picLocks noChangeAspect="1"/>
          </p:cNvPicPr>
          <p:nvPr/>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325123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Alternative">
    <p:bg>
      <p:bgPr>
        <a:gradFill>
          <a:gsLst>
            <a:gs pos="0">
              <a:schemeClr val="accent5"/>
            </a:gs>
            <a:gs pos="100000">
              <a:schemeClr val="accent3"/>
            </a:gs>
          </a:gsLst>
          <a:lin ang="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0"/>
            <a:ext cx="6172200" cy="2286000"/>
          </a:xfrm>
          <a:prstGeom prst="rect">
            <a:avLst/>
          </a:prstGeom>
        </p:spPr>
      </p:pic>
      <p:sp>
        <p:nvSpPr>
          <p:cNvPr id="9"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0"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2200" y="4572000"/>
            <a:ext cx="2971800" cy="2286000"/>
          </a:xfrm>
          <a:prstGeom prst="rect">
            <a:avLst/>
          </a:prstGeom>
        </p:spPr>
      </p:pic>
      <p:sp>
        <p:nvSpPr>
          <p:cNvPr id="14" name="Footer Placeholder 9"/>
          <p:cNvSpPr>
            <a:spLocks noGrp="1"/>
          </p:cNvSpPr>
          <p:nvPr>
            <p:ph type="ftr" sz="quarter" idx="15"/>
          </p:nvPr>
        </p:nvSpPr>
        <p:spPr>
          <a:xfrm>
            <a:off x="628650" y="4037620"/>
            <a:ext cx="7891272" cy="316665"/>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3" name="Picture 12" descr="citadel logo blue.png"/>
          <p:cNvPicPr>
            <a:picLocks noChangeAspect="1"/>
          </p:cNvPicPr>
          <p:nvPr userDrawn="1"/>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1953126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Slide Alternative Custom Photos">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14" name="Picture Placeholder 3"/>
          <p:cNvSpPr>
            <a:spLocks noGrp="1"/>
          </p:cNvSpPr>
          <p:nvPr>
            <p:ph type="pic" sz="quarter" idx="25" hasCustomPrompt="1"/>
          </p:nvPr>
        </p:nvSpPr>
        <p:spPr>
          <a:xfrm>
            <a:off x="-3" y="4576536"/>
            <a:ext cx="6205113" cy="2281464"/>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5" name="Picture Placeholder 3"/>
          <p:cNvSpPr>
            <a:spLocks noGrp="1"/>
          </p:cNvSpPr>
          <p:nvPr>
            <p:ph type="pic" sz="quarter" idx="26" hasCustomPrompt="1"/>
          </p:nvPr>
        </p:nvSpPr>
        <p:spPr>
          <a:xfrm>
            <a:off x="6205110" y="4576537"/>
            <a:ext cx="2938890" cy="2281463"/>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1"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3"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6"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sp>
        <p:nvSpPr>
          <p:cNvPr id="9" name="Footer Placeholder 9"/>
          <p:cNvSpPr>
            <a:spLocks noGrp="1"/>
          </p:cNvSpPr>
          <p:nvPr>
            <p:ph type="ftr" sz="quarter" idx="15"/>
          </p:nvPr>
        </p:nvSpPr>
        <p:spPr>
          <a:xfrm>
            <a:off x="628650" y="4037621"/>
            <a:ext cx="7891272" cy="202910"/>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0" name="Picture 9" descr="citadel logo blue.png"/>
          <p:cNvPicPr>
            <a:picLocks noChangeAspect="1"/>
          </p:cNvPicPr>
          <p:nvPr/>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3177599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Slide No Photo">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9"/>
          <p:cNvSpPr>
            <a:spLocks noGrp="1"/>
          </p:cNvSpPr>
          <p:nvPr>
            <p:ph type="ftr" sz="quarter" idx="15"/>
          </p:nvPr>
        </p:nvSpPr>
        <p:spPr>
          <a:xfrm>
            <a:off x="628650" y="4037621"/>
            <a:ext cx="7891272" cy="202910"/>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8" name="Picture 7" descr="citadel logo blue.png"/>
          <p:cNvPicPr>
            <a:picLocks noChangeAspect="1"/>
          </p:cNvPicPr>
          <p:nvPr/>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107683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Divider">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itadel_logo_2013_CMYK.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65918" y="6471703"/>
            <a:ext cx="1022815" cy="122054"/>
          </a:xfrm>
          <a:prstGeom prst="rect">
            <a:avLst/>
          </a:prstGeom>
        </p:spPr>
      </p:pic>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2"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solidFill>
                  <a:schemeClr val="bg1"/>
                </a:solidFill>
              </a:defRPr>
            </a:lvl1pPr>
          </a:lstStyle>
          <a:p>
            <a:pPr>
              <a:lnSpc>
                <a:spcPts val="1000"/>
              </a:lnSpc>
            </a:pPr>
            <a:r>
              <a:rPr lang="en-US"/>
              <a:t>CONFIDENTIAL</a:t>
            </a:r>
          </a:p>
        </p:txBody>
      </p:sp>
      <p:sp>
        <p:nvSpPr>
          <p:cNvPr id="18"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chemeClr val="bg1"/>
                </a:solidFill>
                <a:latin typeface="HelveticaNeueLT Std" panose="020B0604020202020204" pitchFamily="34" charset="0"/>
              </a:defRPr>
            </a:lvl1pPr>
          </a:lstStyle>
          <a:p>
            <a:r>
              <a:rPr lang="en-US"/>
              <a:t>February 2024</a:t>
            </a:r>
          </a:p>
        </p:txBody>
      </p:sp>
      <p:sp>
        <p:nvSpPr>
          <p:cNvPr id="20"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bg1"/>
                </a:solidFill>
                <a:latin typeface="+mn-lt"/>
              </a:defRPr>
            </a:lvl1pPr>
          </a:lstStyle>
          <a:p>
            <a:fld id="{039BA69E-D64D-4026-8F7C-C8DB9E9EB6F2}" type="slidenum">
              <a:rPr lang="en-US" smtClean="0"/>
              <a:pPr/>
              <a:t>‹#›</a:t>
            </a:fld>
            <a:endParaRPr lang="en-US"/>
          </a:p>
        </p:txBody>
      </p:sp>
      <p:cxnSp>
        <p:nvCxnSpPr>
          <p:cNvPr id="21" name="Straight Connector 20"/>
          <p:cNvCxnSpPr/>
          <p:nvPr userDrawn="1"/>
        </p:nvCxnSpPr>
        <p:spPr>
          <a:xfrm>
            <a:off x="8519835" y="6468306"/>
            <a:ext cx="0" cy="13716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52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452438" y="1371600"/>
            <a:ext cx="8229600" cy="4857550"/>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14300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10"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2"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3680761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With Subheading">
    <p:spTree>
      <p:nvGrpSpPr>
        <p:cNvPr id="1" name=""/>
        <p:cNvGrpSpPr/>
        <p:nvPr/>
      </p:nvGrpSpPr>
      <p:grpSpPr>
        <a:xfrm>
          <a:off x="0" y="0"/>
          <a:ext cx="0" cy="0"/>
          <a:chOff x="0" y="0"/>
          <a:chExt cx="0" cy="0"/>
        </a:xfrm>
      </p:grpSpPr>
      <p:sp>
        <p:nvSpPr>
          <p:cNvPr id="7" name="Content Placeholder 2"/>
          <p:cNvSpPr>
            <a:spLocks noGrp="1"/>
          </p:cNvSpPr>
          <p:nvPr>
            <p:ph sz="quarter" idx="25" hasCustomPrompt="1"/>
          </p:nvPr>
        </p:nvSpPr>
        <p:spPr>
          <a:xfrm>
            <a:off x="452438" y="1733548"/>
            <a:ext cx="8234360" cy="451034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3"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5"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1369193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Content Placeholder 2"/>
          <p:cNvSpPr>
            <a:spLocks noGrp="1"/>
          </p:cNvSpPr>
          <p:nvPr>
            <p:ph sz="quarter" idx="25" hasCustomPrompt="1"/>
          </p:nvPr>
        </p:nvSpPr>
        <p:spPr>
          <a:xfrm>
            <a:off x="452438"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5"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0"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1"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927202602"/>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With Subheading">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25" hasCustomPrompt="1"/>
          </p:nvPr>
        </p:nvSpPr>
        <p:spPr>
          <a:xfrm>
            <a:off x="452438"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6"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7"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1412211261"/>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 Page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1263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9" hasCustomPrompt="1"/>
          </p:nvPr>
        </p:nvSpPr>
        <p:spPr>
          <a:xfrm>
            <a:off x="4572000" y="0"/>
            <a:ext cx="4572000" cy="685800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6"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20" name="Text Placeholder 8"/>
          <p:cNvSpPr>
            <a:spLocks noGrp="1"/>
          </p:cNvSpPr>
          <p:nvPr>
            <p:ph type="body" sz="quarter" idx="13" hasCustomPrompt="1"/>
          </p:nvPr>
        </p:nvSpPr>
        <p:spPr>
          <a:xfrm>
            <a:off x="457200" y="1377012"/>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Tree>
    <p:extLst>
      <p:ext uri="{BB962C8B-B14F-4D97-AF65-F5344CB8AC3E}">
        <p14:creationId xmlns:p14="http://schemas.microsoft.com/office/powerpoint/2010/main" val="2724525424"/>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alf Page Image Left">
    <p:spTree>
      <p:nvGrpSpPr>
        <p:cNvPr id="1" name=""/>
        <p:cNvGrpSpPr/>
        <p:nvPr/>
      </p:nvGrpSpPr>
      <p:grpSpPr>
        <a:xfrm>
          <a:off x="0" y="0"/>
          <a:ext cx="0" cy="0"/>
          <a:chOff x="0" y="0"/>
          <a:chExt cx="0" cy="0"/>
        </a:xfrm>
      </p:grpSpPr>
      <p:sp>
        <p:nvSpPr>
          <p:cNvPr id="10" name="Content Placeholder 2"/>
          <p:cNvSpPr>
            <a:spLocks noGrp="1"/>
          </p:cNvSpPr>
          <p:nvPr>
            <p:ph sz="quarter" idx="27" hasCustomPrompt="1"/>
          </p:nvPr>
        </p:nvSpPr>
        <p:spPr>
          <a:xfrm>
            <a:off x="4800600" y="2207655"/>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
          <p:cNvSpPr>
            <a:spLocks noGrp="1"/>
          </p:cNvSpPr>
          <p:nvPr>
            <p:ph type="pic" sz="quarter" idx="25" hasCustomPrompt="1"/>
          </p:nvPr>
        </p:nvSpPr>
        <p:spPr>
          <a:xfrm>
            <a:off x="-2" y="0"/>
            <a:ext cx="4572000" cy="685800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8" name="Title 5"/>
          <p:cNvSpPr>
            <a:spLocks noGrp="1"/>
          </p:cNvSpPr>
          <p:nvPr>
            <p:ph type="title" hasCustomPrompt="1"/>
          </p:nvPr>
        </p:nvSpPr>
        <p:spPr>
          <a:xfrm>
            <a:off x="4800599" y="457201"/>
            <a:ext cx="3886200" cy="914400"/>
          </a:xfrm>
        </p:spPr>
        <p:txBody>
          <a:bodyPr/>
          <a:lstStyle>
            <a:lvl1pPr>
              <a:defRPr>
                <a:solidFill>
                  <a:schemeClr val="accent1"/>
                </a:solidFill>
              </a:defRPr>
            </a:lvl1pPr>
          </a:lstStyle>
          <a:p>
            <a:r>
              <a:rPr lang="en-US"/>
              <a:t>Click to add heading</a:t>
            </a:r>
          </a:p>
        </p:txBody>
      </p:sp>
      <p:sp>
        <p:nvSpPr>
          <p:cNvPr id="13" name="Text Placeholder 8"/>
          <p:cNvSpPr>
            <a:spLocks noGrp="1"/>
          </p:cNvSpPr>
          <p:nvPr>
            <p:ph type="body" sz="quarter" idx="13" hasCustomPrompt="1"/>
          </p:nvPr>
        </p:nvSpPr>
        <p:spPr>
          <a:xfrm>
            <a:off x="4800598" y="1378860"/>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12"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pic>
        <p:nvPicPr>
          <p:cNvPr id="17" name="Picture 16" descr="citadel_logo_2013_CMYK.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65918" y="6471703"/>
            <a:ext cx="1022815" cy="122054"/>
          </a:xfrm>
          <a:prstGeom prst="rect">
            <a:avLst/>
          </a:prstGeom>
        </p:spPr>
      </p:pic>
      <p:sp>
        <p:nvSpPr>
          <p:cNvPr id="18"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9"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3911862193"/>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guide id="4"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set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58226"/>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p:cNvSpPr>
            <a:spLocks noGrp="1"/>
          </p:cNvSpPr>
          <p:nvPr>
            <p:ph type="pic" sz="quarter" idx="19" hasCustomPrompt="1"/>
          </p:nvPr>
        </p:nvSpPr>
        <p:spPr>
          <a:xfrm>
            <a:off x="4800600" y="457200"/>
            <a:ext cx="3886200" cy="567690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9"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1376721"/>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6"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7"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3772820492"/>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lternative Custom Photos">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14" name="Picture Placeholder 3"/>
          <p:cNvSpPr>
            <a:spLocks noGrp="1"/>
          </p:cNvSpPr>
          <p:nvPr>
            <p:ph type="pic" sz="quarter" idx="25" hasCustomPrompt="1"/>
          </p:nvPr>
        </p:nvSpPr>
        <p:spPr>
          <a:xfrm>
            <a:off x="-3" y="4576536"/>
            <a:ext cx="6205113" cy="2281464"/>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5" name="Picture Placeholder 3"/>
          <p:cNvSpPr>
            <a:spLocks noGrp="1"/>
          </p:cNvSpPr>
          <p:nvPr>
            <p:ph type="pic" sz="quarter" idx="26" hasCustomPrompt="1"/>
          </p:nvPr>
        </p:nvSpPr>
        <p:spPr>
          <a:xfrm>
            <a:off x="6205110" y="4576537"/>
            <a:ext cx="2938890" cy="2281463"/>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1"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3"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6"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sp>
        <p:nvSpPr>
          <p:cNvPr id="9" name="Footer Placeholder 9"/>
          <p:cNvSpPr>
            <a:spLocks noGrp="1"/>
          </p:cNvSpPr>
          <p:nvPr>
            <p:ph type="ftr" sz="quarter" idx="15"/>
          </p:nvPr>
        </p:nvSpPr>
        <p:spPr>
          <a:xfrm>
            <a:off x="628650" y="4037621"/>
            <a:ext cx="7891272" cy="322108"/>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0" name="Picture 9" descr="citadel logo blue.png"/>
          <p:cNvPicPr>
            <a:picLocks noChangeAspect="1"/>
          </p:cNvPicPr>
          <p:nvPr userDrawn="1"/>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4200359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Right">
    <p:spTree>
      <p:nvGrpSpPr>
        <p:cNvPr id="1" name=""/>
        <p:cNvGrpSpPr/>
        <p:nvPr/>
      </p:nvGrpSpPr>
      <p:grpSpPr>
        <a:xfrm>
          <a:off x="0" y="0"/>
          <a:ext cx="0" cy="0"/>
          <a:chOff x="0" y="0"/>
          <a:chExt cx="0" cy="0"/>
        </a:xfrm>
      </p:grpSpPr>
      <p:sp>
        <p:nvSpPr>
          <p:cNvPr id="18" name="Content Placeholder 2"/>
          <p:cNvSpPr>
            <a:spLocks noGrp="1"/>
          </p:cNvSpPr>
          <p:nvPr>
            <p:ph sz="quarter" idx="29" hasCustomPrompt="1"/>
          </p:nvPr>
        </p:nvSpPr>
        <p:spPr>
          <a:xfrm>
            <a:off x="3429000" y="1733548"/>
            <a:ext cx="5253038"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27" hasCustomPrompt="1"/>
          </p:nvPr>
        </p:nvSpPr>
        <p:spPr>
          <a:xfrm>
            <a:off x="452438" y="1733549"/>
            <a:ext cx="2519362"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9" name="Text Placeholder 8"/>
          <p:cNvSpPr>
            <a:spLocks noGrp="1"/>
          </p:cNvSpPr>
          <p:nvPr>
            <p:ph type="body" sz="quarter" idx="13" hasCustomPrompt="1"/>
          </p:nvPr>
        </p:nvSpPr>
        <p:spPr>
          <a:xfrm>
            <a:off x="457200" y="914400"/>
            <a:ext cx="8229600" cy="361950"/>
          </a:xfrm>
        </p:spPr>
        <p:txBody>
          <a:bodyPr anchor="t" anchorCtr="0"/>
          <a:lstStyle>
            <a:lvl1pPr marL="0" marR="0" indent="0" algn="l" defTabSz="914400" rtl="0" eaLnBrk="1" fontAlgn="base" latinLnBrk="0" hangingPunct="1">
              <a:lnSpc>
                <a:spcPct val="100000"/>
              </a:lnSpc>
              <a:spcBef>
                <a:spcPts val="0"/>
              </a:spcBef>
              <a:spcAft>
                <a:spcPts val="1000"/>
              </a:spcAft>
              <a:buClr>
                <a:schemeClr val="accent3"/>
              </a:buClr>
              <a:buSzTx/>
              <a:buFont typeface="Wingdings" pitchFamily="2" charset="2"/>
              <a:buNone/>
              <a:tabLst/>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3" name="Straight Connector 12"/>
          <p:cNvCxnSpPr/>
          <p:nvPr/>
        </p:nvCxnSpPr>
        <p:spPr>
          <a:xfrm>
            <a:off x="3200400"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6"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7"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4142510572"/>
      </p:ext>
    </p:extLst>
  </p:cSld>
  <p:clrMapOvr>
    <a:masterClrMapping/>
  </p:clrMapOvr>
  <p:extLst>
    <p:ext uri="{DCECCB84-F9BA-43D5-87BE-67443E8EF086}">
      <p15:sldGuideLst xmlns:p15="http://schemas.microsoft.com/office/powerpoint/2012/main">
        <p15:guide id="1" pos="2016">
          <p15:clr>
            <a:srgbClr val="FBAE40"/>
          </p15:clr>
        </p15:guide>
        <p15:guide id="3" pos="1872">
          <p15:clr>
            <a:srgbClr val="FBAE40"/>
          </p15:clr>
        </p15:guide>
        <p15:guide id="4"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0" name="Content Placeholder 2"/>
          <p:cNvSpPr>
            <a:spLocks noGrp="1"/>
          </p:cNvSpPr>
          <p:nvPr>
            <p:ph sz="quarter" idx="31" hasCustomPrompt="1"/>
          </p:nvPr>
        </p:nvSpPr>
        <p:spPr>
          <a:xfrm>
            <a:off x="452438"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32" hasCustomPrompt="1"/>
          </p:nvPr>
        </p:nvSpPr>
        <p:spPr>
          <a:xfrm>
            <a:off x="3309353"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quarter" idx="33" hasCustomPrompt="1"/>
          </p:nvPr>
        </p:nvSpPr>
        <p:spPr>
          <a:xfrm>
            <a:off x="6180496"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24" name="Text Placeholder 8"/>
          <p:cNvSpPr>
            <a:spLocks noGrp="1"/>
          </p:cNvSpPr>
          <p:nvPr>
            <p:ph type="body" sz="quarter" idx="13" hasCustomPrompt="1"/>
          </p:nvPr>
        </p:nvSpPr>
        <p:spPr>
          <a:xfrm>
            <a:off x="457200" y="91654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4" name="Straight Connector 13"/>
          <p:cNvCxnSpPr/>
          <p:nvPr/>
        </p:nvCxnSpPr>
        <p:spPr>
          <a:xfrm>
            <a:off x="3140883"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04019"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9"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23"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3170523994"/>
      </p:ext>
    </p:extLst>
  </p:cSld>
  <p:clrMapOvr>
    <a:masterClrMapping/>
  </p:clrMapOvr>
  <p:extLst>
    <p:ext uri="{DCECCB84-F9BA-43D5-87BE-67443E8EF086}">
      <p15:sldGuideLst xmlns:p15="http://schemas.microsoft.com/office/powerpoint/2012/main">
        <p15:guide id="1" pos="2016">
          <p15:clr>
            <a:srgbClr val="FBAE40"/>
          </p15:clr>
        </p15:guide>
        <p15:guide id="2" pos="3744">
          <p15:clr>
            <a:srgbClr val="FBAE40"/>
          </p15:clr>
        </p15:guide>
        <p15:guide id="3" pos="1872">
          <p15:clr>
            <a:srgbClr val="FBAE40"/>
          </p15:clr>
        </p15:guide>
        <p15:guide id="4" pos="3600">
          <p15:clr>
            <a:srgbClr val="FBAE40"/>
          </p15:clr>
        </p15:guide>
        <p15:guide id="5" pos="53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5"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defRPr/>
            </a:pPr>
            <a:r>
              <a:rPr lang="en-US"/>
              <a:t>CONFIDENTIAL</a:t>
            </a:r>
          </a:p>
        </p:txBody>
      </p:sp>
      <p:sp>
        <p:nvSpPr>
          <p:cNvPr id="11"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2"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944629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Footer Placeholder 9"/>
          <p:cNvSpPr>
            <a:spLocks noGrp="1"/>
          </p:cNvSpPr>
          <p:nvPr>
            <p:ph type="ftr" sz="quarter" idx="15"/>
          </p:nvPr>
        </p:nvSpPr>
        <p:spPr>
          <a:xfrm>
            <a:off x="1791587" y="6464761"/>
            <a:ext cx="566103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0"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1470450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pic>
        <p:nvPicPr>
          <p:cNvPr id="14" name="Picture 13" descr="Cover-image-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12"/>
          <p:cNvSpPr>
            <a:spLocks noGrp="1"/>
          </p:cNvSpPr>
          <p:nvPr>
            <p:ph type="body" sz="quarter" idx="10"/>
          </p:nvPr>
        </p:nvSpPr>
        <p:spPr>
          <a:xfrm>
            <a:off x="510469" y="2388429"/>
            <a:ext cx="2682498" cy="312733"/>
          </a:xfrm>
        </p:spPr>
        <p:txBody>
          <a:bodyPr>
            <a:normAutofit/>
          </a:bodyPr>
          <a:lstStyle>
            <a:lvl1pPr marL="0" indent="0">
              <a:buNone/>
              <a:defRPr sz="1200" b="0" i="0">
                <a:latin typeface="Helvetica Neue"/>
                <a:cs typeface="Helvetica Neue"/>
              </a:defRPr>
            </a:lvl1pPr>
            <a:lvl2pPr marL="182880" indent="0">
              <a:buNone/>
              <a:defRPr sz="1200" b="0" i="0">
                <a:latin typeface="Helvetica Neue"/>
                <a:cs typeface="Helvetica Neue"/>
              </a:defRPr>
            </a:lvl2pPr>
            <a:lvl3pPr marL="365760" indent="0">
              <a:buNone/>
              <a:defRPr sz="1200" b="0" i="0">
                <a:latin typeface="Helvetica Neue"/>
                <a:cs typeface="Helvetica Neue"/>
              </a:defRPr>
            </a:lvl3pPr>
            <a:lvl4pPr marL="548640" indent="0">
              <a:buNone/>
              <a:defRPr sz="1200" b="0" i="0">
                <a:latin typeface="Helvetica Neue"/>
                <a:cs typeface="Helvetica Neue"/>
              </a:defRPr>
            </a:lvl4pPr>
            <a:lvl5pPr marL="1828800" indent="0">
              <a:buNone/>
              <a:defRPr sz="1200" b="0" i="0">
                <a:latin typeface="Helvetica Neue"/>
                <a:cs typeface="Helvetica Neue"/>
              </a:defRPr>
            </a:lvl5pPr>
          </a:lstStyle>
          <a:p>
            <a:pPr lvl="0"/>
            <a:r>
              <a:rPr lang="en-US"/>
              <a:t>Click to edit Master text styles</a:t>
            </a:r>
          </a:p>
        </p:txBody>
      </p:sp>
      <p:sp>
        <p:nvSpPr>
          <p:cNvPr id="11" name="Title 10"/>
          <p:cNvSpPr>
            <a:spLocks noGrp="1"/>
          </p:cNvSpPr>
          <p:nvPr>
            <p:ph type="title"/>
          </p:nvPr>
        </p:nvSpPr>
        <p:spPr>
          <a:xfrm>
            <a:off x="519807" y="1277910"/>
            <a:ext cx="4292001" cy="1092314"/>
          </a:xfrm>
        </p:spPr>
        <p:txBody>
          <a:bodyPr>
            <a:normAutofit/>
          </a:bodyPr>
          <a:lstStyle>
            <a:lvl1pPr>
              <a:lnSpc>
                <a:spcPts val="3600"/>
              </a:lnSpc>
              <a:defRPr sz="3600" b="0" i="0">
                <a:solidFill>
                  <a:schemeClr val="tx1"/>
                </a:solidFill>
                <a:latin typeface="Chronicle Display Semi"/>
                <a:cs typeface="Chronicle Display Semi"/>
              </a:defRPr>
            </a:lvl1pPr>
          </a:lstStyle>
          <a:p>
            <a:r>
              <a:rPr lang="en-US"/>
              <a:t>Click to edit Master title style</a:t>
            </a:r>
          </a:p>
        </p:txBody>
      </p:sp>
      <p:pic>
        <p:nvPicPr>
          <p:cNvPr id="15" name="Picture 14" descr="gradient-transparent.png"/>
          <p:cNvPicPr>
            <a:picLocks noChangeAspect="1"/>
          </p:cNvPicPr>
          <p:nvPr userDrawn="1"/>
        </p:nvPicPr>
        <p:blipFill>
          <a:blip r:embed="rId3">
            <a:alphaModFix amt="38000"/>
            <a:extLst>
              <a:ext uri="{28A0092B-C50C-407E-A947-70E740481C1C}">
                <a14:useLocalDpi xmlns:a14="http://schemas.microsoft.com/office/drawing/2010/main" val="0"/>
              </a:ext>
            </a:extLst>
          </a:blip>
          <a:stretch>
            <a:fillRect/>
          </a:stretch>
        </p:blipFill>
        <p:spPr>
          <a:xfrm>
            <a:off x="0" y="4927371"/>
            <a:ext cx="9144000" cy="1939635"/>
          </a:xfrm>
          <a:prstGeom prst="rect">
            <a:avLst/>
          </a:prstGeom>
        </p:spPr>
      </p:pic>
      <p:pic>
        <p:nvPicPr>
          <p:cNvPr id="17" name="Picture 16" descr="citadel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3595" y="704684"/>
            <a:ext cx="1823016" cy="219456"/>
          </a:xfrm>
          <a:prstGeom prst="rect">
            <a:avLst/>
          </a:prstGeom>
        </p:spPr>
      </p:pic>
    </p:spTree>
    <p:extLst>
      <p:ext uri="{BB962C8B-B14F-4D97-AF65-F5344CB8AC3E}">
        <p14:creationId xmlns:p14="http://schemas.microsoft.com/office/powerpoint/2010/main" val="744215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onthly Comm">
    <p:spTree>
      <p:nvGrpSpPr>
        <p:cNvPr id="1" name=""/>
        <p:cNvGrpSpPr/>
        <p:nvPr/>
      </p:nvGrpSpPr>
      <p:grpSpPr>
        <a:xfrm>
          <a:off x="0" y="0"/>
          <a:ext cx="0" cy="0"/>
          <a:chOff x="0" y="0"/>
          <a:chExt cx="0" cy="0"/>
        </a:xfrm>
      </p:grpSpPr>
      <p:sp>
        <p:nvSpPr>
          <p:cNvPr id="5" name="Text Placeholder 24"/>
          <p:cNvSpPr>
            <a:spLocks noGrp="1"/>
          </p:cNvSpPr>
          <p:nvPr>
            <p:ph type="body" sz="quarter" idx="21"/>
          </p:nvPr>
        </p:nvSpPr>
        <p:spPr>
          <a:xfrm>
            <a:off x="1565660" y="6449136"/>
            <a:ext cx="5680945" cy="356228"/>
          </a:xfrm>
        </p:spPr>
        <p:txBody>
          <a:bodyPr>
            <a:noAutofit/>
          </a:bodyPr>
          <a:lstStyle>
            <a:lvl1pPr marL="0" indent="0">
              <a:buNone/>
              <a:defRPr sz="800" b="0" i="0">
                <a:solidFill>
                  <a:schemeClr val="accent4"/>
                </a:solidFill>
                <a:latin typeface="Helvetica Neue"/>
                <a:cs typeface="Helvetica Neue"/>
              </a:defRPr>
            </a:lvl1pPr>
            <a:lvl2pPr marL="182880" indent="0">
              <a:buNone/>
              <a:defRPr sz="800" b="0" i="0">
                <a:latin typeface="Helvetica Neue"/>
                <a:cs typeface="Helvetica Neue"/>
              </a:defRPr>
            </a:lvl2pPr>
            <a:lvl3pPr marL="365760" indent="0">
              <a:buNone/>
              <a:defRPr sz="800" b="0" i="0">
                <a:latin typeface="Helvetica Neue"/>
                <a:cs typeface="Helvetica Neue"/>
              </a:defRPr>
            </a:lvl3pPr>
            <a:lvl4pPr marL="548640" indent="0">
              <a:buNone/>
              <a:defRPr sz="800" b="0" i="0">
                <a:latin typeface="Helvetica Neue"/>
                <a:cs typeface="Helvetica Neue"/>
              </a:defRPr>
            </a:lvl4pPr>
            <a:lvl5pPr marL="1828800" indent="0">
              <a:buNone/>
              <a:defRPr sz="800" b="0" i="0">
                <a:latin typeface="Helvetica Neue"/>
                <a:cs typeface="Helvetica Neue"/>
              </a:defRPr>
            </a:lvl5pPr>
          </a:lstStyle>
          <a:p>
            <a:pPr lvl="0"/>
            <a:r>
              <a:rPr lang="en-US"/>
              <a:t>Click to edit Master text styles</a:t>
            </a:r>
          </a:p>
        </p:txBody>
      </p:sp>
      <p:cxnSp>
        <p:nvCxnSpPr>
          <p:cNvPr id="11" name="Straight Connector 10"/>
          <p:cNvCxnSpPr/>
          <p:nvPr userDrawn="1"/>
        </p:nvCxnSpPr>
        <p:spPr>
          <a:xfrm flipH="1">
            <a:off x="450333" y="895279"/>
            <a:ext cx="8223070" cy="0"/>
          </a:xfrm>
          <a:prstGeom prst="line">
            <a:avLst/>
          </a:prstGeom>
          <a:ln w="6350">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13" name="Chart Placeholder 23"/>
          <p:cNvSpPr>
            <a:spLocks noGrp="1"/>
          </p:cNvSpPr>
          <p:nvPr>
            <p:ph type="chart" sz="quarter" idx="26"/>
          </p:nvPr>
        </p:nvSpPr>
        <p:spPr>
          <a:xfrm>
            <a:off x="3094583" y="1779904"/>
            <a:ext cx="5580981" cy="4078577"/>
          </a:xfrm>
        </p:spPr>
        <p:txBody>
          <a:bodyPr>
            <a:normAutofit/>
          </a:bodyPr>
          <a:lstStyle>
            <a:lvl1pPr marL="0" indent="0">
              <a:buNone/>
              <a:defRPr sz="1200" b="0" i="0">
                <a:latin typeface="Helvetica Neue Light"/>
                <a:cs typeface="Helvetica Neue Light"/>
              </a:defRPr>
            </a:lvl1pPr>
          </a:lstStyle>
          <a:p>
            <a:endParaRPr lang="en-US"/>
          </a:p>
        </p:txBody>
      </p:sp>
      <p:sp>
        <p:nvSpPr>
          <p:cNvPr id="24" name="Text Placeholder 19"/>
          <p:cNvSpPr>
            <a:spLocks noGrp="1"/>
          </p:cNvSpPr>
          <p:nvPr>
            <p:ph type="body" sz="quarter" idx="31"/>
          </p:nvPr>
        </p:nvSpPr>
        <p:spPr>
          <a:xfrm>
            <a:off x="359411" y="1780254"/>
            <a:ext cx="2190750" cy="1304815"/>
          </a:xfrm>
        </p:spPr>
        <p:txBody>
          <a:bodyPr/>
          <a:lstStyle>
            <a:lvl1pPr marL="182880" indent="0">
              <a:spcAft>
                <a:spcPts val="300"/>
              </a:spcAft>
              <a:buNone/>
              <a:defRPr sz="1500" b="0" i="0">
                <a:latin typeface="Chronicle Display Semi"/>
                <a:cs typeface="Chronicle Display Semi"/>
              </a:defRPr>
            </a:lvl1pPr>
            <a:lvl2pPr marL="182880" indent="-182880">
              <a:spcBef>
                <a:spcPts val="200"/>
              </a:spcBef>
              <a:buClr>
                <a:schemeClr val="accent4"/>
              </a:buClr>
              <a:buFont typeface="Arial"/>
              <a:buChar char="•"/>
              <a:defRPr sz="1050" b="0" i="0">
                <a:latin typeface="Helvetica Neue"/>
                <a:cs typeface="Helvetica Neue"/>
              </a:defRPr>
            </a:lvl2pPr>
            <a:lvl3pPr marL="365760" indent="0">
              <a:buNone/>
              <a:defRPr b="0" i="0">
                <a:latin typeface="Chronicle Display Semi"/>
                <a:cs typeface="Chronicle Display Semi"/>
              </a:defRPr>
            </a:lvl3pPr>
            <a:lvl4pPr marL="548640" indent="0">
              <a:buNone/>
              <a:defRPr b="0" i="0">
                <a:latin typeface="Chronicle Display Semi"/>
                <a:cs typeface="Chronicle Display Semi"/>
              </a:defRPr>
            </a:lvl4pPr>
            <a:lvl5pPr marL="1828800" indent="0">
              <a:buNone/>
              <a:defRPr b="0" i="0">
                <a:latin typeface="Chronicle Display Semi"/>
                <a:cs typeface="Chronicle Display Semi"/>
              </a:defRPr>
            </a:lvl5pPr>
          </a:lstStyle>
          <a:p>
            <a:pPr lvl="0"/>
            <a:r>
              <a:rPr lang="en-US"/>
              <a:t>Click to edit Master text styles</a:t>
            </a:r>
          </a:p>
          <a:p>
            <a:pPr lvl="1"/>
            <a:r>
              <a:rPr lang="en-US"/>
              <a:t>Second level</a:t>
            </a:r>
          </a:p>
        </p:txBody>
      </p:sp>
      <p:sp>
        <p:nvSpPr>
          <p:cNvPr id="26" name="Text Placeholder 19"/>
          <p:cNvSpPr>
            <a:spLocks noGrp="1"/>
          </p:cNvSpPr>
          <p:nvPr>
            <p:ph type="body" sz="quarter" idx="32"/>
          </p:nvPr>
        </p:nvSpPr>
        <p:spPr>
          <a:xfrm>
            <a:off x="359765" y="3162488"/>
            <a:ext cx="2190750" cy="1304815"/>
          </a:xfrm>
        </p:spPr>
        <p:txBody>
          <a:bodyPr/>
          <a:lstStyle>
            <a:lvl1pPr marL="182880" indent="0">
              <a:spcAft>
                <a:spcPts val="300"/>
              </a:spcAft>
              <a:buNone/>
              <a:defRPr sz="1500" b="0" i="0">
                <a:latin typeface="Chronicle Display Semi"/>
                <a:cs typeface="Chronicle Display Semi"/>
              </a:defRPr>
            </a:lvl1pPr>
            <a:lvl2pPr marL="182880" indent="-182880">
              <a:spcBef>
                <a:spcPts val="200"/>
              </a:spcBef>
              <a:buClr>
                <a:schemeClr val="accent4"/>
              </a:buClr>
              <a:buFont typeface="Arial"/>
              <a:buChar char="•"/>
              <a:defRPr sz="1050" b="0" i="0">
                <a:latin typeface="Helvetica Neue"/>
                <a:cs typeface="Helvetica Neue"/>
              </a:defRPr>
            </a:lvl2pPr>
            <a:lvl3pPr marL="365760" indent="0">
              <a:buNone/>
              <a:defRPr b="0" i="0">
                <a:latin typeface="Chronicle Display Semi"/>
                <a:cs typeface="Chronicle Display Semi"/>
              </a:defRPr>
            </a:lvl3pPr>
            <a:lvl4pPr marL="548640" indent="0">
              <a:buNone/>
              <a:defRPr b="0" i="0">
                <a:latin typeface="Chronicle Display Semi"/>
                <a:cs typeface="Chronicle Display Semi"/>
              </a:defRPr>
            </a:lvl4pPr>
            <a:lvl5pPr marL="1828800" indent="0">
              <a:buNone/>
              <a:defRPr b="0" i="0">
                <a:latin typeface="Chronicle Display Semi"/>
                <a:cs typeface="Chronicle Display Semi"/>
              </a:defRPr>
            </a:lvl5pPr>
          </a:lstStyle>
          <a:p>
            <a:pPr lvl="0"/>
            <a:r>
              <a:rPr lang="en-US"/>
              <a:t>Click to edit Master text styles</a:t>
            </a:r>
          </a:p>
          <a:p>
            <a:pPr lvl="1"/>
            <a:r>
              <a:rPr lang="en-US"/>
              <a:t>Second level</a:t>
            </a:r>
          </a:p>
        </p:txBody>
      </p:sp>
      <p:sp>
        <p:nvSpPr>
          <p:cNvPr id="27" name="Text Placeholder 19"/>
          <p:cNvSpPr>
            <a:spLocks noGrp="1"/>
          </p:cNvSpPr>
          <p:nvPr>
            <p:ph type="body" sz="quarter" idx="33"/>
          </p:nvPr>
        </p:nvSpPr>
        <p:spPr>
          <a:xfrm>
            <a:off x="360119" y="4544722"/>
            <a:ext cx="2190750" cy="1304815"/>
          </a:xfrm>
        </p:spPr>
        <p:txBody>
          <a:bodyPr/>
          <a:lstStyle>
            <a:lvl1pPr marL="182880" indent="0">
              <a:spcAft>
                <a:spcPts val="300"/>
              </a:spcAft>
              <a:buNone/>
              <a:defRPr sz="1500" b="0" i="0">
                <a:latin typeface="Chronicle Display Semi"/>
                <a:cs typeface="Chronicle Display Semi"/>
              </a:defRPr>
            </a:lvl1pPr>
            <a:lvl2pPr marL="182880" indent="-182880">
              <a:spcBef>
                <a:spcPts val="200"/>
              </a:spcBef>
              <a:buClr>
                <a:schemeClr val="accent4"/>
              </a:buClr>
              <a:buFont typeface="Arial"/>
              <a:buChar char="•"/>
              <a:defRPr sz="1050" b="0" i="0">
                <a:latin typeface="Helvetica Neue"/>
                <a:cs typeface="Helvetica Neue"/>
              </a:defRPr>
            </a:lvl2pPr>
            <a:lvl3pPr marL="365760" indent="0">
              <a:buNone/>
              <a:defRPr b="0" i="0">
                <a:latin typeface="Chronicle Display Semi"/>
                <a:cs typeface="Chronicle Display Semi"/>
              </a:defRPr>
            </a:lvl3pPr>
            <a:lvl4pPr marL="548640" indent="0">
              <a:buNone/>
              <a:defRPr b="0" i="0">
                <a:latin typeface="Chronicle Display Semi"/>
                <a:cs typeface="Chronicle Display Semi"/>
              </a:defRPr>
            </a:lvl4pPr>
            <a:lvl5pPr marL="1828800" indent="0">
              <a:buNone/>
              <a:defRPr b="0" i="0">
                <a:latin typeface="Chronicle Display Semi"/>
                <a:cs typeface="Chronicle Display Semi"/>
              </a:defRPr>
            </a:lvl5pPr>
          </a:lstStyle>
          <a:p>
            <a:pPr lvl="0"/>
            <a:r>
              <a:rPr lang="en-US"/>
              <a:t>Click to edit Master text styles</a:t>
            </a:r>
          </a:p>
          <a:p>
            <a:pPr lvl="1"/>
            <a:r>
              <a:rPr lang="en-US"/>
              <a:t>Second level</a:t>
            </a:r>
          </a:p>
        </p:txBody>
      </p:sp>
      <p:sp>
        <p:nvSpPr>
          <p:cNvPr id="28" name="Text Placeholder 22"/>
          <p:cNvSpPr>
            <a:spLocks noGrp="1"/>
          </p:cNvSpPr>
          <p:nvPr>
            <p:ph type="body" sz="quarter" idx="20"/>
          </p:nvPr>
        </p:nvSpPr>
        <p:spPr>
          <a:xfrm>
            <a:off x="358349" y="921950"/>
            <a:ext cx="8227775" cy="357078"/>
          </a:xfrm>
        </p:spPr>
        <p:txBody>
          <a:bodyPr>
            <a:noAutofit/>
          </a:bodyPr>
          <a:lstStyle>
            <a:lvl1pPr marL="0" indent="0">
              <a:buNone/>
              <a:defRPr sz="2000" b="0" i="0">
                <a:solidFill>
                  <a:schemeClr val="accent2"/>
                </a:solidFill>
                <a:latin typeface="Chronicle Display Semi"/>
                <a:cs typeface="Chronicle Display Semi"/>
              </a:defRPr>
            </a:lvl1pPr>
            <a:lvl2pPr marL="182880" indent="0">
              <a:buNone/>
              <a:defRPr sz="2000" b="0" i="0">
                <a:solidFill>
                  <a:schemeClr val="accent2"/>
                </a:solidFill>
                <a:latin typeface="Chronicle Display Semi"/>
                <a:cs typeface="Chronicle Display Semi"/>
              </a:defRPr>
            </a:lvl2pPr>
            <a:lvl3pPr marL="365760" indent="0">
              <a:buNone/>
              <a:defRPr sz="2000" b="0" i="0">
                <a:solidFill>
                  <a:schemeClr val="accent2"/>
                </a:solidFill>
                <a:latin typeface="Chronicle Display Semi"/>
                <a:cs typeface="Chronicle Display Semi"/>
              </a:defRPr>
            </a:lvl3pPr>
            <a:lvl4pPr marL="548640" indent="0">
              <a:buNone/>
              <a:defRPr sz="2000" b="0" i="0">
                <a:solidFill>
                  <a:schemeClr val="accent2"/>
                </a:solidFill>
                <a:latin typeface="Chronicle Display Semi"/>
                <a:cs typeface="Chronicle Display Semi"/>
              </a:defRPr>
            </a:lvl4pPr>
            <a:lvl5pPr marL="1828800" indent="0">
              <a:buNone/>
              <a:defRPr sz="2000" b="0" i="0">
                <a:solidFill>
                  <a:schemeClr val="accent2"/>
                </a:solidFill>
                <a:latin typeface="Chronicle Display Semi"/>
                <a:cs typeface="Chronicle Display Semi"/>
              </a:defRPr>
            </a:lvl5pPr>
          </a:lstStyle>
          <a:p>
            <a:pPr lvl="0"/>
            <a:r>
              <a:rPr lang="en-US"/>
              <a:t>Click to edit Master text styles</a:t>
            </a:r>
          </a:p>
        </p:txBody>
      </p:sp>
      <p:sp>
        <p:nvSpPr>
          <p:cNvPr id="29" name="Text Placeholder 20"/>
          <p:cNvSpPr>
            <a:spLocks noGrp="1"/>
          </p:cNvSpPr>
          <p:nvPr>
            <p:ph type="body" sz="quarter" idx="19"/>
          </p:nvPr>
        </p:nvSpPr>
        <p:spPr>
          <a:xfrm>
            <a:off x="357188" y="169780"/>
            <a:ext cx="3900099" cy="232711"/>
          </a:xfrm>
        </p:spPr>
        <p:txBody>
          <a:bodyPr>
            <a:noAutofit/>
          </a:bodyPr>
          <a:lstStyle>
            <a:lvl1pPr marL="0" indent="0">
              <a:buNone/>
              <a:defRPr sz="1000" b="1" i="0" cap="all">
                <a:solidFill>
                  <a:schemeClr val="accent4"/>
                </a:solidFill>
                <a:latin typeface="Helvetica Neue"/>
                <a:cs typeface="Helvetica Neue"/>
              </a:defRPr>
            </a:lvl1pPr>
            <a:lvl2pPr marL="182880" indent="0">
              <a:buNone/>
              <a:defRPr sz="1000" b="1" i="0" cap="all">
                <a:solidFill>
                  <a:schemeClr val="accent4"/>
                </a:solidFill>
                <a:latin typeface="Helvetica Neue"/>
                <a:cs typeface="Helvetica Neue"/>
              </a:defRPr>
            </a:lvl2pPr>
            <a:lvl3pPr marL="365760" indent="0">
              <a:buNone/>
              <a:defRPr sz="1000" b="1" i="0" cap="all">
                <a:solidFill>
                  <a:schemeClr val="accent4"/>
                </a:solidFill>
                <a:latin typeface="Helvetica Neue"/>
                <a:cs typeface="Helvetica Neue"/>
              </a:defRPr>
            </a:lvl3pPr>
            <a:lvl4pPr marL="548640" indent="0">
              <a:buNone/>
              <a:defRPr sz="1000" b="1" i="0" cap="all">
                <a:solidFill>
                  <a:schemeClr val="accent4"/>
                </a:solidFill>
                <a:latin typeface="Helvetica Neue"/>
                <a:cs typeface="Helvetica Neue"/>
              </a:defRPr>
            </a:lvl4pPr>
            <a:lvl5pPr marL="1828800" indent="0">
              <a:buNone/>
              <a:defRPr sz="1000" b="1" i="0" cap="all">
                <a:solidFill>
                  <a:schemeClr val="accent4"/>
                </a:solidFill>
                <a:latin typeface="Helvetica Neue"/>
                <a:cs typeface="Helvetica Neue"/>
              </a:defRPr>
            </a:lvl5pPr>
          </a:lstStyle>
          <a:p>
            <a:pPr lvl="0"/>
            <a:r>
              <a:rPr lang="en-US"/>
              <a:t>Click to edit Master text styles</a:t>
            </a:r>
          </a:p>
        </p:txBody>
      </p:sp>
      <p:sp>
        <p:nvSpPr>
          <p:cNvPr id="30" name="Title 10"/>
          <p:cNvSpPr>
            <a:spLocks noGrp="1"/>
          </p:cNvSpPr>
          <p:nvPr>
            <p:ph type="title"/>
          </p:nvPr>
        </p:nvSpPr>
        <p:spPr>
          <a:xfrm>
            <a:off x="358818" y="373024"/>
            <a:ext cx="8229600" cy="467735"/>
          </a:xfrm>
        </p:spPr>
        <p:txBody>
          <a:bodyPr>
            <a:noAutofit/>
          </a:bodyPr>
          <a:lstStyle>
            <a:lvl1pPr>
              <a:defRPr sz="2600" b="0" i="0">
                <a:solidFill>
                  <a:srgbClr val="002F6C"/>
                </a:solidFill>
                <a:latin typeface="Chronicle Display Semi"/>
                <a:cs typeface="Chronicle Display Semi"/>
              </a:defRPr>
            </a:lvl1pPr>
          </a:lstStyle>
          <a:p>
            <a:r>
              <a:rPr lang="en-US"/>
              <a:t>Click to edit Master title style</a:t>
            </a:r>
          </a:p>
        </p:txBody>
      </p:sp>
      <p:sp>
        <p:nvSpPr>
          <p:cNvPr id="17"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18"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2535563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_3 Col below">
    <p:spTree>
      <p:nvGrpSpPr>
        <p:cNvPr id="1" name=""/>
        <p:cNvGrpSpPr/>
        <p:nvPr/>
      </p:nvGrpSpPr>
      <p:grpSpPr>
        <a:xfrm>
          <a:off x="0" y="0"/>
          <a:ext cx="0" cy="0"/>
          <a:chOff x="0" y="0"/>
          <a:chExt cx="0" cy="0"/>
        </a:xfrm>
      </p:grpSpPr>
      <p:cxnSp>
        <p:nvCxnSpPr>
          <p:cNvPr id="10" name="Straight Connector 9"/>
          <p:cNvCxnSpPr/>
          <p:nvPr/>
        </p:nvCxnSpPr>
        <p:spPr>
          <a:xfrm flipH="1">
            <a:off x="450333" y="895279"/>
            <a:ext cx="8223070" cy="0"/>
          </a:xfrm>
          <a:prstGeom prst="line">
            <a:avLst/>
          </a:prstGeom>
          <a:ln w="6350">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0"/>
          <p:cNvSpPr>
            <a:spLocks noGrp="1"/>
          </p:cNvSpPr>
          <p:nvPr>
            <p:ph type="body" sz="quarter" idx="19"/>
          </p:nvPr>
        </p:nvSpPr>
        <p:spPr>
          <a:xfrm>
            <a:off x="357188" y="169780"/>
            <a:ext cx="3900099" cy="232711"/>
          </a:xfrm>
        </p:spPr>
        <p:txBody>
          <a:bodyPr wrap="square">
            <a:noAutofit/>
          </a:bodyPr>
          <a:lstStyle>
            <a:lvl1pPr marL="0" indent="0">
              <a:buNone/>
              <a:defRPr sz="1000" b="1" i="0" cap="all">
                <a:solidFill>
                  <a:schemeClr val="accent4"/>
                </a:solidFill>
                <a:latin typeface="Helvetica Neue"/>
                <a:cs typeface="Helvetica Neue"/>
              </a:defRPr>
            </a:lvl1pPr>
            <a:lvl2pPr marL="182880" indent="0">
              <a:buNone/>
              <a:defRPr sz="1000" b="1" i="0" cap="all">
                <a:solidFill>
                  <a:schemeClr val="accent4"/>
                </a:solidFill>
                <a:latin typeface="Helvetica Neue"/>
                <a:cs typeface="Helvetica Neue"/>
              </a:defRPr>
            </a:lvl2pPr>
            <a:lvl3pPr marL="365760" indent="0">
              <a:buNone/>
              <a:defRPr sz="1000" b="1" i="0" cap="all">
                <a:solidFill>
                  <a:schemeClr val="accent4"/>
                </a:solidFill>
                <a:latin typeface="Helvetica Neue"/>
                <a:cs typeface="Helvetica Neue"/>
              </a:defRPr>
            </a:lvl3pPr>
            <a:lvl4pPr marL="548640" indent="0">
              <a:buNone/>
              <a:defRPr sz="1000" b="1" i="0" cap="all">
                <a:solidFill>
                  <a:schemeClr val="accent4"/>
                </a:solidFill>
                <a:latin typeface="Helvetica Neue"/>
                <a:cs typeface="Helvetica Neue"/>
              </a:defRPr>
            </a:lvl4pPr>
            <a:lvl5pPr marL="1828800" indent="0">
              <a:buNone/>
              <a:defRPr sz="1000" b="1" i="0" cap="all">
                <a:solidFill>
                  <a:schemeClr val="accent4"/>
                </a:solidFill>
                <a:latin typeface="Helvetica Neue"/>
                <a:cs typeface="Helvetica Neue"/>
              </a:defRPr>
            </a:lvl5pPr>
          </a:lstStyle>
          <a:p>
            <a:pPr lvl="0"/>
            <a:r>
              <a:rPr lang="en-US"/>
              <a:t>Click to edit Master text styles</a:t>
            </a:r>
          </a:p>
        </p:txBody>
      </p:sp>
      <p:sp>
        <p:nvSpPr>
          <p:cNvPr id="13" name="Title 10"/>
          <p:cNvSpPr>
            <a:spLocks noGrp="1"/>
          </p:cNvSpPr>
          <p:nvPr>
            <p:ph type="title"/>
          </p:nvPr>
        </p:nvSpPr>
        <p:spPr>
          <a:xfrm>
            <a:off x="358818" y="373024"/>
            <a:ext cx="8229600" cy="467735"/>
          </a:xfrm>
        </p:spPr>
        <p:txBody>
          <a:bodyPr wrap="square">
            <a:noAutofit/>
          </a:bodyPr>
          <a:lstStyle>
            <a:lvl1pPr>
              <a:defRPr sz="2600" b="0" i="0">
                <a:solidFill>
                  <a:srgbClr val="002F6C"/>
                </a:solidFill>
                <a:latin typeface="Chronicle Display Semi"/>
                <a:cs typeface="Chronicle Display Semi"/>
              </a:defRPr>
            </a:lvl1pPr>
          </a:lstStyle>
          <a:p>
            <a:r>
              <a:rPr lang="en-US"/>
              <a:t>Click to edit Master title style</a:t>
            </a:r>
          </a:p>
        </p:txBody>
      </p:sp>
      <p:sp>
        <p:nvSpPr>
          <p:cNvPr id="15" name="Text Placeholder 24"/>
          <p:cNvSpPr>
            <a:spLocks noGrp="1"/>
          </p:cNvSpPr>
          <p:nvPr>
            <p:ph type="body" sz="quarter" idx="21"/>
          </p:nvPr>
        </p:nvSpPr>
        <p:spPr>
          <a:xfrm>
            <a:off x="1565660" y="6449136"/>
            <a:ext cx="5680945" cy="356228"/>
          </a:xfrm>
        </p:spPr>
        <p:txBody>
          <a:bodyPr>
            <a:noAutofit/>
          </a:bodyPr>
          <a:lstStyle>
            <a:lvl1pPr marL="0" indent="0">
              <a:buNone/>
              <a:defRPr sz="800" b="0" i="0">
                <a:solidFill>
                  <a:schemeClr val="accent4"/>
                </a:solidFill>
                <a:latin typeface="Helvetica Neue"/>
                <a:cs typeface="Helvetica Neue"/>
              </a:defRPr>
            </a:lvl1pPr>
            <a:lvl2pPr marL="182880" indent="0">
              <a:buNone/>
              <a:defRPr sz="800" b="0" i="0">
                <a:latin typeface="Helvetica Neue"/>
                <a:cs typeface="Helvetica Neue"/>
              </a:defRPr>
            </a:lvl2pPr>
            <a:lvl3pPr marL="365760" indent="0">
              <a:buNone/>
              <a:defRPr sz="800" b="0" i="0">
                <a:latin typeface="Helvetica Neue"/>
                <a:cs typeface="Helvetica Neue"/>
              </a:defRPr>
            </a:lvl3pPr>
            <a:lvl4pPr marL="548640" indent="0">
              <a:buNone/>
              <a:defRPr sz="800" b="0" i="0">
                <a:latin typeface="Helvetica Neue"/>
                <a:cs typeface="Helvetica Neue"/>
              </a:defRPr>
            </a:lvl4pPr>
            <a:lvl5pPr marL="1828800" indent="0">
              <a:buNone/>
              <a:defRPr sz="800" b="0" i="0">
                <a:latin typeface="Helvetica Neue"/>
                <a:cs typeface="Helvetica Neue"/>
              </a:defRPr>
            </a:lvl5pPr>
          </a:lstStyle>
          <a:p>
            <a:pPr lvl="0"/>
            <a:r>
              <a:rPr lang="en-US"/>
              <a:t>Click to edit Master text styles</a:t>
            </a:r>
          </a:p>
        </p:txBody>
      </p:sp>
      <p:sp>
        <p:nvSpPr>
          <p:cNvPr id="20" name="Text Placeholder 19"/>
          <p:cNvSpPr>
            <a:spLocks noGrp="1"/>
          </p:cNvSpPr>
          <p:nvPr>
            <p:ph type="body" sz="quarter" idx="23"/>
          </p:nvPr>
        </p:nvSpPr>
        <p:spPr>
          <a:xfrm>
            <a:off x="568950" y="3320023"/>
            <a:ext cx="2530989" cy="539759"/>
          </a:xfrm>
        </p:spPr>
        <p:txBody>
          <a:bodyPr anchor="ctr">
            <a:noAutofit/>
          </a:bodyPr>
          <a:lstStyle>
            <a:lvl1pPr marL="0" indent="0" algn="ctr">
              <a:buNone/>
              <a:defRPr sz="1400" b="0" i="0">
                <a:latin typeface="Chronicle Display Semi"/>
                <a:cs typeface="Chronicle Display Semi"/>
              </a:defRPr>
            </a:lvl1pPr>
            <a:lvl2pPr marL="182880" indent="0">
              <a:buNone/>
              <a:defRPr sz="1600" b="0" i="0">
                <a:latin typeface="Chronicle Display Semi"/>
                <a:cs typeface="Chronicle Display Semi"/>
              </a:defRPr>
            </a:lvl2pPr>
            <a:lvl3pPr marL="365760" indent="0">
              <a:buNone/>
              <a:defRPr sz="1600" b="0" i="0">
                <a:latin typeface="Chronicle Display Semi"/>
                <a:cs typeface="Chronicle Display Semi"/>
              </a:defRPr>
            </a:lvl3pPr>
            <a:lvl4pPr marL="548640" indent="0">
              <a:buNone/>
              <a:defRPr sz="1600" b="0" i="0">
                <a:latin typeface="Chronicle Display Semi"/>
                <a:cs typeface="Chronicle Display Semi"/>
              </a:defRPr>
            </a:lvl4pPr>
            <a:lvl5pPr marL="1828800" indent="0">
              <a:buNone/>
              <a:defRPr sz="1600" b="0" i="0">
                <a:latin typeface="Chronicle Display Semi"/>
                <a:cs typeface="Chronicle Display Semi"/>
              </a:defRPr>
            </a:lvl5pPr>
          </a:lstStyle>
          <a:p>
            <a:pPr lvl="0"/>
            <a:r>
              <a:rPr lang="en-US"/>
              <a:t>Click to edit Master text styles</a:t>
            </a:r>
          </a:p>
        </p:txBody>
      </p:sp>
      <p:sp>
        <p:nvSpPr>
          <p:cNvPr id="40" name="Text Placeholder 19"/>
          <p:cNvSpPr>
            <a:spLocks noGrp="1"/>
          </p:cNvSpPr>
          <p:nvPr>
            <p:ph type="body" sz="quarter" idx="27"/>
          </p:nvPr>
        </p:nvSpPr>
        <p:spPr>
          <a:xfrm>
            <a:off x="3295321" y="3310615"/>
            <a:ext cx="2530989" cy="549515"/>
          </a:xfrm>
        </p:spPr>
        <p:txBody>
          <a:bodyPr anchor="ctr">
            <a:noAutofit/>
          </a:bodyPr>
          <a:lstStyle>
            <a:lvl1pPr marL="0" indent="0" algn="ctr">
              <a:buNone/>
              <a:defRPr sz="1400" b="0" i="0">
                <a:latin typeface="Chronicle Display Semi"/>
                <a:cs typeface="Chronicle Display Semi"/>
              </a:defRPr>
            </a:lvl1pPr>
            <a:lvl2pPr marL="182880" indent="0">
              <a:buNone/>
              <a:defRPr sz="1600" b="0" i="0">
                <a:latin typeface="Chronicle Display Semi"/>
                <a:cs typeface="Chronicle Display Semi"/>
              </a:defRPr>
            </a:lvl2pPr>
            <a:lvl3pPr marL="365760" indent="0">
              <a:buNone/>
              <a:defRPr sz="1600" b="0" i="0">
                <a:latin typeface="Chronicle Display Semi"/>
                <a:cs typeface="Chronicle Display Semi"/>
              </a:defRPr>
            </a:lvl3pPr>
            <a:lvl4pPr marL="548640" indent="0">
              <a:buNone/>
              <a:defRPr sz="1600" b="0" i="0">
                <a:latin typeface="Chronicle Display Semi"/>
                <a:cs typeface="Chronicle Display Semi"/>
              </a:defRPr>
            </a:lvl4pPr>
            <a:lvl5pPr marL="1828800" indent="0">
              <a:buNone/>
              <a:defRPr sz="1600" b="0" i="0">
                <a:latin typeface="Chronicle Display Semi"/>
                <a:cs typeface="Chronicle Display Semi"/>
              </a:defRPr>
            </a:lvl5pPr>
          </a:lstStyle>
          <a:p>
            <a:pPr lvl="0"/>
            <a:r>
              <a:rPr lang="en-US"/>
              <a:t>Click to edit Master text styles</a:t>
            </a:r>
          </a:p>
        </p:txBody>
      </p:sp>
      <p:sp>
        <p:nvSpPr>
          <p:cNvPr id="45" name="Text Placeholder 43"/>
          <p:cNvSpPr>
            <a:spLocks noGrp="1"/>
          </p:cNvSpPr>
          <p:nvPr>
            <p:ph type="body" sz="quarter" idx="30"/>
          </p:nvPr>
        </p:nvSpPr>
        <p:spPr>
          <a:xfrm>
            <a:off x="3274071" y="4022096"/>
            <a:ext cx="2549525" cy="1324430"/>
          </a:xfrm>
        </p:spPr>
        <p:txBody>
          <a:bodyPr>
            <a:normAutofit/>
          </a:bodyPr>
          <a:lstStyle>
            <a:lvl1pPr marL="274320">
              <a:lnSpc>
                <a:spcPct val="110000"/>
              </a:lnSpc>
              <a:spcBef>
                <a:spcPts val="0"/>
              </a:spcBef>
              <a:defRPr sz="1050" b="0" i="0">
                <a:latin typeface="Helvetica Neue"/>
                <a:cs typeface="Helvetica Neue"/>
              </a:defRPr>
            </a:lvl1pPr>
            <a:lvl2pPr marL="457200">
              <a:lnSpc>
                <a:spcPct val="110000"/>
              </a:lnSpc>
              <a:spcBef>
                <a:spcPts val="0"/>
              </a:spcBef>
              <a:defRPr sz="1050" b="0" i="0">
                <a:latin typeface="Helvetica Neue"/>
                <a:cs typeface="Helvetica Neue"/>
              </a:defRPr>
            </a:lvl2pPr>
          </a:lstStyle>
          <a:p>
            <a:pPr lvl="0"/>
            <a:r>
              <a:rPr lang="en-US"/>
              <a:t>Click to edit Master text styles</a:t>
            </a:r>
          </a:p>
          <a:p>
            <a:pPr lvl="1"/>
            <a:r>
              <a:rPr lang="en-US"/>
              <a:t>Second level</a:t>
            </a:r>
          </a:p>
        </p:txBody>
      </p:sp>
      <p:sp>
        <p:nvSpPr>
          <p:cNvPr id="46" name="Text Placeholder 43"/>
          <p:cNvSpPr>
            <a:spLocks noGrp="1"/>
          </p:cNvSpPr>
          <p:nvPr>
            <p:ph type="body" sz="quarter" idx="31"/>
          </p:nvPr>
        </p:nvSpPr>
        <p:spPr>
          <a:xfrm>
            <a:off x="582317" y="4013500"/>
            <a:ext cx="2549525" cy="1324430"/>
          </a:xfrm>
        </p:spPr>
        <p:txBody>
          <a:bodyPr>
            <a:normAutofit/>
          </a:bodyPr>
          <a:lstStyle>
            <a:lvl1pPr marL="274320">
              <a:lnSpc>
                <a:spcPct val="110000"/>
              </a:lnSpc>
              <a:spcBef>
                <a:spcPts val="0"/>
              </a:spcBef>
              <a:defRPr sz="1050" b="0" i="0">
                <a:latin typeface="Helvetica Neue"/>
                <a:cs typeface="Helvetica Neue"/>
              </a:defRPr>
            </a:lvl1pPr>
            <a:lvl2pPr marL="457200">
              <a:lnSpc>
                <a:spcPct val="110000"/>
              </a:lnSpc>
              <a:spcBef>
                <a:spcPts val="0"/>
              </a:spcBef>
              <a:defRPr sz="1050" b="0" i="0">
                <a:latin typeface="Helvetica Neue"/>
                <a:cs typeface="Helvetica Neue"/>
              </a:defRPr>
            </a:lvl2pPr>
          </a:lstStyle>
          <a:p>
            <a:pPr lvl="0"/>
            <a:r>
              <a:rPr lang="en-US"/>
              <a:t>Click to edit Master text styles</a:t>
            </a:r>
          </a:p>
          <a:p>
            <a:pPr lvl="1"/>
            <a:r>
              <a:rPr lang="en-US"/>
              <a:t>Second level</a:t>
            </a:r>
          </a:p>
        </p:txBody>
      </p:sp>
      <p:sp>
        <p:nvSpPr>
          <p:cNvPr id="34" name="Text Placeholder 19"/>
          <p:cNvSpPr>
            <a:spLocks noGrp="1"/>
          </p:cNvSpPr>
          <p:nvPr>
            <p:ph type="body" sz="quarter" idx="32"/>
          </p:nvPr>
        </p:nvSpPr>
        <p:spPr>
          <a:xfrm>
            <a:off x="5973298" y="3301208"/>
            <a:ext cx="2530989" cy="558922"/>
          </a:xfrm>
        </p:spPr>
        <p:txBody>
          <a:bodyPr anchor="ctr">
            <a:noAutofit/>
          </a:bodyPr>
          <a:lstStyle>
            <a:lvl1pPr marL="0" indent="0" algn="ctr">
              <a:buNone/>
              <a:defRPr sz="1400" b="0" i="0">
                <a:latin typeface="Chronicle Display Semi"/>
                <a:cs typeface="Chronicle Display Semi"/>
              </a:defRPr>
            </a:lvl1pPr>
            <a:lvl2pPr marL="182880" indent="0">
              <a:buNone/>
              <a:defRPr sz="1600" b="0" i="0">
                <a:latin typeface="Chronicle Display Semi"/>
                <a:cs typeface="Chronicle Display Semi"/>
              </a:defRPr>
            </a:lvl2pPr>
            <a:lvl3pPr marL="365760" indent="0">
              <a:buNone/>
              <a:defRPr sz="1600" b="0" i="0">
                <a:latin typeface="Chronicle Display Semi"/>
                <a:cs typeface="Chronicle Display Semi"/>
              </a:defRPr>
            </a:lvl3pPr>
            <a:lvl4pPr marL="548640" indent="0">
              <a:buNone/>
              <a:defRPr sz="1600" b="0" i="0">
                <a:latin typeface="Chronicle Display Semi"/>
                <a:cs typeface="Chronicle Display Semi"/>
              </a:defRPr>
            </a:lvl4pPr>
            <a:lvl5pPr marL="1828800" indent="0">
              <a:buNone/>
              <a:defRPr sz="1600" b="0" i="0">
                <a:latin typeface="Chronicle Display Semi"/>
                <a:cs typeface="Chronicle Display Semi"/>
              </a:defRPr>
            </a:lvl5pPr>
          </a:lstStyle>
          <a:p>
            <a:pPr lvl="0"/>
            <a:r>
              <a:rPr lang="en-US"/>
              <a:t>Click to edit Master text styles</a:t>
            </a:r>
          </a:p>
        </p:txBody>
      </p:sp>
      <p:sp>
        <p:nvSpPr>
          <p:cNvPr id="35" name="Text Placeholder 43"/>
          <p:cNvSpPr>
            <a:spLocks noGrp="1"/>
          </p:cNvSpPr>
          <p:nvPr>
            <p:ph type="body" sz="quarter" idx="33"/>
          </p:nvPr>
        </p:nvSpPr>
        <p:spPr>
          <a:xfrm>
            <a:off x="5970452" y="4022096"/>
            <a:ext cx="2549525" cy="1315226"/>
          </a:xfrm>
        </p:spPr>
        <p:txBody>
          <a:bodyPr>
            <a:normAutofit/>
          </a:bodyPr>
          <a:lstStyle>
            <a:lvl1pPr marL="274320">
              <a:lnSpc>
                <a:spcPct val="110000"/>
              </a:lnSpc>
              <a:spcBef>
                <a:spcPts val="0"/>
              </a:spcBef>
              <a:defRPr sz="1050" b="0" i="0">
                <a:latin typeface="Helvetica Neue"/>
                <a:cs typeface="Helvetica Neue"/>
              </a:defRPr>
            </a:lvl1pPr>
            <a:lvl2pPr marL="457200">
              <a:lnSpc>
                <a:spcPct val="110000"/>
              </a:lnSpc>
              <a:spcBef>
                <a:spcPts val="0"/>
              </a:spcBef>
              <a:defRPr sz="1050" b="0" i="0">
                <a:latin typeface="Helvetica Neue"/>
                <a:cs typeface="Helvetica Neue"/>
              </a:defRPr>
            </a:lvl2pPr>
          </a:lstStyle>
          <a:p>
            <a:pPr lvl="0"/>
            <a:r>
              <a:rPr lang="en-US"/>
              <a:t>Click to edit Master text styles</a:t>
            </a:r>
          </a:p>
          <a:p>
            <a:pPr lvl="1"/>
            <a:r>
              <a:rPr lang="en-US"/>
              <a:t>Second level</a:t>
            </a:r>
          </a:p>
        </p:txBody>
      </p:sp>
      <p:sp>
        <p:nvSpPr>
          <p:cNvPr id="38" name="Content Placeholder 2"/>
          <p:cNvSpPr>
            <a:spLocks noGrp="1"/>
          </p:cNvSpPr>
          <p:nvPr>
            <p:ph idx="1"/>
          </p:nvPr>
        </p:nvSpPr>
        <p:spPr>
          <a:xfrm>
            <a:off x="533756" y="1554428"/>
            <a:ext cx="7951104" cy="1159034"/>
          </a:xfrm>
          <a:noFill/>
          <a:ln>
            <a:noFill/>
          </a:ln>
        </p:spPr>
        <p:txBody>
          <a:bodyPr tIns="91440" bIns="91440">
            <a:noAutofit/>
          </a:bodyPr>
          <a:lstStyle>
            <a:lvl1pPr>
              <a:defRPr sz="1500" b="0" i="0">
                <a:latin typeface="Chronicle Display Semi"/>
                <a:cs typeface="Chronicle Display Semi"/>
              </a:defRPr>
            </a:lvl1pPr>
            <a:lvl2pPr>
              <a:defRPr sz="1100" b="0" i="0">
                <a:latin typeface="Helvetica Neue"/>
                <a:cs typeface="Helvetica Neue"/>
              </a:defRPr>
            </a:lvl2pPr>
            <a:lvl3pPr>
              <a:defRPr sz="1100" b="0" i="0">
                <a:latin typeface="Helvetica Neue"/>
                <a:cs typeface="Helvetica Neue"/>
              </a:defRPr>
            </a:lvl3pPr>
            <a:lvl4pPr>
              <a:defRPr sz="1100" b="0" i="0">
                <a:latin typeface="Helvetica Neue"/>
                <a:cs typeface="Helvetica Neue"/>
              </a:defRPr>
            </a:lvl4pPr>
            <a:lvl5pPr marL="914400" indent="-182880">
              <a:buSzPct val="90000"/>
              <a:buFont typeface="Arial"/>
              <a:buChar char="•"/>
              <a:defRPr sz="1100" b="0" i="0">
                <a:latin typeface="Helvetica Neue"/>
                <a:cs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2"/>
          <p:cNvSpPr>
            <a:spLocks noGrp="1"/>
          </p:cNvSpPr>
          <p:nvPr>
            <p:ph type="body" sz="quarter" idx="20"/>
          </p:nvPr>
        </p:nvSpPr>
        <p:spPr>
          <a:xfrm>
            <a:off x="358349" y="921950"/>
            <a:ext cx="8227775" cy="357078"/>
          </a:xfrm>
        </p:spPr>
        <p:txBody>
          <a:bodyPr>
            <a:noAutofit/>
          </a:bodyPr>
          <a:lstStyle>
            <a:lvl1pPr marL="0" indent="0">
              <a:buNone/>
              <a:defRPr sz="2000" b="0" i="0">
                <a:solidFill>
                  <a:schemeClr val="accent2"/>
                </a:solidFill>
                <a:latin typeface="Chronicle Display Semi"/>
                <a:cs typeface="Chronicle Display Semi"/>
              </a:defRPr>
            </a:lvl1pPr>
            <a:lvl2pPr marL="182880" indent="0">
              <a:buNone/>
              <a:defRPr sz="2000" b="0" i="0">
                <a:solidFill>
                  <a:schemeClr val="accent2"/>
                </a:solidFill>
                <a:latin typeface="Chronicle Display Semi"/>
                <a:cs typeface="Chronicle Display Semi"/>
              </a:defRPr>
            </a:lvl2pPr>
            <a:lvl3pPr marL="365760" indent="0">
              <a:buNone/>
              <a:defRPr sz="2000" b="0" i="0">
                <a:solidFill>
                  <a:schemeClr val="accent2"/>
                </a:solidFill>
                <a:latin typeface="Chronicle Display Semi"/>
                <a:cs typeface="Chronicle Display Semi"/>
              </a:defRPr>
            </a:lvl3pPr>
            <a:lvl4pPr marL="548640" indent="0">
              <a:buNone/>
              <a:defRPr sz="2000" b="0" i="0">
                <a:solidFill>
                  <a:schemeClr val="accent2"/>
                </a:solidFill>
                <a:latin typeface="Chronicle Display Semi"/>
                <a:cs typeface="Chronicle Display Semi"/>
              </a:defRPr>
            </a:lvl4pPr>
            <a:lvl5pPr marL="1828800" indent="0">
              <a:buNone/>
              <a:defRPr sz="2000" b="0" i="0">
                <a:solidFill>
                  <a:schemeClr val="accent2"/>
                </a:solidFill>
                <a:latin typeface="Chronicle Display Semi"/>
                <a:cs typeface="Chronicle Display Semi"/>
              </a:defRPr>
            </a:lvl5pPr>
          </a:lstStyle>
          <a:p>
            <a:pPr lvl="0"/>
            <a:r>
              <a:rPr lang="en-US"/>
              <a:t>Click to edit Master text styles</a:t>
            </a:r>
          </a:p>
        </p:txBody>
      </p:sp>
      <p:sp>
        <p:nvSpPr>
          <p:cNvPr id="22"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HelveticaNeueLT Std" panose="020B0604020202020204" pitchFamily="34" charset="0"/>
              </a:defRPr>
            </a:lvl1pPr>
          </a:lstStyle>
          <a:p>
            <a:r>
              <a:rPr lang="en-US"/>
              <a:t>February 2024</a:t>
            </a:r>
          </a:p>
        </p:txBody>
      </p:sp>
      <p:sp>
        <p:nvSpPr>
          <p:cNvPr id="23"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1009993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002E6C"/>
              </a:gs>
              <a:gs pos="100000">
                <a:srgbClr val="00A3E0"/>
              </a:gs>
            </a:gsLst>
            <a:lin ang="2052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609" y="718775"/>
            <a:ext cx="1815540" cy="216652"/>
          </a:xfrm>
          <a:prstGeom prst="rect">
            <a:avLst/>
          </a:prstGeom>
        </p:spPr>
      </p:pic>
      <p:sp>
        <p:nvSpPr>
          <p:cNvPr id="2" name="Title 1"/>
          <p:cNvSpPr>
            <a:spLocks noGrp="1"/>
          </p:cNvSpPr>
          <p:nvPr>
            <p:ph type="ctrTitle"/>
          </p:nvPr>
        </p:nvSpPr>
        <p:spPr>
          <a:xfrm>
            <a:off x="506922" y="4751088"/>
            <a:ext cx="4698416" cy="1044783"/>
          </a:xfrm>
        </p:spPr>
        <p:txBody>
          <a:bodyPr>
            <a:noAutofit/>
          </a:bodyPr>
          <a:lstStyle>
            <a:lvl1pPr>
              <a:lnSpc>
                <a:spcPts val="3600"/>
              </a:lnSpc>
              <a:defRPr sz="3600" b="0" i="0">
                <a:solidFill>
                  <a:srgbClr val="FFFFFF"/>
                </a:solidFill>
                <a:latin typeface="Chronicle Display Semi"/>
                <a:cs typeface="Chronicle Display Semi"/>
              </a:defRPr>
            </a:lvl1pPr>
          </a:lstStyle>
          <a:p>
            <a:r>
              <a:rPr lang="en-US"/>
              <a:t>Click to edit Master title style</a:t>
            </a:r>
          </a:p>
        </p:txBody>
      </p:sp>
      <p:sp>
        <p:nvSpPr>
          <p:cNvPr id="3" name="Subtitle 2"/>
          <p:cNvSpPr>
            <a:spLocks noGrp="1"/>
          </p:cNvSpPr>
          <p:nvPr>
            <p:ph type="subTitle" idx="1" hasCustomPrompt="1"/>
          </p:nvPr>
        </p:nvSpPr>
        <p:spPr>
          <a:xfrm>
            <a:off x="521931" y="5791324"/>
            <a:ext cx="4701295" cy="407037"/>
          </a:xfrm>
        </p:spPr>
        <p:txBody>
          <a:bodyPr>
            <a:normAutofit/>
          </a:bodyPr>
          <a:lstStyle>
            <a:lvl1pPr marL="0" indent="0" algn="l">
              <a:buNone/>
              <a:defRPr sz="2200" b="0" i="0" baseline="0">
                <a:solidFill>
                  <a:schemeClr val="accent2">
                    <a:lumMod val="60000"/>
                    <a:lumOff val="40000"/>
                  </a:schemeClr>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Client and Partner Group</a:t>
            </a:r>
          </a:p>
        </p:txBody>
      </p:sp>
    </p:spTree>
    <p:extLst>
      <p:ext uri="{BB962C8B-B14F-4D97-AF65-F5344CB8AC3E}">
        <p14:creationId xmlns:p14="http://schemas.microsoft.com/office/powerpoint/2010/main" val="3162715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1"/>
            <a:ext cx="9144000" cy="3381306"/>
          </a:xfrm>
          <a:prstGeom prst="rect">
            <a:avLst/>
          </a:prstGeom>
          <a:gradFill flip="none" rotWithShape="1">
            <a:gsLst>
              <a:gs pos="100000">
                <a:schemeClr val="accent5">
                  <a:alpha val="0"/>
                </a:schemeClr>
              </a:gs>
              <a:gs pos="0">
                <a:schemeClr val="accent5">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383280"/>
          </a:xfrm>
          <a:prstGeom prst="rect">
            <a:avLst/>
          </a:prstGeom>
        </p:spPr>
      </p:pic>
      <p:sp>
        <p:nvSpPr>
          <p:cNvPr id="6" name="Subtitle 2"/>
          <p:cNvSpPr>
            <a:spLocks noGrp="1"/>
          </p:cNvSpPr>
          <p:nvPr>
            <p:ph type="subTitle" idx="1"/>
          </p:nvPr>
        </p:nvSpPr>
        <p:spPr>
          <a:xfrm>
            <a:off x="633222" y="2110740"/>
            <a:ext cx="7882127" cy="416998"/>
          </a:xfrm>
        </p:spPr>
        <p:txBody>
          <a:bodyPr anchor="ctr" anchorCtr="0">
            <a:normAutofit/>
          </a:bodyPr>
          <a:lstStyle>
            <a:lvl1pPr marL="0" indent="0" algn="l">
              <a:buNone/>
              <a:defRPr sz="1800" b="0" i="0">
                <a:solidFill>
                  <a:schemeClr val="bg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9"/>
          <p:cNvSpPr>
            <a:spLocks noGrp="1"/>
          </p:cNvSpPr>
          <p:nvPr>
            <p:ph type="title" hasCustomPrompt="1"/>
          </p:nvPr>
        </p:nvSpPr>
        <p:spPr>
          <a:xfrm>
            <a:off x="628650" y="1562100"/>
            <a:ext cx="7891272" cy="548640"/>
          </a:xfrm>
        </p:spPr>
        <p:txBody>
          <a:bodyPr>
            <a:noAutofit/>
          </a:bodyPr>
          <a:lstStyle>
            <a:lvl1pPr>
              <a:defRPr sz="4000">
                <a:solidFill>
                  <a:schemeClr val="bg1"/>
                </a:solidFill>
              </a:defRPr>
            </a:lvl1pPr>
          </a:lstStyle>
          <a:p>
            <a:r>
              <a:rPr lang="en-US"/>
              <a:t>Click to add title</a:t>
            </a:r>
          </a:p>
        </p:txBody>
      </p:sp>
      <p:sp>
        <p:nvSpPr>
          <p:cNvPr id="17" name="Date Placeholder 1"/>
          <p:cNvSpPr>
            <a:spLocks noGrp="1"/>
          </p:cNvSpPr>
          <p:nvPr>
            <p:ph type="dt" sz="half" idx="2"/>
          </p:nvPr>
        </p:nvSpPr>
        <p:spPr>
          <a:xfrm>
            <a:off x="628650" y="2864646"/>
            <a:ext cx="2057400" cy="210312"/>
          </a:xfrm>
          <a:prstGeom prst="rect">
            <a:avLst/>
          </a:prstGeom>
        </p:spPr>
        <p:txBody>
          <a:bodyPr vert="horz" lIns="0" tIns="0" rIns="0" bIns="0" rtlCol="0" anchor="ctr"/>
          <a:lstStyle>
            <a:lvl1pPr algn="l">
              <a:defRPr sz="1000">
                <a:solidFill>
                  <a:schemeClr val="bg1"/>
                </a:solidFill>
                <a:latin typeface="HelveticaNeueLT Std" panose="020B0604020202020204" pitchFamily="34" charset="0"/>
              </a:defRPr>
            </a:lvl1pPr>
          </a:lstStyle>
          <a:p>
            <a:r>
              <a:rPr lang="en-US"/>
              <a:t>February 2024</a:t>
            </a:r>
          </a:p>
        </p:txBody>
      </p:sp>
      <p:sp>
        <p:nvSpPr>
          <p:cNvPr id="12" name="Footer Placeholder 9"/>
          <p:cNvSpPr>
            <a:spLocks noGrp="1"/>
          </p:cNvSpPr>
          <p:nvPr>
            <p:ph type="ftr" sz="quarter" idx="15"/>
          </p:nvPr>
        </p:nvSpPr>
        <p:spPr>
          <a:xfrm>
            <a:off x="628650" y="3084844"/>
            <a:ext cx="7891272" cy="344155"/>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1" name="Picture 10" descr="citadel logo blue.png"/>
          <p:cNvPicPr>
            <a:picLocks noChangeAspect="1"/>
          </p:cNvPicPr>
          <p:nvPr userDrawn="1"/>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1765651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Alternative">
    <p:bg>
      <p:bgPr>
        <a:gradFill>
          <a:gsLst>
            <a:gs pos="0">
              <a:schemeClr val="accent5"/>
            </a:gs>
            <a:gs pos="100000">
              <a:schemeClr val="accent3"/>
            </a:gs>
          </a:gsLst>
          <a:lin ang="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0"/>
            <a:ext cx="6172200" cy="2286000"/>
          </a:xfrm>
          <a:prstGeom prst="rect">
            <a:avLst/>
          </a:prstGeom>
        </p:spPr>
      </p:pic>
      <p:sp>
        <p:nvSpPr>
          <p:cNvPr id="9"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0"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2200" y="4572000"/>
            <a:ext cx="2971800" cy="2286000"/>
          </a:xfrm>
          <a:prstGeom prst="rect">
            <a:avLst/>
          </a:prstGeom>
        </p:spPr>
      </p:pic>
      <p:sp>
        <p:nvSpPr>
          <p:cNvPr id="14" name="Footer Placeholder 9"/>
          <p:cNvSpPr>
            <a:spLocks noGrp="1"/>
          </p:cNvSpPr>
          <p:nvPr>
            <p:ph type="ftr" sz="quarter" idx="15"/>
          </p:nvPr>
        </p:nvSpPr>
        <p:spPr>
          <a:xfrm>
            <a:off x="628650" y="4037620"/>
            <a:ext cx="7891272" cy="316665"/>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3" name="Picture 12" descr="citadel logo blue.png"/>
          <p:cNvPicPr>
            <a:picLocks noChangeAspect="1"/>
          </p:cNvPicPr>
          <p:nvPr userDrawn="1"/>
        </p:nvPicPr>
        <p:blipFill>
          <a:blip r:embed="rId4"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97473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No Photo">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userDrawn="1"/>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9"/>
          <p:cNvSpPr>
            <a:spLocks noGrp="1"/>
          </p:cNvSpPr>
          <p:nvPr>
            <p:ph type="ftr" sz="quarter" idx="15"/>
          </p:nvPr>
        </p:nvSpPr>
        <p:spPr>
          <a:xfrm>
            <a:off x="628650" y="4037620"/>
            <a:ext cx="7891272" cy="332993"/>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8" name="Picture 7" descr="citadel logo blue.png"/>
          <p:cNvPicPr>
            <a:picLocks noChangeAspect="1"/>
          </p:cNvPicPr>
          <p:nvPr userDrawn="1"/>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1622068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Alternative Custom Photos">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14" name="Picture Placeholder 3"/>
          <p:cNvSpPr>
            <a:spLocks noGrp="1"/>
          </p:cNvSpPr>
          <p:nvPr>
            <p:ph type="pic" sz="quarter" idx="25" hasCustomPrompt="1"/>
          </p:nvPr>
        </p:nvSpPr>
        <p:spPr>
          <a:xfrm>
            <a:off x="-3" y="4576536"/>
            <a:ext cx="6205113" cy="2281464"/>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5" name="Picture Placeholder 3"/>
          <p:cNvSpPr>
            <a:spLocks noGrp="1"/>
          </p:cNvSpPr>
          <p:nvPr>
            <p:ph type="pic" sz="quarter" idx="26" hasCustomPrompt="1"/>
          </p:nvPr>
        </p:nvSpPr>
        <p:spPr>
          <a:xfrm>
            <a:off x="6205110" y="4576537"/>
            <a:ext cx="2938890" cy="2281463"/>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11"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3"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6"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sp>
        <p:nvSpPr>
          <p:cNvPr id="9" name="Footer Placeholder 9"/>
          <p:cNvSpPr>
            <a:spLocks noGrp="1"/>
          </p:cNvSpPr>
          <p:nvPr>
            <p:ph type="ftr" sz="quarter" idx="15"/>
          </p:nvPr>
        </p:nvSpPr>
        <p:spPr>
          <a:xfrm>
            <a:off x="628650" y="4037621"/>
            <a:ext cx="7891272" cy="322108"/>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pic>
        <p:nvPicPr>
          <p:cNvPr id="10" name="Picture 9" descr="citadel logo blue.png"/>
          <p:cNvPicPr>
            <a:picLocks noChangeAspect="1"/>
          </p:cNvPicPr>
          <p:nvPr userDrawn="1"/>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3694913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No Photo">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userDrawn="1"/>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9"/>
          <p:cNvSpPr>
            <a:spLocks noGrp="1"/>
          </p:cNvSpPr>
          <p:nvPr>
            <p:ph type="ftr" sz="quarter" idx="15"/>
          </p:nvPr>
        </p:nvSpPr>
        <p:spPr>
          <a:xfrm>
            <a:off x="628650" y="4037620"/>
            <a:ext cx="7891272" cy="332993"/>
          </a:xfrm>
          <a:prstGeom prst="rect">
            <a:avLst/>
          </a:prstGeom>
        </p:spPr>
        <p:txBody>
          <a:bodyPr lIns="0" tIns="0" rIns="0" bIns="0" anchor="ctr" anchorCtr="0"/>
          <a:lstStyle>
            <a:lvl1pPr algn="l">
              <a:defRPr sz="1000">
                <a:solidFill>
                  <a:schemeClr val="bg1"/>
                </a:solidFill>
              </a:defRPr>
            </a:lvl1pPr>
          </a:lstStyle>
          <a:p>
            <a:pPr>
              <a:lnSpc>
                <a:spcPts val="1000"/>
              </a:lnSpc>
            </a:pPr>
            <a:r>
              <a:rPr lang="en-US"/>
              <a:t>CONFIDENTIAL</a:t>
            </a:r>
          </a:p>
        </p:txBody>
      </p:sp>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Date Placeholder 1"/>
          <p:cNvSpPr>
            <a:spLocks noGrp="1"/>
          </p:cNvSpPr>
          <p:nvPr>
            <p:ph type="dt" sz="half" idx="2"/>
          </p:nvPr>
        </p:nvSpPr>
        <p:spPr>
          <a:xfrm>
            <a:off x="628650" y="3809754"/>
            <a:ext cx="2057400" cy="210312"/>
          </a:xfrm>
          <a:prstGeom prst="rect">
            <a:avLst/>
          </a:prstGeom>
        </p:spPr>
        <p:txBody>
          <a:bodyPr vert="horz" lIns="0" tIns="0" rIns="0" bIns="0" rtlCol="0" anchor="ctr"/>
          <a:lstStyle>
            <a:lvl1pPr algn="l">
              <a:defRPr sz="1000">
                <a:solidFill>
                  <a:schemeClr val="bg1"/>
                </a:solidFill>
                <a:latin typeface="+mn-lt"/>
              </a:defRPr>
            </a:lvl1pPr>
          </a:lstStyle>
          <a:p>
            <a:r>
              <a:rPr lang="en-US"/>
              <a:t>February 2024</a:t>
            </a:r>
          </a:p>
        </p:txBody>
      </p:sp>
      <p:pic>
        <p:nvPicPr>
          <p:cNvPr id="8" name="Picture 7" descr="citadel logo blue.png"/>
          <p:cNvPicPr>
            <a:picLocks noChangeAspect="1"/>
          </p:cNvPicPr>
          <p:nvPr userDrawn="1"/>
        </p:nvPicPr>
        <p:blipFill>
          <a:blip r:embed="rId2" cstate="print"/>
          <a:stretch>
            <a:fillRect/>
          </a:stretch>
        </p:blipFill>
        <p:spPr>
          <a:xfrm>
            <a:off x="576637" y="696075"/>
            <a:ext cx="2016268" cy="308918"/>
          </a:xfrm>
          <a:prstGeom prst="rect">
            <a:avLst/>
          </a:prstGeom>
        </p:spPr>
      </p:pic>
    </p:spTree>
    <p:extLst>
      <p:ext uri="{BB962C8B-B14F-4D97-AF65-F5344CB8AC3E}">
        <p14:creationId xmlns:p14="http://schemas.microsoft.com/office/powerpoint/2010/main" val="454277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userDrawn="1"/>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itadel_logo_2013_CMYK.pn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65918" y="6471703"/>
            <a:ext cx="1022815" cy="122054"/>
          </a:xfrm>
          <a:prstGeom prst="rect">
            <a:avLst/>
          </a:prstGeom>
        </p:spPr>
      </p:pic>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2" name="Footer Placeholder 9"/>
          <p:cNvSpPr>
            <a:spLocks noGrp="1"/>
          </p:cNvSpPr>
          <p:nvPr>
            <p:ph type="ftr" sz="quarter" idx="15"/>
          </p:nvPr>
        </p:nvSpPr>
        <p:spPr>
          <a:xfrm>
            <a:off x="3401785" y="6464761"/>
            <a:ext cx="4050831" cy="137160"/>
          </a:xfrm>
          <a:prstGeom prst="rect">
            <a:avLst/>
          </a:prstGeom>
        </p:spPr>
        <p:txBody>
          <a:bodyPr lIns="0" tIns="0" rIns="0" bIns="0" anchor="ctr" anchorCtr="0"/>
          <a:lstStyle>
            <a:lvl1pPr algn="r">
              <a:defRPr sz="800">
                <a:solidFill>
                  <a:schemeClr val="bg1"/>
                </a:solidFill>
              </a:defRPr>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bg1"/>
                </a:solidFill>
              </a:defRPr>
            </a:lvl1pPr>
          </a:lstStyle>
          <a:p>
            <a:fld id="{039BA69E-D64D-4026-8F7C-C8DB9E9EB6F2}" type="slidenum">
              <a:rPr lang="en-US" smtClean="0"/>
              <a:pPr/>
              <a:t>‹#›</a:t>
            </a:fld>
            <a:endParaRPr lang="en-US"/>
          </a:p>
        </p:txBody>
      </p:sp>
      <p:sp>
        <p:nvSpPr>
          <p:cNvPr id="14"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chemeClr val="bg1"/>
                </a:solidFill>
                <a:latin typeface="+mn-lt"/>
              </a:defRPr>
            </a:lvl1pPr>
          </a:lstStyle>
          <a:p>
            <a:r>
              <a:rPr lang="en-US"/>
              <a:t>February 2024</a:t>
            </a:r>
          </a:p>
        </p:txBody>
      </p:sp>
      <p:cxnSp>
        <p:nvCxnSpPr>
          <p:cNvPr id="19" name="Straight Connector 18"/>
          <p:cNvCxnSpPr/>
          <p:nvPr userDrawn="1"/>
        </p:nvCxnSpPr>
        <p:spPr>
          <a:xfrm>
            <a:off x="8519835" y="6461577"/>
            <a:ext cx="0" cy="13716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226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452438" y="1371600"/>
            <a:ext cx="8229600" cy="4857550"/>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14300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10" name="Footer Placeholder 9"/>
          <p:cNvSpPr>
            <a:spLocks noGrp="1"/>
          </p:cNvSpPr>
          <p:nvPr>
            <p:ph type="ftr" sz="quarter" idx="15"/>
          </p:nvPr>
        </p:nvSpPr>
        <p:spPr>
          <a:xfrm>
            <a:off x="3494313" y="6464761"/>
            <a:ext cx="3958303"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1"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6"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731811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7" name="Content Placeholder 2"/>
          <p:cNvSpPr>
            <a:spLocks noGrp="1"/>
          </p:cNvSpPr>
          <p:nvPr>
            <p:ph sz="quarter" idx="25" hasCustomPrompt="1"/>
          </p:nvPr>
        </p:nvSpPr>
        <p:spPr>
          <a:xfrm>
            <a:off x="452438" y="1733548"/>
            <a:ext cx="8234360" cy="451034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72543" y="6464761"/>
            <a:ext cx="3980074"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2"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740986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Content Placeholder 2"/>
          <p:cNvSpPr>
            <a:spLocks noGrp="1"/>
          </p:cNvSpPr>
          <p:nvPr>
            <p:ph sz="quarter" idx="25" hasCustomPrompt="1"/>
          </p:nvPr>
        </p:nvSpPr>
        <p:spPr>
          <a:xfrm>
            <a:off x="452438"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5" name="Footer Placeholder 9"/>
          <p:cNvSpPr>
            <a:spLocks noGrp="1"/>
          </p:cNvSpPr>
          <p:nvPr>
            <p:ph type="ftr" sz="quarter" idx="15"/>
          </p:nvPr>
        </p:nvSpPr>
        <p:spPr>
          <a:xfrm>
            <a:off x="3461657" y="6464761"/>
            <a:ext cx="39909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6"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7"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396082000"/>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With Subheading">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25" hasCustomPrompt="1"/>
          </p:nvPr>
        </p:nvSpPr>
        <p:spPr>
          <a:xfrm>
            <a:off x="452438"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23557" y="6464761"/>
            <a:ext cx="40290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221565981"/>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alf Page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1263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9" hasCustomPrompt="1"/>
          </p:nvPr>
        </p:nvSpPr>
        <p:spPr>
          <a:xfrm>
            <a:off x="4572000" y="0"/>
            <a:ext cx="4572000" cy="620745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6"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20" name="Text Placeholder 8"/>
          <p:cNvSpPr>
            <a:spLocks noGrp="1"/>
          </p:cNvSpPr>
          <p:nvPr>
            <p:ph type="body" sz="quarter" idx="13" hasCustomPrompt="1"/>
          </p:nvPr>
        </p:nvSpPr>
        <p:spPr>
          <a:xfrm>
            <a:off x="457200" y="1377012"/>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369129" y="6464761"/>
            <a:ext cx="4083488"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2"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3"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014653076"/>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Page Image Left">
    <p:spTree>
      <p:nvGrpSpPr>
        <p:cNvPr id="1" name=""/>
        <p:cNvGrpSpPr/>
        <p:nvPr/>
      </p:nvGrpSpPr>
      <p:grpSpPr>
        <a:xfrm>
          <a:off x="0" y="0"/>
          <a:ext cx="0" cy="0"/>
          <a:chOff x="0" y="0"/>
          <a:chExt cx="0" cy="0"/>
        </a:xfrm>
      </p:grpSpPr>
      <p:sp>
        <p:nvSpPr>
          <p:cNvPr id="10" name="Content Placeholder 2"/>
          <p:cNvSpPr>
            <a:spLocks noGrp="1"/>
          </p:cNvSpPr>
          <p:nvPr>
            <p:ph sz="quarter" idx="27" hasCustomPrompt="1"/>
          </p:nvPr>
        </p:nvSpPr>
        <p:spPr>
          <a:xfrm>
            <a:off x="4800600" y="2207655"/>
            <a:ext cx="3890962" cy="399979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
          <p:cNvSpPr>
            <a:spLocks noGrp="1"/>
          </p:cNvSpPr>
          <p:nvPr>
            <p:ph type="pic" sz="quarter" idx="25" hasCustomPrompt="1"/>
          </p:nvPr>
        </p:nvSpPr>
        <p:spPr>
          <a:xfrm>
            <a:off x="-2" y="0"/>
            <a:ext cx="4572000" cy="620745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8" name="Title 5"/>
          <p:cNvSpPr>
            <a:spLocks noGrp="1"/>
          </p:cNvSpPr>
          <p:nvPr>
            <p:ph type="title" hasCustomPrompt="1"/>
          </p:nvPr>
        </p:nvSpPr>
        <p:spPr>
          <a:xfrm>
            <a:off x="4800599" y="457201"/>
            <a:ext cx="3886200" cy="914400"/>
          </a:xfrm>
        </p:spPr>
        <p:txBody>
          <a:bodyPr/>
          <a:lstStyle>
            <a:lvl1pPr>
              <a:defRPr>
                <a:solidFill>
                  <a:schemeClr val="accent1"/>
                </a:solidFill>
              </a:defRPr>
            </a:lvl1pPr>
          </a:lstStyle>
          <a:p>
            <a:r>
              <a:rPr lang="en-US"/>
              <a:t>Click to add heading</a:t>
            </a:r>
          </a:p>
        </p:txBody>
      </p:sp>
      <p:sp>
        <p:nvSpPr>
          <p:cNvPr id="13" name="Text Placeholder 8"/>
          <p:cNvSpPr>
            <a:spLocks noGrp="1"/>
          </p:cNvSpPr>
          <p:nvPr>
            <p:ph type="body" sz="quarter" idx="13" hasCustomPrompt="1"/>
          </p:nvPr>
        </p:nvSpPr>
        <p:spPr>
          <a:xfrm>
            <a:off x="4800598" y="1378860"/>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12" name="Footer Placeholder 9"/>
          <p:cNvSpPr>
            <a:spLocks noGrp="1"/>
          </p:cNvSpPr>
          <p:nvPr>
            <p:ph type="ftr" sz="quarter" idx="15"/>
          </p:nvPr>
        </p:nvSpPr>
        <p:spPr>
          <a:xfrm>
            <a:off x="3380013" y="6464761"/>
            <a:ext cx="4072603"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4"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3077930073"/>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guide id="4" pos="43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set Image Right">
    <p:spTree>
      <p:nvGrpSpPr>
        <p:cNvPr id="1" name=""/>
        <p:cNvGrpSpPr/>
        <p:nvPr/>
      </p:nvGrpSpPr>
      <p:grpSpPr>
        <a:xfrm>
          <a:off x="0" y="0"/>
          <a:ext cx="0" cy="0"/>
          <a:chOff x="0" y="0"/>
          <a:chExt cx="0" cy="0"/>
        </a:xfrm>
      </p:grpSpPr>
      <p:sp>
        <p:nvSpPr>
          <p:cNvPr id="10" name="Content Placeholder 2"/>
          <p:cNvSpPr>
            <a:spLocks noGrp="1"/>
          </p:cNvSpPr>
          <p:nvPr>
            <p:ph sz="quarter" idx="26" hasCustomPrompt="1"/>
          </p:nvPr>
        </p:nvSpPr>
        <p:spPr>
          <a:xfrm>
            <a:off x="452438" y="2213974"/>
            <a:ext cx="3890962" cy="3958226"/>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p:cNvSpPr>
            <a:spLocks noGrp="1"/>
          </p:cNvSpPr>
          <p:nvPr>
            <p:ph type="pic" sz="quarter" idx="19" hasCustomPrompt="1"/>
          </p:nvPr>
        </p:nvSpPr>
        <p:spPr>
          <a:xfrm>
            <a:off x="4800600" y="457200"/>
            <a:ext cx="3886200" cy="5676900"/>
          </a:xfrm>
          <a:solidFill>
            <a:schemeClr val="bg1">
              <a:lumMod val="85000"/>
            </a:schemeClr>
          </a:solidFill>
        </p:spPr>
        <p:txBody>
          <a:bodyPr lIns="228600" tIns="228600"/>
          <a:lstStyle>
            <a:lvl1pPr marL="0" indent="0">
              <a:buNone/>
              <a:defRPr>
                <a:solidFill>
                  <a:schemeClr val="bg1"/>
                </a:solidFill>
              </a:defRPr>
            </a:lvl1pPr>
          </a:lstStyle>
          <a:p>
            <a:r>
              <a:rPr lang="en-US"/>
              <a:t>Click icon to add photo</a:t>
            </a:r>
          </a:p>
        </p:txBody>
      </p:sp>
      <p:sp>
        <p:nvSpPr>
          <p:cNvPr id="9" name="Title 5"/>
          <p:cNvSpPr>
            <a:spLocks noGrp="1"/>
          </p:cNvSpPr>
          <p:nvPr>
            <p:ph type="title" hasCustomPrompt="1"/>
          </p:nvPr>
        </p:nvSpPr>
        <p:spPr>
          <a:xfrm>
            <a:off x="457201" y="457201"/>
            <a:ext cx="3886200" cy="914400"/>
          </a:xfrm>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1376721"/>
            <a:ext cx="38862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23557" y="6464761"/>
            <a:ext cx="40290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975080677"/>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00000">
              <a:schemeClr val="accent3"/>
            </a:gs>
            <a:gs pos="0">
              <a:schemeClr val="accent5"/>
            </a:gs>
          </a:gsLst>
          <a:lin ang="0" scaled="0"/>
        </a:gradFill>
        <a:effectLst/>
      </p:bgPr>
    </p:bg>
    <p:spTree>
      <p:nvGrpSpPr>
        <p:cNvPr id="1" name=""/>
        <p:cNvGrpSpPr/>
        <p:nvPr/>
      </p:nvGrpSpPr>
      <p:grpSpPr>
        <a:xfrm>
          <a:off x="0" y="0"/>
          <a:ext cx="0" cy="0"/>
          <a:chOff x="0" y="0"/>
          <a:chExt cx="0" cy="0"/>
        </a:xfrm>
      </p:grpSpPr>
      <p:sp>
        <p:nvSpPr>
          <p:cNvPr id="2" name="Rectangle 1"/>
          <p:cNvSpPr/>
          <p:nvPr userDrawn="1"/>
        </p:nvSpPr>
        <p:spPr>
          <a:xfrm>
            <a:off x="1" y="0"/>
            <a:ext cx="9144000" cy="6858000"/>
          </a:xfrm>
          <a:prstGeom prst="rect">
            <a:avLst/>
          </a:prstGeom>
          <a:gradFill>
            <a:gsLst>
              <a:gs pos="100000">
                <a:schemeClr val="accent3"/>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itadel_logo_2013_CMYK.pn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65918" y="6471703"/>
            <a:ext cx="1022815" cy="122054"/>
          </a:xfrm>
          <a:prstGeom prst="rect">
            <a:avLst/>
          </a:prstGeom>
        </p:spPr>
      </p:pic>
      <p:sp>
        <p:nvSpPr>
          <p:cNvPr id="15" name="Title 9"/>
          <p:cNvSpPr>
            <a:spLocks noGrp="1"/>
          </p:cNvSpPr>
          <p:nvPr>
            <p:ph type="title" hasCustomPrompt="1"/>
          </p:nvPr>
        </p:nvSpPr>
        <p:spPr>
          <a:xfrm>
            <a:off x="628650" y="2542032"/>
            <a:ext cx="7891272" cy="548640"/>
          </a:xfrm>
        </p:spPr>
        <p:txBody>
          <a:bodyPr>
            <a:noAutofit/>
          </a:bodyPr>
          <a:lstStyle>
            <a:lvl1pPr>
              <a:defRPr sz="4000">
                <a:solidFill>
                  <a:schemeClr val="bg1"/>
                </a:solidFill>
              </a:defRPr>
            </a:lvl1pPr>
          </a:lstStyle>
          <a:p>
            <a:r>
              <a:rPr lang="en-US"/>
              <a:t>Click to add title</a:t>
            </a:r>
          </a:p>
        </p:txBody>
      </p:sp>
      <p:sp>
        <p:nvSpPr>
          <p:cNvPr id="16" name="Subtitle 2"/>
          <p:cNvSpPr>
            <a:spLocks noGrp="1"/>
          </p:cNvSpPr>
          <p:nvPr>
            <p:ph type="subTitle" idx="1" hasCustomPrompt="1"/>
          </p:nvPr>
        </p:nvSpPr>
        <p:spPr>
          <a:xfrm>
            <a:off x="628650" y="3113517"/>
            <a:ext cx="7882127" cy="416998"/>
          </a:xfrm>
        </p:spPr>
        <p:txBody>
          <a:bodyPr anchor="ctr" anchorCtr="0">
            <a:normAutofit/>
          </a:bodyPr>
          <a:lstStyle>
            <a:lvl1pPr marL="0" indent="0" algn="l">
              <a:buNone/>
              <a:defRPr sz="1800" b="0" i="0">
                <a:solidFill>
                  <a:schemeClr val="bg1"/>
                </a:solidFill>
                <a:latin typeface="+mn-lt"/>
                <a:ea typeface="HelveticaNeueLT Std Lt" panose="020B0403020202020204" pitchFamily="34" charset="0"/>
                <a:cs typeface="HelveticaNeueLT Std L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2" name="Footer Placeholder 9"/>
          <p:cNvSpPr>
            <a:spLocks noGrp="1"/>
          </p:cNvSpPr>
          <p:nvPr>
            <p:ph type="ftr" sz="quarter" idx="15"/>
          </p:nvPr>
        </p:nvSpPr>
        <p:spPr>
          <a:xfrm>
            <a:off x="3401785" y="6464761"/>
            <a:ext cx="4050831" cy="137160"/>
          </a:xfrm>
          <a:prstGeom prst="rect">
            <a:avLst/>
          </a:prstGeom>
        </p:spPr>
        <p:txBody>
          <a:bodyPr lIns="0" tIns="0" rIns="0" bIns="0" anchor="ctr" anchorCtr="0"/>
          <a:lstStyle>
            <a:lvl1pPr algn="r">
              <a:defRPr sz="800">
                <a:solidFill>
                  <a:schemeClr val="bg1"/>
                </a:solidFill>
              </a:defRPr>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bg1"/>
                </a:solidFill>
              </a:defRPr>
            </a:lvl1pPr>
          </a:lstStyle>
          <a:p>
            <a:fld id="{039BA69E-D64D-4026-8F7C-C8DB9E9EB6F2}" type="slidenum">
              <a:rPr lang="en-US" smtClean="0"/>
              <a:pPr/>
              <a:t>‹#›</a:t>
            </a:fld>
            <a:endParaRPr lang="en-US"/>
          </a:p>
        </p:txBody>
      </p:sp>
      <p:sp>
        <p:nvSpPr>
          <p:cNvPr id="14"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chemeClr val="bg1"/>
                </a:solidFill>
                <a:latin typeface="+mn-lt"/>
              </a:defRPr>
            </a:lvl1pPr>
          </a:lstStyle>
          <a:p>
            <a:r>
              <a:rPr lang="en-US"/>
              <a:t>February 2024</a:t>
            </a:r>
          </a:p>
        </p:txBody>
      </p:sp>
      <p:cxnSp>
        <p:nvCxnSpPr>
          <p:cNvPr id="19" name="Straight Connector 18"/>
          <p:cNvCxnSpPr/>
          <p:nvPr userDrawn="1"/>
        </p:nvCxnSpPr>
        <p:spPr>
          <a:xfrm>
            <a:off x="8519835" y="6461577"/>
            <a:ext cx="0" cy="13716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75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Content Placeholder 2"/>
          <p:cNvSpPr>
            <a:spLocks noGrp="1"/>
          </p:cNvSpPr>
          <p:nvPr>
            <p:ph sz="quarter" idx="29" hasCustomPrompt="1"/>
          </p:nvPr>
        </p:nvSpPr>
        <p:spPr>
          <a:xfrm>
            <a:off x="3429000" y="1733548"/>
            <a:ext cx="5253038"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27" hasCustomPrompt="1"/>
          </p:nvPr>
        </p:nvSpPr>
        <p:spPr>
          <a:xfrm>
            <a:off x="452438" y="1733549"/>
            <a:ext cx="2519362"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9" name="Text Placeholder 8"/>
          <p:cNvSpPr>
            <a:spLocks noGrp="1"/>
          </p:cNvSpPr>
          <p:nvPr>
            <p:ph type="body" sz="quarter" idx="13" hasCustomPrompt="1"/>
          </p:nvPr>
        </p:nvSpPr>
        <p:spPr>
          <a:xfrm>
            <a:off x="457200" y="914400"/>
            <a:ext cx="8229600" cy="361950"/>
          </a:xfrm>
        </p:spPr>
        <p:txBody>
          <a:bodyPr anchor="t" anchorCtr="0"/>
          <a:lstStyle>
            <a:lvl1pPr marL="0" marR="0" indent="0" algn="l" defTabSz="914400" rtl="0" eaLnBrk="1" fontAlgn="base" latinLnBrk="0" hangingPunct="1">
              <a:lnSpc>
                <a:spcPct val="100000"/>
              </a:lnSpc>
              <a:spcBef>
                <a:spcPts val="0"/>
              </a:spcBef>
              <a:spcAft>
                <a:spcPts val="1000"/>
              </a:spcAft>
              <a:buClr>
                <a:schemeClr val="accent3"/>
              </a:buClr>
              <a:buSzTx/>
              <a:buFont typeface="Wingdings" pitchFamily="2" charset="2"/>
              <a:buNone/>
              <a:tabLst/>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3" name="Straight Connector 12"/>
          <p:cNvCxnSpPr/>
          <p:nvPr userDrawn="1"/>
        </p:nvCxnSpPr>
        <p:spPr>
          <a:xfrm>
            <a:off x="3200400"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9"/>
          <p:cNvSpPr>
            <a:spLocks noGrp="1"/>
          </p:cNvSpPr>
          <p:nvPr>
            <p:ph type="ftr" sz="quarter" idx="15"/>
          </p:nvPr>
        </p:nvSpPr>
        <p:spPr>
          <a:xfrm>
            <a:off x="3374571" y="6464761"/>
            <a:ext cx="4078046"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2"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4"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3314548849"/>
      </p:ext>
    </p:extLst>
  </p:cSld>
  <p:clrMapOvr>
    <a:masterClrMapping/>
  </p:clrMapOvr>
  <p:extLst>
    <p:ext uri="{DCECCB84-F9BA-43D5-87BE-67443E8EF086}">
      <p15:sldGuideLst xmlns:p15="http://schemas.microsoft.com/office/powerpoint/2012/main">
        <p15:guide id="1" pos="2016">
          <p15:clr>
            <a:srgbClr val="FBAE40"/>
          </p15:clr>
        </p15:guide>
        <p15:guide id="3" pos="1872">
          <p15:clr>
            <a:srgbClr val="FBAE40"/>
          </p15:clr>
        </p15:guide>
        <p15:guide id="4"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0" name="Content Placeholder 2"/>
          <p:cNvSpPr>
            <a:spLocks noGrp="1"/>
          </p:cNvSpPr>
          <p:nvPr>
            <p:ph sz="quarter" idx="31" hasCustomPrompt="1"/>
          </p:nvPr>
        </p:nvSpPr>
        <p:spPr>
          <a:xfrm>
            <a:off x="452438"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32" hasCustomPrompt="1"/>
          </p:nvPr>
        </p:nvSpPr>
        <p:spPr>
          <a:xfrm>
            <a:off x="3309353"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quarter" idx="33" hasCustomPrompt="1"/>
          </p:nvPr>
        </p:nvSpPr>
        <p:spPr>
          <a:xfrm>
            <a:off x="6180496" y="1733548"/>
            <a:ext cx="2517775" cy="4400552"/>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24" name="Text Placeholder 8"/>
          <p:cNvSpPr>
            <a:spLocks noGrp="1"/>
          </p:cNvSpPr>
          <p:nvPr>
            <p:ph type="body" sz="quarter" idx="13" hasCustomPrompt="1"/>
          </p:nvPr>
        </p:nvSpPr>
        <p:spPr>
          <a:xfrm>
            <a:off x="457200" y="91654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cxnSp>
        <p:nvCxnSpPr>
          <p:cNvPr id="14" name="Straight Connector 13"/>
          <p:cNvCxnSpPr/>
          <p:nvPr userDrawn="1"/>
        </p:nvCxnSpPr>
        <p:spPr>
          <a:xfrm>
            <a:off x="3140883"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4019" y="1677302"/>
            <a:ext cx="0" cy="44567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p:cNvSpPr>
            <a:spLocks noGrp="1"/>
          </p:cNvSpPr>
          <p:nvPr>
            <p:ph type="ftr" sz="quarter" idx="15"/>
          </p:nvPr>
        </p:nvSpPr>
        <p:spPr>
          <a:xfrm>
            <a:off x="3401785" y="6464761"/>
            <a:ext cx="4050831"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3"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8"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540365994"/>
      </p:ext>
    </p:extLst>
  </p:cSld>
  <p:clrMapOvr>
    <a:masterClrMapping/>
  </p:clrMapOvr>
  <p:extLst>
    <p:ext uri="{DCECCB84-F9BA-43D5-87BE-67443E8EF086}">
      <p15:sldGuideLst xmlns:p15="http://schemas.microsoft.com/office/powerpoint/2012/main">
        <p15:guide id="1" pos="2016">
          <p15:clr>
            <a:srgbClr val="FBAE40"/>
          </p15:clr>
        </p15:guide>
        <p15:guide id="2" pos="3744">
          <p15:clr>
            <a:srgbClr val="FBAE40"/>
          </p15:clr>
        </p15:guide>
        <p15:guide id="3" pos="1872">
          <p15:clr>
            <a:srgbClr val="FBAE40"/>
          </p15:clr>
        </p15:guide>
        <p15:guide id="4" pos="3600">
          <p15:clr>
            <a:srgbClr val="FBAE40"/>
          </p15:clr>
        </p15:guide>
        <p15:guide id="5" pos="53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5" name="Footer Placeholder 9"/>
          <p:cNvSpPr>
            <a:spLocks noGrp="1"/>
          </p:cNvSpPr>
          <p:nvPr>
            <p:ph type="ftr" sz="quarter" idx="15"/>
          </p:nvPr>
        </p:nvSpPr>
        <p:spPr>
          <a:xfrm>
            <a:off x="3483429" y="6464761"/>
            <a:ext cx="3969188"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7"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8"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399275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9"/>
          <p:cNvSpPr>
            <a:spLocks noGrp="1"/>
          </p:cNvSpPr>
          <p:nvPr>
            <p:ph type="ftr" sz="quarter" idx="15"/>
          </p:nvPr>
        </p:nvSpPr>
        <p:spPr>
          <a:xfrm>
            <a:off x="3516085" y="6464761"/>
            <a:ext cx="3936531"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5"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6"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38837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as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E02D1A-1814-795A-0FBF-1566196B742F}"/>
              </a:ext>
            </a:extLst>
          </p:cNvPr>
          <p:cNvSpPr>
            <a:spLocks noGrp="1"/>
          </p:cNvSpPr>
          <p:nvPr>
            <p:ph idx="1" hasCustomPrompt="1"/>
          </p:nvPr>
        </p:nvSpPr>
        <p:spPr>
          <a:xfrm>
            <a:off x="338446" y="1247775"/>
            <a:ext cx="8462654" cy="4855313"/>
          </a:xfrm>
          <a:prstGeom prst="rect">
            <a:avLst/>
          </a:prstGeom>
        </p:spPr>
        <p:txBody>
          <a:bodyPr>
            <a:normAutofit/>
          </a:bodyPr>
          <a:lstStyle>
            <a:lvl1pPr marL="128588" indent="-128588">
              <a:buClr>
                <a:schemeClr val="accent4"/>
              </a:buClr>
              <a:buFont typeface="Arial" panose="020B0604020202020204" pitchFamily="34" charset="0"/>
              <a:buChar char="•"/>
              <a:defRPr sz="1200" spc="30" baseline="0">
                <a:solidFill>
                  <a:schemeClr val="tx1"/>
                </a:solidFill>
                <a:latin typeface="+mn-lt"/>
              </a:defRPr>
            </a:lvl1pPr>
            <a:lvl2pPr marL="471488" indent="-128588">
              <a:buClr>
                <a:schemeClr val="accent4"/>
              </a:buClr>
              <a:buFont typeface="HelveticaNeueLT Std" panose="020B0604020202020204" pitchFamily="34" charset="0"/>
              <a:buChar char="–"/>
              <a:defRPr sz="1200" spc="30" baseline="0">
                <a:solidFill>
                  <a:schemeClr val="tx1"/>
                </a:solidFill>
                <a:latin typeface="+mn-lt"/>
              </a:defRPr>
            </a:lvl2pPr>
            <a:lvl3pPr marL="814388" indent="-128588">
              <a:buClr>
                <a:schemeClr val="accent4"/>
              </a:buClr>
              <a:buFont typeface="Arial" panose="020B0604020202020204" pitchFamily="34" charset="0"/>
              <a:buChar char="•"/>
              <a:defRPr sz="1200" spc="30" baseline="0">
                <a:solidFill>
                  <a:schemeClr val="tx1"/>
                </a:solidFill>
                <a:latin typeface="+mn-lt"/>
              </a:defRPr>
            </a:lvl3pPr>
            <a:lvl4pPr marL="1157288" indent="-128588">
              <a:buClr>
                <a:schemeClr val="accent4"/>
              </a:buClr>
              <a:buFont typeface="HelveticaNeueLT Std" panose="020B0604020202020204" pitchFamily="34" charset="0"/>
              <a:buChar char="–"/>
              <a:defRPr sz="1200" spc="30" baseline="0">
                <a:solidFill>
                  <a:schemeClr val="tx1"/>
                </a:solidFill>
                <a:latin typeface="+mn-lt"/>
              </a:defRPr>
            </a:lvl4pPr>
            <a:lvl5pPr marL="1500188" indent="-128588">
              <a:buClr>
                <a:schemeClr val="accent4"/>
              </a:buClr>
              <a:buFont typeface="Arial" panose="020B0604020202020204" pitchFamily="34" charset="0"/>
              <a:buChar char="•"/>
              <a:defRPr sz="1200" spc="30" baseline="0">
                <a:solidFill>
                  <a:schemeClr val="tx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3D08B1-61C5-78B7-3023-C3E552CDD0C0}"/>
              </a:ext>
            </a:extLst>
          </p:cNvPr>
          <p:cNvSpPr>
            <a:spLocks noGrp="1"/>
          </p:cNvSpPr>
          <p:nvPr>
            <p:ph type="title" hasCustomPrompt="1"/>
          </p:nvPr>
        </p:nvSpPr>
        <p:spPr>
          <a:xfrm>
            <a:off x="338448" y="470724"/>
            <a:ext cx="8462653" cy="443676"/>
          </a:xfrm>
          <a:prstGeom prst="rect">
            <a:avLst/>
          </a:prstGeom>
        </p:spPr>
        <p:txBody>
          <a:bodyPr lIns="0" anchor="t" anchorCtr="0">
            <a:noAutofit/>
          </a:bodyPr>
          <a:lstStyle>
            <a:lvl1pPr>
              <a:lnSpc>
                <a:spcPct val="100000"/>
              </a:lnSpc>
              <a:defRPr sz="2400"/>
            </a:lvl1pPr>
          </a:lstStyle>
          <a:p>
            <a:r>
              <a:rPr lang="en-US"/>
              <a:t>Click to add title</a:t>
            </a:r>
          </a:p>
        </p:txBody>
      </p:sp>
      <p:sp>
        <p:nvSpPr>
          <p:cNvPr id="2" name="Footer Placeholder 1">
            <a:extLst>
              <a:ext uri="{FF2B5EF4-FFF2-40B4-BE49-F238E27FC236}">
                <a16:creationId xmlns:a16="http://schemas.microsoft.com/office/drawing/2014/main" id="{A02DF234-753A-5ABB-DAF4-00CA360785D0}"/>
              </a:ext>
            </a:extLst>
          </p:cNvPr>
          <p:cNvSpPr>
            <a:spLocks noGrp="1"/>
          </p:cNvSpPr>
          <p:nvPr>
            <p:ph type="ftr" sz="quarter" idx="10"/>
          </p:nvPr>
        </p:nvSpPr>
        <p:spPr/>
        <p:txBody>
          <a:bodyPr/>
          <a:lstStyle/>
          <a:p>
            <a:r>
              <a:rPr lang="en-US"/>
              <a:t>Highly confidential – Citadel proprietary information – For internal use only</a:t>
            </a:r>
          </a:p>
        </p:txBody>
      </p:sp>
      <p:sp>
        <p:nvSpPr>
          <p:cNvPr id="4" name="Slide Number Placeholder 3">
            <a:extLst>
              <a:ext uri="{FF2B5EF4-FFF2-40B4-BE49-F238E27FC236}">
                <a16:creationId xmlns:a16="http://schemas.microsoft.com/office/drawing/2014/main" id="{608B90B4-DA4D-79DF-52C0-F11ED18FB552}"/>
              </a:ext>
            </a:extLst>
          </p:cNvPr>
          <p:cNvSpPr>
            <a:spLocks noGrp="1"/>
          </p:cNvSpPr>
          <p:nvPr>
            <p:ph type="sldNum" sz="quarter" idx="11"/>
          </p:nvPr>
        </p:nvSpPr>
        <p:spPr/>
        <p:txBody>
          <a:bodyPr/>
          <a:lstStyle/>
          <a:p>
            <a:fld id="{039BA69E-D64D-4026-8F7C-C8DB9E9EB6F2}" type="slidenum">
              <a:rPr lang="en-US" smtClean="0"/>
              <a:pPr/>
              <a:t>‹#›</a:t>
            </a:fld>
            <a:endParaRPr lang="en-US"/>
          </a:p>
        </p:txBody>
      </p:sp>
    </p:spTree>
    <p:extLst>
      <p:ext uri="{BB962C8B-B14F-4D97-AF65-F5344CB8AC3E}">
        <p14:creationId xmlns:p14="http://schemas.microsoft.com/office/powerpoint/2010/main" val="65854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452438" y="1371600"/>
            <a:ext cx="8229600" cy="4857550"/>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14300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457200" y="457200"/>
            <a:ext cx="8229599" cy="457200"/>
          </a:xfrm>
        </p:spPr>
        <p:txBody>
          <a:bodyPr/>
          <a:lstStyle>
            <a:lvl1pPr>
              <a:defRPr>
                <a:solidFill>
                  <a:schemeClr val="accent1"/>
                </a:solidFill>
              </a:defRPr>
            </a:lvl1pPr>
          </a:lstStyle>
          <a:p>
            <a:r>
              <a:rPr lang="en-US"/>
              <a:t>Click to add heading</a:t>
            </a:r>
          </a:p>
        </p:txBody>
      </p:sp>
      <p:sp>
        <p:nvSpPr>
          <p:cNvPr id="10" name="Footer Placeholder 9"/>
          <p:cNvSpPr>
            <a:spLocks noGrp="1"/>
          </p:cNvSpPr>
          <p:nvPr>
            <p:ph type="ftr" sz="quarter" idx="15"/>
          </p:nvPr>
        </p:nvSpPr>
        <p:spPr>
          <a:xfrm>
            <a:off x="3494313" y="6464761"/>
            <a:ext cx="3958303"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1"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6"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93993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7" name="Content Placeholder 2"/>
          <p:cNvSpPr>
            <a:spLocks noGrp="1"/>
          </p:cNvSpPr>
          <p:nvPr>
            <p:ph sz="quarter" idx="25" hasCustomPrompt="1"/>
          </p:nvPr>
        </p:nvSpPr>
        <p:spPr>
          <a:xfrm>
            <a:off x="452438" y="1733548"/>
            <a:ext cx="8234360" cy="4510341"/>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4"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72543" y="6464761"/>
            <a:ext cx="3980074"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2"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133330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Content Placeholder 2"/>
          <p:cNvSpPr>
            <a:spLocks noGrp="1"/>
          </p:cNvSpPr>
          <p:nvPr>
            <p:ph sz="quarter" idx="25" hasCustomPrompt="1"/>
          </p:nvPr>
        </p:nvSpPr>
        <p:spPr>
          <a:xfrm>
            <a:off x="452438" y="1371600"/>
            <a:ext cx="3890962" cy="475500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5" name="Footer Placeholder 9"/>
          <p:cNvSpPr>
            <a:spLocks noGrp="1"/>
          </p:cNvSpPr>
          <p:nvPr>
            <p:ph type="ftr" sz="quarter" idx="15"/>
          </p:nvPr>
        </p:nvSpPr>
        <p:spPr>
          <a:xfrm>
            <a:off x="3461657" y="6464761"/>
            <a:ext cx="39909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16"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7"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283160388"/>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With Subheading">
    <p:spTree>
      <p:nvGrpSpPr>
        <p:cNvPr id="1" name=""/>
        <p:cNvGrpSpPr/>
        <p:nvPr/>
      </p:nvGrpSpPr>
      <p:grpSpPr>
        <a:xfrm>
          <a:off x="0" y="0"/>
          <a:ext cx="0" cy="0"/>
          <a:chOff x="0" y="0"/>
          <a:chExt cx="0" cy="0"/>
        </a:xfrm>
      </p:grpSpPr>
      <p:sp>
        <p:nvSpPr>
          <p:cNvPr id="13" name="Content Placeholder 2"/>
          <p:cNvSpPr>
            <a:spLocks noGrp="1"/>
          </p:cNvSpPr>
          <p:nvPr>
            <p:ph sz="quarter" idx="26" hasCustomPrompt="1"/>
          </p:nvPr>
        </p:nvSpPr>
        <p:spPr>
          <a:xfrm>
            <a:off x="4800600"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25" hasCustomPrompt="1"/>
          </p:nvPr>
        </p:nvSpPr>
        <p:spPr>
          <a:xfrm>
            <a:off x="452438" y="1733550"/>
            <a:ext cx="3890962" cy="4393055"/>
          </a:xfrm>
        </p:spPr>
        <p:txBody>
          <a:bodyPr/>
          <a:lstStyle>
            <a:lvl1pPr marL="173038" indent="-173038">
              <a:lnSpc>
                <a:spcPct val="100000"/>
              </a:lnSpc>
              <a:spcBef>
                <a:spcPts val="400"/>
              </a:spcBef>
              <a:spcAft>
                <a:spcPts val="400"/>
              </a:spcAft>
              <a:buClr>
                <a:schemeClr val="accent1"/>
              </a:buClr>
              <a:buFont typeface="Wingdings" panose="05000000000000000000" pitchFamily="2" charset="2"/>
              <a:buChar char="§"/>
              <a:defRPr>
                <a:solidFill>
                  <a:schemeClr val="tx1"/>
                </a:solidFill>
              </a:defRPr>
            </a:lvl1pPr>
            <a:lvl2pPr marL="400050" indent="-171450">
              <a:spcBef>
                <a:spcPts val="400"/>
              </a:spcBef>
              <a:spcAft>
                <a:spcPts val="400"/>
              </a:spcAft>
              <a:buClr>
                <a:schemeClr val="accent1"/>
              </a:buClr>
              <a:buFont typeface="HelveticaNeueLT Std" panose="020B0604020202020204" pitchFamily="34" charset="0"/>
              <a:buChar char="–"/>
              <a:defRPr>
                <a:solidFill>
                  <a:schemeClr val="tx1"/>
                </a:solidFill>
              </a:defRPr>
            </a:lvl2pPr>
            <a:lvl3pPr marL="6286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3pPr>
            <a:lvl4pPr marL="857250" indent="-171450">
              <a:lnSpc>
                <a:spcPct val="100000"/>
              </a:lnSpc>
              <a:spcBef>
                <a:spcPts val="400"/>
              </a:spcBef>
              <a:spcAft>
                <a:spcPts val="400"/>
              </a:spcAft>
              <a:buClr>
                <a:schemeClr val="accent1"/>
              </a:buClr>
              <a:buFont typeface="HelveticaNeueLT Std" panose="020B0604020202020204" pitchFamily="34" charset="0"/>
              <a:buChar char="–"/>
              <a:tabLst/>
              <a:defRPr>
                <a:solidFill>
                  <a:schemeClr val="tx1"/>
                </a:solidFill>
              </a:defRPr>
            </a:lvl4pPr>
            <a:lvl5pPr marL="1085850" indent="-171450">
              <a:lnSpc>
                <a:spcPct val="100000"/>
              </a:lnSpc>
              <a:spcBef>
                <a:spcPts val="400"/>
              </a:spcBef>
              <a:spcAft>
                <a:spcPts val="400"/>
              </a:spcAft>
              <a:buClr>
                <a:schemeClr val="accent1"/>
              </a:buClr>
              <a:buFont typeface="Wingdings" panose="05000000000000000000" pitchFamily="2" charset="2"/>
              <a:buChar char="§"/>
              <a:defRPr>
                <a:solidFill>
                  <a:schemeClr val="tx1"/>
                </a:solidFill>
              </a:defRPr>
            </a:lvl5pPr>
            <a:lvl6pPr>
              <a:lnSpc>
                <a:spcPct val="100000"/>
              </a:lnSpc>
              <a:spcBef>
                <a:spcPts val="800"/>
              </a:spcBef>
              <a:spcAft>
                <a:spcPts val="800"/>
              </a:spcAft>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accent1"/>
                </a:solidFill>
              </a:defRPr>
            </a:lvl1pPr>
          </a:lstStyle>
          <a:p>
            <a:r>
              <a:rPr lang="en-US"/>
              <a:t>Click to add heading</a:t>
            </a:r>
          </a:p>
        </p:txBody>
      </p:sp>
      <p:sp>
        <p:nvSpPr>
          <p:cNvPr id="12" name="Text Placeholder 8"/>
          <p:cNvSpPr>
            <a:spLocks noGrp="1"/>
          </p:cNvSpPr>
          <p:nvPr>
            <p:ph type="body" sz="quarter" idx="13" hasCustomPrompt="1"/>
          </p:nvPr>
        </p:nvSpPr>
        <p:spPr>
          <a:xfrm>
            <a:off x="457200" y="921956"/>
            <a:ext cx="8229600" cy="361950"/>
          </a:xfrm>
        </p:spPr>
        <p:txBody>
          <a:bodyPr anchor="t" anchorCtr="0"/>
          <a:lstStyle>
            <a:lvl1pPr marL="0" indent="0">
              <a:buNone/>
              <a:defRPr sz="2200" baseline="0">
                <a:solidFill>
                  <a:schemeClr val="tx1"/>
                </a:solidFill>
                <a:latin typeface="HelveticaNeueLT Std Lt" panose="020B0403020202020204" pitchFamily="34" charset="0"/>
              </a:defRPr>
            </a:lvl1pPr>
          </a:lstStyle>
          <a:p>
            <a:pPr lvl="0"/>
            <a:r>
              <a:rPr lang="en-US"/>
              <a:t>Click to add subheading</a:t>
            </a:r>
          </a:p>
        </p:txBody>
      </p:sp>
      <p:sp>
        <p:nvSpPr>
          <p:cNvPr id="8" name="Footer Placeholder 9"/>
          <p:cNvSpPr>
            <a:spLocks noGrp="1"/>
          </p:cNvSpPr>
          <p:nvPr>
            <p:ph type="ftr" sz="quarter" idx="15"/>
          </p:nvPr>
        </p:nvSpPr>
        <p:spPr>
          <a:xfrm>
            <a:off x="3423557" y="6464761"/>
            <a:ext cx="4029060" cy="137160"/>
          </a:xfrm>
          <a:prstGeom prst="rect">
            <a:avLst/>
          </a:prstGeom>
        </p:spPr>
        <p:txBody>
          <a:bodyPr lIns="0" tIns="0" rIns="0" bIns="0" anchor="ctr" anchorCtr="0"/>
          <a:lstStyle>
            <a:lvl1pPr algn="r">
              <a:defRPr sz="800"/>
            </a:lvl1pPr>
          </a:lstStyle>
          <a:p>
            <a:pPr>
              <a:lnSpc>
                <a:spcPts val="1000"/>
              </a:lnSpc>
            </a:pPr>
            <a:r>
              <a:rPr lang="en-US"/>
              <a:t>CONFIDENTIAL</a:t>
            </a:r>
          </a:p>
        </p:txBody>
      </p:sp>
      <p:sp>
        <p:nvSpPr>
          <p:cNvPr id="9" name="Slide Number Placeholder 10"/>
          <p:cNvSpPr>
            <a:spLocks noGrp="1"/>
          </p:cNvSpPr>
          <p:nvPr>
            <p:ph type="sldNum" sz="quarter" idx="16"/>
          </p:nvPr>
        </p:nvSpPr>
        <p:spPr>
          <a:xfrm>
            <a:off x="8561844" y="6466291"/>
            <a:ext cx="120194" cy="137160"/>
          </a:xfrm>
          <a:prstGeom prst="rect">
            <a:avLst/>
          </a:prstGeom>
        </p:spPr>
        <p:txBody>
          <a:bodyPr lIns="0" tIns="0" rIns="0" bIns="0" anchor="ctr" anchorCtr="0"/>
          <a:lstStyle>
            <a:lvl1pPr algn="l">
              <a:defRPr sz="600">
                <a:solidFill>
                  <a:schemeClr val="accent1"/>
                </a:solidFill>
              </a:defRPr>
            </a:lvl1pPr>
          </a:lstStyle>
          <a:p>
            <a:fld id="{039BA69E-D64D-4026-8F7C-C8DB9E9EB6F2}" type="slidenum">
              <a:rPr lang="en-US" smtClean="0"/>
              <a:pPr/>
              <a:t>‹#›</a:t>
            </a:fld>
            <a:endParaRPr lang="en-US"/>
          </a:p>
        </p:txBody>
      </p:sp>
      <p:sp>
        <p:nvSpPr>
          <p:cNvPr id="15" name="Date Placeholder 9"/>
          <p:cNvSpPr>
            <a:spLocks noGrp="1"/>
          </p:cNvSpPr>
          <p:nvPr>
            <p:ph type="dt" sz="half" idx="2"/>
          </p:nvPr>
        </p:nvSpPr>
        <p:spPr>
          <a:xfrm>
            <a:off x="7559749" y="6466291"/>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spTree>
    <p:extLst>
      <p:ext uri="{BB962C8B-B14F-4D97-AF65-F5344CB8AC3E}">
        <p14:creationId xmlns:p14="http://schemas.microsoft.com/office/powerpoint/2010/main" val="66591819"/>
      </p:ext>
    </p:extLst>
  </p:cSld>
  <p:clrMapOvr>
    <a:masterClrMapping/>
  </p:clrMapOvr>
  <p:extLst>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2.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oleObject" Target="../embeddings/oleObject2.bin"/><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ags" Target="../tags/tag3.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image" Target="../media/image1.emf"/><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oleObject" Target="../embeddings/oleObject3.bin"/><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ags" Target="../tags/tag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F173952-D936-4AE6-99B9-D5E344C2B5F2}"/>
              </a:ext>
            </a:extLst>
          </p:cNvPr>
          <p:cNvGraphicFramePr>
            <a:graphicFrameLocks noChangeAspect="1"/>
          </p:cNvGraphicFramePr>
          <p:nvPr userDrawn="1">
            <p:custDataLst>
              <p:tags r:id="rId18"/>
            </p:custDataLst>
            <p:extLst>
              <p:ext uri="{D42A27DB-BD31-4B8C-83A1-F6EECF244321}">
                <p14:modId xmlns:p14="http://schemas.microsoft.com/office/powerpoint/2010/main" val="143375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180" imgH="180" progId="TCLayout.ActiveDocument.1">
                  <p:embed/>
                </p:oleObj>
              </mc:Choice>
              <mc:Fallback>
                <p:oleObj name="think-cell Slide" r:id="rId19" imgW="180" imgH="180" progId="TCLayout.ActiveDocument.1">
                  <p:embed/>
                  <p:pic>
                    <p:nvPicPr>
                      <p:cNvPr id="3" name="Object 2" hidden="1">
                        <a:extLst>
                          <a:ext uri="{FF2B5EF4-FFF2-40B4-BE49-F238E27FC236}">
                            <a16:creationId xmlns:a16="http://schemas.microsoft.com/office/drawing/2014/main" id="{EF173952-D936-4AE6-99B9-D5E344C2B5F2}"/>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14" name="Picture 13" descr="citadel_logo_2013_CMYK.png"/>
          <p:cNvPicPr>
            <a:picLocks noChangeAspect="1"/>
          </p:cNvPicPr>
          <p:nvPr userDrawn="1"/>
        </p:nvPicPr>
        <p:blipFill>
          <a:blip r:embed="rId21" cstate="print"/>
          <a:stretch>
            <a:fillRect/>
          </a:stretch>
        </p:blipFill>
        <p:spPr>
          <a:xfrm>
            <a:off x="465918" y="6471703"/>
            <a:ext cx="1022815" cy="122054"/>
          </a:xfrm>
          <a:prstGeom prst="rect">
            <a:avLst/>
          </a:prstGeom>
        </p:spPr>
      </p:pic>
      <p:sp>
        <p:nvSpPr>
          <p:cNvPr id="1026" name="Rectangle 2"/>
          <p:cNvSpPr>
            <a:spLocks noGrp="1" noChangeArrowheads="1"/>
          </p:cNvSpPr>
          <p:nvPr>
            <p:ph type="title"/>
          </p:nvPr>
        </p:nvSpPr>
        <p:spPr bwMode="auto">
          <a:xfrm>
            <a:off x="457200" y="457200"/>
            <a:ext cx="8229599"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add heading</a:t>
            </a:r>
          </a:p>
        </p:txBody>
      </p:sp>
      <p:sp>
        <p:nvSpPr>
          <p:cNvPr id="1027" name="Rectangle 3"/>
          <p:cNvSpPr>
            <a:spLocks noGrp="1" noChangeArrowheads="1"/>
          </p:cNvSpPr>
          <p:nvPr>
            <p:ph type="body" idx="1"/>
          </p:nvPr>
        </p:nvSpPr>
        <p:spPr bwMode="auto">
          <a:xfrm>
            <a:off x="457200" y="1371600"/>
            <a:ext cx="8229600" cy="482424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Footer Placeholder 9"/>
          <p:cNvSpPr>
            <a:spLocks noGrp="1"/>
          </p:cNvSpPr>
          <p:nvPr>
            <p:ph type="ftr" sz="quarter" idx="15"/>
          </p:nvPr>
        </p:nvSpPr>
        <p:spPr>
          <a:xfrm>
            <a:off x="3412671" y="6468306"/>
            <a:ext cx="4039946" cy="137160"/>
          </a:xfrm>
          <a:prstGeom prst="rect">
            <a:avLst/>
          </a:prstGeom>
        </p:spPr>
        <p:txBody>
          <a:bodyPr lIns="0" tIns="0" rIns="0" bIns="0" anchor="ctr" anchorCtr="0"/>
          <a:lstStyle>
            <a:lvl1pPr algn="r">
              <a:defRPr sz="800">
                <a:solidFill>
                  <a:schemeClr val="accent2"/>
                </a:solidFill>
                <a:latin typeface="+mn-lt"/>
              </a:defRPr>
            </a:lvl1pPr>
          </a:lstStyle>
          <a:p>
            <a:pPr>
              <a:lnSpc>
                <a:spcPts val="1000"/>
              </a:lnSpc>
            </a:pPr>
            <a:r>
              <a:rPr lang="en-US"/>
              <a:t>CONFIDENTIAL</a:t>
            </a:r>
          </a:p>
        </p:txBody>
      </p:sp>
      <p:sp>
        <p:nvSpPr>
          <p:cNvPr id="23" name="Slide Number Placeholder 10"/>
          <p:cNvSpPr>
            <a:spLocks noGrp="1"/>
          </p:cNvSpPr>
          <p:nvPr>
            <p:ph type="sldNum" sz="quarter" idx="16"/>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
        <p:nvSpPr>
          <p:cNvPr id="24" name="Date Placeholder 9"/>
          <p:cNvSpPr>
            <a:spLocks noGrp="1"/>
          </p:cNvSpPr>
          <p:nvPr>
            <p:ph type="dt" sz="half" idx="2"/>
          </p:nvPr>
        </p:nvSpPr>
        <p:spPr>
          <a:xfrm>
            <a:off x="7559749" y="6468306"/>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cxnSp>
        <p:nvCxnSpPr>
          <p:cNvPr id="25" name="Straight Connector 24"/>
          <p:cNvCxnSpPr/>
          <p:nvPr userDrawn="1"/>
        </p:nvCxnSpPr>
        <p:spPr>
          <a:xfrm>
            <a:off x="8519835" y="6468306"/>
            <a:ext cx="0" cy="13716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619068"/>
      </p:ext>
    </p:extLst>
  </p:cSld>
  <p:clrMap bg1="lt1" tx1="dk1" bg2="lt2" tx2="dk2" accent1="accent1" accent2="accent2" accent3="accent3" accent4="accent4" accent5="accent5" accent6="accent6" hlink="hlink" folHlink="folHlink"/>
  <p:sldLayoutIdLst>
    <p:sldLayoutId id="2147483742" r:id="rId1"/>
    <p:sldLayoutId id="2147483748" r:id="rId2"/>
    <p:sldLayoutId id="2147483756" r:id="rId3"/>
    <p:sldLayoutId id="2147483731" r:id="rId4"/>
    <p:sldLayoutId id="2147483760" r:id="rId5"/>
    <p:sldLayoutId id="2147483732" r:id="rId6"/>
    <p:sldLayoutId id="2147483733" r:id="rId7"/>
    <p:sldLayoutId id="2147483755" r:id="rId8"/>
    <p:sldLayoutId id="2147483735" r:id="rId9"/>
    <p:sldLayoutId id="2147483736" r:id="rId10"/>
    <p:sldLayoutId id="2147483745" r:id="rId11"/>
    <p:sldLayoutId id="2147483737" r:id="rId12"/>
    <p:sldLayoutId id="2147483738" r:id="rId13"/>
    <p:sldLayoutId id="2147483739" r:id="rId14"/>
    <p:sldLayoutId id="2147483757" r:id="rId15"/>
    <p:sldLayoutId id="2147483758" r:id="rId16"/>
  </p:sldLayoutIdLst>
  <p:hf hdr="0"/>
  <p:txStyles>
    <p:titleStyle>
      <a:lvl1pPr algn="l" rtl="0" eaLnBrk="1" fontAlgn="base" hangingPunct="1">
        <a:spcBef>
          <a:spcPct val="0"/>
        </a:spcBef>
        <a:spcAft>
          <a:spcPct val="0"/>
        </a:spcAft>
        <a:defRPr sz="2800" b="0" i="0" baseline="0">
          <a:solidFill>
            <a:schemeClr val="accent1"/>
          </a:solidFill>
          <a:latin typeface="Chronicle Display Semi" pitchFamily="50" charset="0"/>
          <a:ea typeface="Chronicle Display Semi" pitchFamily="50" charset="0"/>
          <a:cs typeface="Chronicle Display Semi" pitchFamily="50" charset="0"/>
        </a:defRPr>
      </a:lvl1pPr>
      <a:lvl2pPr algn="l" rtl="0" eaLnBrk="1" fontAlgn="base" hangingPunct="1">
        <a:spcBef>
          <a:spcPct val="0"/>
        </a:spcBef>
        <a:spcAft>
          <a:spcPct val="0"/>
        </a:spcAft>
        <a:defRPr sz="3000">
          <a:solidFill>
            <a:schemeClr val="bg2"/>
          </a:solidFill>
          <a:latin typeface="Times New Roman" pitchFamily="18" charset="0"/>
        </a:defRPr>
      </a:lvl2pPr>
      <a:lvl3pPr algn="l" rtl="0" eaLnBrk="1" fontAlgn="base" hangingPunct="1">
        <a:spcBef>
          <a:spcPct val="0"/>
        </a:spcBef>
        <a:spcAft>
          <a:spcPct val="0"/>
        </a:spcAft>
        <a:defRPr sz="3000">
          <a:solidFill>
            <a:schemeClr val="bg2"/>
          </a:solidFill>
          <a:latin typeface="Times New Roman" pitchFamily="18" charset="0"/>
        </a:defRPr>
      </a:lvl3pPr>
      <a:lvl4pPr algn="l" rtl="0" eaLnBrk="1" fontAlgn="base" hangingPunct="1">
        <a:spcBef>
          <a:spcPct val="0"/>
        </a:spcBef>
        <a:spcAft>
          <a:spcPct val="0"/>
        </a:spcAft>
        <a:defRPr sz="3000">
          <a:solidFill>
            <a:schemeClr val="bg2"/>
          </a:solidFill>
          <a:latin typeface="Times New Roman" pitchFamily="18" charset="0"/>
        </a:defRPr>
      </a:lvl4pPr>
      <a:lvl5pPr algn="l" rtl="0" eaLnBrk="1" fontAlgn="base" hangingPunct="1">
        <a:spcBef>
          <a:spcPct val="0"/>
        </a:spcBef>
        <a:spcAft>
          <a:spcPct val="0"/>
        </a:spcAft>
        <a:defRPr sz="3000">
          <a:solidFill>
            <a:schemeClr val="bg2"/>
          </a:solidFill>
          <a:latin typeface="Times New Roman" pitchFamily="18" charset="0"/>
        </a:defRPr>
      </a:lvl5pPr>
      <a:lvl6pPr marL="457200" algn="l" rtl="0" eaLnBrk="1" fontAlgn="base" hangingPunct="1">
        <a:spcBef>
          <a:spcPct val="0"/>
        </a:spcBef>
        <a:spcAft>
          <a:spcPct val="0"/>
        </a:spcAft>
        <a:defRPr sz="3000">
          <a:solidFill>
            <a:schemeClr val="bg2"/>
          </a:solidFill>
          <a:latin typeface="Times New Roman" pitchFamily="18" charset="0"/>
        </a:defRPr>
      </a:lvl6pPr>
      <a:lvl7pPr marL="914400" algn="l" rtl="0" eaLnBrk="1" fontAlgn="base" hangingPunct="1">
        <a:spcBef>
          <a:spcPct val="0"/>
        </a:spcBef>
        <a:spcAft>
          <a:spcPct val="0"/>
        </a:spcAft>
        <a:defRPr sz="3000">
          <a:solidFill>
            <a:schemeClr val="bg2"/>
          </a:solidFill>
          <a:latin typeface="Times New Roman" pitchFamily="18" charset="0"/>
        </a:defRPr>
      </a:lvl7pPr>
      <a:lvl8pPr marL="1371600" algn="l" rtl="0" eaLnBrk="1" fontAlgn="base" hangingPunct="1">
        <a:spcBef>
          <a:spcPct val="0"/>
        </a:spcBef>
        <a:spcAft>
          <a:spcPct val="0"/>
        </a:spcAft>
        <a:defRPr sz="3000">
          <a:solidFill>
            <a:schemeClr val="bg2"/>
          </a:solidFill>
          <a:latin typeface="Times New Roman" pitchFamily="18" charset="0"/>
        </a:defRPr>
      </a:lvl8pPr>
      <a:lvl9pPr marL="1828800" algn="l" rtl="0" eaLnBrk="1" fontAlgn="base" hangingPunct="1">
        <a:spcBef>
          <a:spcPct val="0"/>
        </a:spcBef>
        <a:spcAft>
          <a:spcPct val="0"/>
        </a:spcAft>
        <a:defRPr sz="3000">
          <a:solidFill>
            <a:schemeClr val="bg2"/>
          </a:solidFill>
          <a:latin typeface="Times New Roman" pitchFamily="18" charset="0"/>
        </a:defRPr>
      </a:lvl9pPr>
    </p:titleStyle>
    <p:body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864" userDrawn="1">
          <p15:clr>
            <a:srgbClr val="F26B43"/>
          </p15:clr>
        </p15:guide>
        <p15:guide id="11" pos="288" userDrawn="1">
          <p15:clr>
            <a:srgbClr val="F26B43"/>
          </p15:clr>
        </p15:guide>
        <p15:guide id="12" pos="5472" userDrawn="1">
          <p15:clr>
            <a:srgbClr val="F26B43"/>
          </p15:clr>
        </p15:guide>
        <p15:guide id="13" orient="horz" pos="4032" userDrawn="1">
          <p15:clr>
            <a:srgbClr val="F26B43"/>
          </p15:clr>
        </p15:guide>
        <p15:guide id="14" orient="horz" pos="288" userDrawn="1">
          <p15:clr>
            <a:srgbClr val="F26B43"/>
          </p15:clr>
        </p15:guide>
        <p15:guide id="15" orient="horz" pos="3864" userDrawn="1">
          <p15:clr>
            <a:srgbClr val="F26B43"/>
          </p15:clr>
        </p15:guide>
        <p15:guide id="16" orient="horz" pos="1440" userDrawn="1">
          <p15:clr>
            <a:srgbClr val="F26B43"/>
          </p15:clr>
        </p15:guide>
        <p15:guide id="17" orient="horz" pos="20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80F29A-1A78-4735-858A-4E081ABDCFB6}"/>
              </a:ext>
            </a:extLst>
          </p:cNvPr>
          <p:cNvGraphicFramePr>
            <a:graphicFrameLocks noChangeAspect="1"/>
          </p:cNvGraphicFramePr>
          <p:nvPr userDrawn="1">
            <p:custDataLst>
              <p:tags r:id="rId23"/>
            </p:custDataLst>
            <p:extLst>
              <p:ext uri="{D42A27DB-BD31-4B8C-83A1-F6EECF244321}">
                <p14:modId xmlns:p14="http://schemas.microsoft.com/office/powerpoint/2010/main" val="2831001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180" imgH="180" progId="TCLayout.ActiveDocument.1">
                  <p:embed/>
                </p:oleObj>
              </mc:Choice>
              <mc:Fallback>
                <p:oleObj name="think-cell Slide" r:id="rId24" imgW="180" imgH="180" progId="TCLayout.ActiveDocument.1">
                  <p:embed/>
                  <p:pic>
                    <p:nvPicPr>
                      <p:cNvPr id="3" name="Object 2" hidden="1">
                        <a:extLst>
                          <a:ext uri="{FF2B5EF4-FFF2-40B4-BE49-F238E27FC236}">
                            <a16:creationId xmlns:a16="http://schemas.microsoft.com/office/drawing/2014/main" id="{9680F29A-1A78-4735-858A-4E081ABDCFB6}"/>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pic>
        <p:nvPicPr>
          <p:cNvPr id="14" name="Picture 13" descr="citadel_logo_2013_CMYK.png"/>
          <p:cNvPicPr>
            <a:picLocks noChangeAspect="1"/>
          </p:cNvPicPr>
          <p:nvPr/>
        </p:nvPicPr>
        <p:blipFill>
          <a:blip r:embed="rId26" cstate="print"/>
          <a:stretch>
            <a:fillRect/>
          </a:stretch>
        </p:blipFill>
        <p:spPr>
          <a:xfrm>
            <a:off x="465918" y="6471703"/>
            <a:ext cx="1022815" cy="122054"/>
          </a:xfrm>
          <a:prstGeom prst="rect">
            <a:avLst/>
          </a:prstGeom>
        </p:spPr>
      </p:pic>
      <p:sp>
        <p:nvSpPr>
          <p:cNvPr id="1026" name="Rectangle 2"/>
          <p:cNvSpPr>
            <a:spLocks noGrp="1" noChangeArrowheads="1"/>
          </p:cNvSpPr>
          <p:nvPr>
            <p:ph type="title"/>
          </p:nvPr>
        </p:nvSpPr>
        <p:spPr bwMode="auto">
          <a:xfrm>
            <a:off x="457200" y="457200"/>
            <a:ext cx="8229599"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add heading</a:t>
            </a:r>
          </a:p>
        </p:txBody>
      </p:sp>
      <p:sp>
        <p:nvSpPr>
          <p:cNvPr id="1027" name="Rectangle 3"/>
          <p:cNvSpPr>
            <a:spLocks noGrp="1" noChangeArrowheads="1"/>
          </p:cNvSpPr>
          <p:nvPr>
            <p:ph type="body" idx="1"/>
          </p:nvPr>
        </p:nvSpPr>
        <p:spPr bwMode="auto">
          <a:xfrm>
            <a:off x="457200" y="1371600"/>
            <a:ext cx="8229600" cy="482424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Footer Placeholder 9"/>
          <p:cNvSpPr>
            <a:spLocks noGrp="1"/>
          </p:cNvSpPr>
          <p:nvPr>
            <p:ph type="ftr" sz="quarter" idx="15"/>
          </p:nvPr>
        </p:nvSpPr>
        <p:spPr>
          <a:xfrm>
            <a:off x="1791587" y="6468306"/>
            <a:ext cx="5661030" cy="137160"/>
          </a:xfrm>
          <a:prstGeom prst="rect">
            <a:avLst/>
          </a:prstGeom>
        </p:spPr>
        <p:txBody>
          <a:bodyPr lIns="0" tIns="0" rIns="0" bIns="0" anchor="ctr" anchorCtr="0"/>
          <a:lstStyle>
            <a:lvl1pPr algn="r">
              <a:defRPr sz="800">
                <a:solidFill>
                  <a:schemeClr val="accent2"/>
                </a:solidFill>
                <a:latin typeface="+mn-lt"/>
              </a:defRPr>
            </a:lvl1pPr>
          </a:lstStyle>
          <a:p>
            <a:pPr>
              <a:lnSpc>
                <a:spcPts val="1000"/>
              </a:lnSpc>
            </a:pPr>
            <a:r>
              <a:rPr lang="en-US"/>
              <a:t>CONFIDENTIAL</a:t>
            </a:r>
          </a:p>
        </p:txBody>
      </p:sp>
      <p:cxnSp>
        <p:nvCxnSpPr>
          <p:cNvPr id="16" name="Straight Connector 15"/>
          <p:cNvCxnSpPr/>
          <p:nvPr userDrawn="1"/>
        </p:nvCxnSpPr>
        <p:spPr>
          <a:xfrm>
            <a:off x="8519835" y="6468306"/>
            <a:ext cx="0" cy="137160"/>
          </a:xfrm>
          <a:prstGeom prst="line">
            <a:avLst/>
          </a:prstGeom>
          <a:ln w="3175">
            <a:solidFill>
              <a:srgbClr val="A2AAAD"/>
            </a:solidFill>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2"/>
          </p:nvPr>
        </p:nvSpPr>
        <p:spPr>
          <a:xfrm>
            <a:off x="7300914" y="6466291"/>
            <a:ext cx="1175188" cy="137160"/>
          </a:xfrm>
          <a:prstGeom prst="rect">
            <a:avLst/>
          </a:prstGeom>
        </p:spPr>
        <p:txBody>
          <a:bodyPr rIns="0" anchor="ctr"/>
          <a:lstStyle>
            <a:lvl1pPr algn="r">
              <a:defRPr sz="600">
                <a:solidFill>
                  <a:srgbClr val="ACACAC"/>
                </a:solidFill>
                <a:latin typeface="+mn-lt"/>
              </a:defRPr>
            </a:lvl1pPr>
          </a:lstStyle>
          <a:p>
            <a:r>
              <a:rPr lang="en-US"/>
              <a:t>February 2024</a:t>
            </a:r>
          </a:p>
        </p:txBody>
      </p:sp>
      <p:sp>
        <p:nvSpPr>
          <p:cNvPr id="18" name="Slide Number Placeholder 10"/>
          <p:cNvSpPr>
            <a:spLocks noGrp="1"/>
          </p:cNvSpPr>
          <p:nvPr>
            <p:ph type="sldNum" sz="quarter" idx="4"/>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Tree>
    <p:extLst>
      <p:ext uri="{BB962C8B-B14F-4D97-AF65-F5344CB8AC3E}">
        <p14:creationId xmlns:p14="http://schemas.microsoft.com/office/powerpoint/2010/main" val="13321083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Lst>
  <p:hf hdr="0"/>
  <p:txStyles>
    <p:titleStyle>
      <a:lvl1pPr algn="l" rtl="0" eaLnBrk="1" fontAlgn="base" hangingPunct="1">
        <a:spcBef>
          <a:spcPct val="0"/>
        </a:spcBef>
        <a:spcAft>
          <a:spcPct val="0"/>
        </a:spcAft>
        <a:defRPr sz="2800" b="0" i="0" baseline="0">
          <a:solidFill>
            <a:schemeClr val="accent1"/>
          </a:solidFill>
          <a:latin typeface="Chronicle Display Semi" pitchFamily="50" charset="0"/>
          <a:ea typeface="Chronicle Display Semi" pitchFamily="50" charset="0"/>
          <a:cs typeface="Chronicle Display Semi" pitchFamily="50" charset="0"/>
        </a:defRPr>
      </a:lvl1pPr>
      <a:lvl2pPr algn="l" rtl="0" eaLnBrk="1" fontAlgn="base" hangingPunct="1">
        <a:spcBef>
          <a:spcPct val="0"/>
        </a:spcBef>
        <a:spcAft>
          <a:spcPct val="0"/>
        </a:spcAft>
        <a:defRPr sz="3000">
          <a:solidFill>
            <a:schemeClr val="bg2"/>
          </a:solidFill>
          <a:latin typeface="Times New Roman" pitchFamily="18" charset="0"/>
        </a:defRPr>
      </a:lvl2pPr>
      <a:lvl3pPr algn="l" rtl="0" eaLnBrk="1" fontAlgn="base" hangingPunct="1">
        <a:spcBef>
          <a:spcPct val="0"/>
        </a:spcBef>
        <a:spcAft>
          <a:spcPct val="0"/>
        </a:spcAft>
        <a:defRPr sz="3000">
          <a:solidFill>
            <a:schemeClr val="bg2"/>
          </a:solidFill>
          <a:latin typeface="Times New Roman" pitchFamily="18" charset="0"/>
        </a:defRPr>
      </a:lvl3pPr>
      <a:lvl4pPr algn="l" rtl="0" eaLnBrk="1" fontAlgn="base" hangingPunct="1">
        <a:spcBef>
          <a:spcPct val="0"/>
        </a:spcBef>
        <a:spcAft>
          <a:spcPct val="0"/>
        </a:spcAft>
        <a:defRPr sz="3000">
          <a:solidFill>
            <a:schemeClr val="bg2"/>
          </a:solidFill>
          <a:latin typeface="Times New Roman" pitchFamily="18" charset="0"/>
        </a:defRPr>
      </a:lvl4pPr>
      <a:lvl5pPr algn="l" rtl="0" eaLnBrk="1" fontAlgn="base" hangingPunct="1">
        <a:spcBef>
          <a:spcPct val="0"/>
        </a:spcBef>
        <a:spcAft>
          <a:spcPct val="0"/>
        </a:spcAft>
        <a:defRPr sz="3000">
          <a:solidFill>
            <a:schemeClr val="bg2"/>
          </a:solidFill>
          <a:latin typeface="Times New Roman" pitchFamily="18" charset="0"/>
        </a:defRPr>
      </a:lvl5pPr>
      <a:lvl6pPr marL="457200" algn="l" rtl="0" eaLnBrk="1" fontAlgn="base" hangingPunct="1">
        <a:spcBef>
          <a:spcPct val="0"/>
        </a:spcBef>
        <a:spcAft>
          <a:spcPct val="0"/>
        </a:spcAft>
        <a:defRPr sz="3000">
          <a:solidFill>
            <a:schemeClr val="bg2"/>
          </a:solidFill>
          <a:latin typeface="Times New Roman" pitchFamily="18" charset="0"/>
        </a:defRPr>
      </a:lvl6pPr>
      <a:lvl7pPr marL="914400" algn="l" rtl="0" eaLnBrk="1" fontAlgn="base" hangingPunct="1">
        <a:spcBef>
          <a:spcPct val="0"/>
        </a:spcBef>
        <a:spcAft>
          <a:spcPct val="0"/>
        </a:spcAft>
        <a:defRPr sz="3000">
          <a:solidFill>
            <a:schemeClr val="bg2"/>
          </a:solidFill>
          <a:latin typeface="Times New Roman" pitchFamily="18" charset="0"/>
        </a:defRPr>
      </a:lvl7pPr>
      <a:lvl8pPr marL="1371600" algn="l" rtl="0" eaLnBrk="1" fontAlgn="base" hangingPunct="1">
        <a:spcBef>
          <a:spcPct val="0"/>
        </a:spcBef>
        <a:spcAft>
          <a:spcPct val="0"/>
        </a:spcAft>
        <a:defRPr sz="3000">
          <a:solidFill>
            <a:schemeClr val="bg2"/>
          </a:solidFill>
          <a:latin typeface="Times New Roman" pitchFamily="18" charset="0"/>
        </a:defRPr>
      </a:lvl8pPr>
      <a:lvl9pPr marL="1828800" algn="l" rtl="0" eaLnBrk="1" fontAlgn="base" hangingPunct="1">
        <a:spcBef>
          <a:spcPct val="0"/>
        </a:spcBef>
        <a:spcAft>
          <a:spcPct val="0"/>
        </a:spcAft>
        <a:defRPr sz="3000">
          <a:solidFill>
            <a:schemeClr val="bg2"/>
          </a:solidFill>
          <a:latin typeface="Times New Roman" pitchFamily="18" charset="0"/>
        </a:defRPr>
      </a:lvl9pPr>
    </p:titleStyle>
    <p:body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864">
          <p15:clr>
            <a:srgbClr val="F26B43"/>
          </p15:clr>
        </p15:guide>
        <p15:guide id="11" pos="288">
          <p15:clr>
            <a:srgbClr val="F26B43"/>
          </p15:clr>
        </p15:guide>
        <p15:guide id="12" pos="5472">
          <p15:clr>
            <a:srgbClr val="F26B43"/>
          </p15:clr>
        </p15:guide>
        <p15:guide id="13" orient="horz" pos="4032">
          <p15:clr>
            <a:srgbClr val="F26B43"/>
          </p15:clr>
        </p15:guide>
        <p15:guide id="14" orient="horz" pos="288">
          <p15:clr>
            <a:srgbClr val="F26B43"/>
          </p15:clr>
        </p15:guide>
        <p15:guide id="15" orient="horz" pos="3864">
          <p15:clr>
            <a:srgbClr val="F26B43"/>
          </p15:clr>
        </p15:guide>
        <p15:guide id="16" orient="horz" pos="1440">
          <p15:clr>
            <a:srgbClr val="F26B43"/>
          </p15:clr>
        </p15:guide>
        <p15:guide id="17" orient="horz" pos="20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F173952-D936-4AE6-99B9-D5E344C2B5F2}"/>
              </a:ext>
            </a:extLst>
          </p:cNvPr>
          <p:cNvGraphicFramePr>
            <a:graphicFrameLocks noChangeAspect="1"/>
          </p:cNvGraphicFramePr>
          <p:nvPr userDrawn="1">
            <p:custDataLst>
              <p:tags r:id="rId19"/>
            </p:custDataLst>
            <p:extLst>
              <p:ext uri="{D42A27DB-BD31-4B8C-83A1-F6EECF244321}">
                <p14:modId xmlns:p14="http://schemas.microsoft.com/office/powerpoint/2010/main" val="143375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180" imgH="180" progId="TCLayout.ActiveDocument.1">
                  <p:embed/>
                </p:oleObj>
              </mc:Choice>
              <mc:Fallback>
                <p:oleObj name="think-cell Slide" r:id="rId20" imgW="180" imgH="180" progId="TCLayout.ActiveDocument.1">
                  <p:embed/>
                  <p:pic>
                    <p:nvPicPr>
                      <p:cNvPr id="3" name="Object 2" hidden="1">
                        <a:extLst>
                          <a:ext uri="{FF2B5EF4-FFF2-40B4-BE49-F238E27FC236}">
                            <a16:creationId xmlns:a16="http://schemas.microsoft.com/office/drawing/2014/main" id="{EF173952-D936-4AE6-99B9-D5E344C2B5F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14" name="Picture 13" descr="citadel_logo_2013_CMYK.png"/>
          <p:cNvPicPr>
            <a:picLocks noChangeAspect="1"/>
          </p:cNvPicPr>
          <p:nvPr userDrawn="1"/>
        </p:nvPicPr>
        <p:blipFill>
          <a:blip r:embed="rId22" cstate="print"/>
          <a:stretch>
            <a:fillRect/>
          </a:stretch>
        </p:blipFill>
        <p:spPr>
          <a:xfrm>
            <a:off x="465918" y="6471703"/>
            <a:ext cx="1022815" cy="122054"/>
          </a:xfrm>
          <a:prstGeom prst="rect">
            <a:avLst/>
          </a:prstGeom>
        </p:spPr>
      </p:pic>
      <p:sp>
        <p:nvSpPr>
          <p:cNvPr id="1026" name="Rectangle 2"/>
          <p:cNvSpPr>
            <a:spLocks noGrp="1" noChangeArrowheads="1"/>
          </p:cNvSpPr>
          <p:nvPr>
            <p:ph type="title"/>
          </p:nvPr>
        </p:nvSpPr>
        <p:spPr bwMode="auto">
          <a:xfrm>
            <a:off x="457200" y="457200"/>
            <a:ext cx="8229599"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add heading</a:t>
            </a:r>
          </a:p>
        </p:txBody>
      </p:sp>
      <p:sp>
        <p:nvSpPr>
          <p:cNvPr id="1027" name="Rectangle 3"/>
          <p:cNvSpPr>
            <a:spLocks noGrp="1" noChangeArrowheads="1"/>
          </p:cNvSpPr>
          <p:nvPr>
            <p:ph type="body" idx="1"/>
          </p:nvPr>
        </p:nvSpPr>
        <p:spPr bwMode="auto">
          <a:xfrm>
            <a:off x="457200" y="1371600"/>
            <a:ext cx="8229600" cy="482424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Footer Placeholder 9"/>
          <p:cNvSpPr>
            <a:spLocks noGrp="1"/>
          </p:cNvSpPr>
          <p:nvPr>
            <p:ph type="ftr" sz="quarter" idx="15"/>
          </p:nvPr>
        </p:nvSpPr>
        <p:spPr>
          <a:xfrm>
            <a:off x="3412671" y="6468306"/>
            <a:ext cx="4039946" cy="137160"/>
          </a:xfrm>
          <a:prstGeom prst="rect">
            <a:avLst/>
          </a:prstGeom>
        </p:spPr>
        <p:txBody>
          <a:bodyPr lIns="0" tIns="0" rIns="0" bIns="0" anchor="ctr" anchorCtr="0"/>
          <a:lstStyle>
            <a:lvl1pPr algn="r">
              <a:defRPr sz="800">
                <a:solidFill>
                  <a:schemeClr val="accent2"/>
                </a:solidFill>
                <a:latin typeface="+mn-lt"/>
              </a:defRPr>
            </a:lvl1pPr>
          </a:lstStyle>
          <a:p>
            <a:pPr>
              <a:lnSpc>
                <a:spcPts val="1000"/>
              </a:lnSpc>
            </a:pPr>
            <a:r>
              <a:rPr lang="en-US"/>
              <a:t>CONFIDENTIAL</a:t>
            </a:r>
          </a:p>
        </p:txBody>
      </p:sp>
      <p:sp>
        <p:nvSpPr>
          <p:cNvPr id="23" name="Slide Number Placeholder 10"/>
          <p:cNvSpPr>
            <a:spLocks noGrp="1"/>
          </p:cNvSpPr>
          <p:nvPr>
            <p:ph type="sldNum" sz="quarter" idx="16"/>
          </p:nvPr>
        </p:nvSpPr>
        <p:spPr>
          <a:xfrm>
            <a:off x="8561844" y="6468306"/>
            <a:ext cx="120194" cy="137160"/>
          </a:xfrm>
          <a:prstGeom prst="rect">
            <a:avLst/>
          </a:prstGeom>
        </p:spPr>
        <p:txBody>
          <a:bodyPr lIns="0" tIns="0" rIns="0" bIns="0" anchor="ctr" anchorCtr="0"/>
          <a:lstStyle>
            <a:lvl1pPr algn="l">
              <a:defRPr sz="600">
                <a:solidFill>
                  <a:schemeClr val="accent1"/>
                </a:solidFill>
                <a:latin typeface="+mn-lt"/>
              </a:defRPr>
            </a:lvl1pPr>
          </a:lstStyle>
          <a:p>
            <a:fld id="{039BA69E-D64D-4026-8F7C-C8DB9E9EB6F2}" type="slidenum">
              <a:rPr lang="en-US" smtClean="0"/>
              <a:pPr/>
              <a:t>‹#›</a:t>
            </a:fld>
            <a:endParaRPr lang="en-US"/>
          </a:p>
        </p:txBody>
      </p:sp>
      <p:sp>
        <p:nvSpPr>
          <p:cNvPr id="24" name="Date Placeholder 9"/>
          <p:cNvSpPr>
            <a:spLocks noGrp="1"/>
          </p:cNvSpPr>
          <p:nvPr>
            <p:ph type="dt" sz="half" idx="2"/>
          </p:nvPr>
        </p:nvSpPr>
        <p:spPr>
          <a:xfrm>
            <a:off x="7559749" y="6468306"/>
            <a:ext cx="916352" cy="137160"/>
          </a:xfrm>
          <a:prstGeom prst="rect">
            <a:avLst/>
          </a:prstGeom>
        </p:spPr>
        <p:txBody>
          <a:bodyPr vert="horz" lIns="0" tIns="0" rIns="0" bIns="0" rtlCol="0" anchor="ctr"/>
          <a:lstStyle>
            <a:lvl1pPr algn="r">
              <a:defRPr sz="600">
                <a:solidFill>
                  <a:srgbClr val="ACACAC"/>
                </a:solidFill>
                <a:latin typeface="+mn-lt"/>
              </a:defRPr>
            </a:lvl1pPr>
          </a:lstStyle>
          <a:p>
            <a:r>
              <a:rPr lang="en-US"/>
              <a:t>February 2024</a:t>
            </a:r>
          </a:p>
        </p:txBody>
      </p:sp>
      <p:cxnSp>
        <p:nvCxnSpPr>
          <p:cNvPr id="25" name="Straight Connector 24"/>
          <p:cNvCxnSpPr/>
          <p:nvPr userDrawn="1"/>
        </p:nvCxnSpPr>
        <p:spPr>
          <a:xfrm>
            <a:off x="8519835" y="6468306"/>
            <a:ext cx="0" cy="13716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3297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1" r:id="rId17"/>
  </p:sldLayoutIdLst>
  <p:hf hdr="0"/>
  <p:txStyles>
    <p:titleStyle>
      <a:lvl1pPr algn="l" rtl="0" eaLnBrk="1" fontAlgn="base" hangingPunct="1">
        <a:spcBef>
          <a:spcPct val="0"/>
        </a:spcBef>
        <a:spcAft>
          <a:spcPct val="0"/>
        </a:spcAft>
        <a:defRPr sz="2800" b="0" i="0" baseline="0">
          <a:solidFill>
            <a:schemeClr val="accent1"/>
          </a:solidFill>
          <a:latin typeface="Chronicle Display Semi" pitchFamily="50" charset="0"/>
          <a:ea typeface="Chronicle Display Semi" pitchFamily="50" charset="0"/>
          <a:cs typeface="Chronicle Display Semi" pitchFamily="50" charset="0"/>
        </a:defRPr>
      </a:lvl1pPr>
      <a:lvl2pPr algn="l" rtl="0" eaLnBrk="1" fontAlgn="base" hangingPunct="1">
        <a:spcBef>
          <a:spcPct val="0"/>
        </a:spcBef>
        <a:spcAft>
          <a:spcPct val="0"/>
        </a:spcAft>
        <a:defRPr sz="3000">
          <a:solidFill>
            <a:schemeClr val="bg2"/>
          </a:solidFill>
          <a:latin typeface="Times New Roman" pitchFamily="18" charset="0"/>
        </a:defRPr>
      </a:lvl2pPr>
      <a:lvl3pPr algn="l" rtl="0" eaLnBrk="1" fontAlgn="base" hangingPunct="1">
        <a:spcBef>
          <a:spcPct val="0"/>
        </a:spcBef>
        <a:spcAft>
          <a:spcPct val="0"/>
        </a:spcAft>
        <a:defRPr sz="3000">
          <a:solidFill>
            <a:schemeClr val="bg2"/>
          </a:solidFill>
          <a:latin typeface="Times New Roman" pitchFamily="18" charset="0"/>
        </a:defRPr>
      </a:lvl3pPr>
      <a:lvl4pPr algn="l" rtl="0" eaLnBrk="1" fontAlgn="base" hangingPunct="1">
        <a:spcBef>
          <a:spcPct val="0"/>
        </a:spcBef>
        <a:spcAft>
          <a:spcPct val="0"/>
        </a:spcAft>
        <a:defRPr sz="3000">
          <a:solidFill>
            <a:schemeClr val="bg2"/>
          </a:solidFill>
          <a:latin typeface="Times New Roman" pitchFamily="18" charset="0"/>
        </a:defRPr>
      </a:lvl4pPr>
      <a:lvl5pPr algn="l" rtl="0" eaLnBrk="1" fontAlgn="base" hangingPunct="1">
        <a:spcBef>
          <a:spcPct val="0"/>
        </a:spcBef>
        <a:spcAft>
          <a:spcPct val="0"/>
        </a:spcAft>
        <a:defRPr sz="3000">
          <a:solidFill>
            <a:schemeClr val="bg2"/>
          </a:solidFill>
          <a:latin typeface="Times New Roman" pitchFamily="18" charset="0"/>
        </a:defRPr>
      </a:lvl5pPr>
      <a:lvl6pPr marL="457200" algn="l" rtl="0" eaLnBrk="1" fontAlgn="base" hangingPunct="1">
        <a:spcBef>
          <a:spcPct val="0"/>
        </a:spcBef>
        <a:spcAft>
          <a:spcPct val="0"/>
        </a:spcAft>
        <a:defRPr sz="3000">
          <a:solidFill>
            <a:schemeClr val="bg2"/>
          </a:solidFill>
          <a:latin typeface="Times New Roman" pitchFamily="18" charset="0"/>
        </a:defRPr>
      </a:lvl6pPr>
      <a:lvl7pPr marL="914400" algn="l" rtl="0" eaLnBrk="1" fontAlgn="base" hangingPunct="1">
        <a:spcBef>
          <a:spcPct val="0"/>
        </a:spcBef>
        <a:spcAft>
          <a:spcPct val="0"/>
        </a:spcAft>
        <a:defRPr sz="3000">
          <a:solidFill>
            <a:schemeClr val="bg2"/>
          </a:solidFill>
          <a:latin typeface="Times New Roman" pitchFamily="18" charset="0"/>
        </a:defRPr>
      </a:lvl7pPr>
      <a:lvl8pPr marL="1371600" algn="l" rtl="0" eaLnBrk="1" fontAlgn="base" hangingPunct="1">
        <a:spcBef>
          <a:spcPct val="0"/>
        </a:spcBef>
        <a:spcAft>
          <a:spcPct val="0"/>
        </a:spcAft>
        <a:defRPr sz="3000">
          <a:solidFill>
            <a:schemeClr val="bg2"/>
          </a:solidFill>
          <a:latin typeface="Times New Roman" pitchFamily="18" charset="0"/>
        </a:defRPr>
      </a:lvl8pPr>
      <a:lvl9pPr marL="1828800" algn="l" rtl="0" eaLnBrk="1" fontAlgn="base" hangingPunct="1">
        <a:spcBef>
          <a:spcPct val="0"/>
        </a:spcBef>
        <a:spcAft>
          <a:spcPct val="0"/>
        </a:spcAft>
        <a:defRPr sz="3000">
          <a:solidFill>
            <a:schemeClr val="bg2"/>
          </a:solidFill>
          <a:latin typeface="Times New Roman" pitchFamily="18" charset="0"/>
        </a:defRPr>
      </a:lvl9pPr>
    </p:titleStyle>
    <p:body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864">
          <p15:clr>
            <a:srgbClr val="F26B43"/>
          </p15:clr>
        </p15:guide>
        <p15:guide id="11" pos="288">
          <p15:clr>
            <a:srgbClr val="F26B43"/>
          </p15:clr>
        </p15:guide>
        <p15:guide id="12" pos="5472">
          <p15:clr>
            <a:srgbClr val="F26B43"/>
          </p15:clr>
        </p15:guide>
        <p15:guide id="13" orient="horz" pos="4032">
          <p15:clr>
            <a:srgbClr val="F26B43"/>
          </p15:clr>
        </p15:guide>
        <p15:guide id="14" orient="horz" pos="288">
          <p15:clr>
            <a:srgbClr val="F26B43"/>
          </p15:clr>
        </p15:guide>
        <p15:guide id="15" orient="horz" pos="3864">
          <p15:clr>
            <a:srgbClr val="F26B43"/>
          </p15:clr>
        </p15:guide>
        <p15:guide id="16" orient="horz" pos="1440">
          <p15:clr>
            <a:srgbClr val="F26B43"/>
          </p15:clr>
        </p15:guide>
        <p15:guide id="17" orient="horz" pos="20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5.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44.xml"/><Relationship Id="rId1" Type="http://schemas.openxmlformats.org/officeDocument/2006/relationships/tags" Target="../tags/tag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1.emf"/><Relationship Id="rId10" Type="http://schemas.openxmlformats.org/officeDocument/2006/relationships/image" Target="../media/image42.png"/><Relationship Id="rId4" Type="http://schemas.openxmlformats.org/officeDocument/2006/relationships/oleObject" Target="../embeddings/oleObject9.bin"/><Relationship Id="rId9" Type="http://schemas.openxmlformats.org/officeDocument/2006/relationships/image" Target="../media/image41.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6.xml"/><Relationship Id="rId7" Type="http://schemas.openxmlformats.org/officeDocument/2006/relationships/image" Target="../media/image47.png"/><Relationship Id="rId2" Type="http://schemas.openxmlformats.org/officeDocument/2006/relationships/slideLayout" Target="../slideLayouts/slideLayout51.xml"/><Relationship Id="rId1" Type="http://schemas.openxmlformats.org/officeDocument/2006/relationships/tags" Target="../tags/tag12.xml"/><Relationship Id="rId6" Type="http://schemas.openxmlformats.org/officeDocument/2006/relationships/image" Target="../media/image46.pn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3.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11.bin"/><Relationship Id="rId7" Type="http://schemas.openxmlformats.org/officeDocument/2006/relationships/image" Target="../media/image51.png"/><Relationship Id="rId2" Type="http://schemas.openxmlformats.org/officeDocument/2006/relationships/slideLayout" Target="../slideLayouts/slideLayout43.xml"/><Relationship Id="rId1" Type="http://schemas.openxmlformats.org/officeDocument/2006/relationships/tags" Target="../tags/tag14.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oleObject" Target="../embeddings/oleObject13.bin"/><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3.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svg"/><Relationship Id="rId4" Type="http://schemas.openxmlformats.org/officeDocument/2006/relationships/image" Target="../media/image1.emf"/><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2.svg"/><Relationship Id="rId3" Type="http://schemas.openxmlformats.org/officeDocument/2006/relationships/oleObject" Target="../embeddings/oleObject14.bin"/><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58.sv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1.emf"/><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oleObject" Target="../embeddings/oleObject14.bin"/><Relationship Id="rId7" Type="http://schemas.openxmlformats.org/officeDocument/2006/relationships/image" Target="../media/image13.png"/><Relationship Id="rId12"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67.png"/><Relationship Id="rId11" Type="http://schemas.openxmlformats.org/officeDocument/2006/relationships/image" Target="../media/image60.svg"/><Relationship Id="rId5" Type="http://schemas.openxmlformats.org/officeDocument/2006/relationships/image" Target="../media/image66.png"/><Relationship Id="rId10" Type="http://schemas.openxmlformats.org/officeDocument/2006/relationships/image" Target="../media/image59.png"/><Relationship Id="rId4" Type="http://schemas.openxmlformats.org/officeDocument/2006/relationships/image" Target="../media/image1.emf"/><Relationship Id="rId9"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oleObject" Target="../embeddings/oleObject14.bin"/><Relationship Id="rId7" Type="http://schemas.openxmlformats.org/officeDocument/2006/relationships/image" Target="../media/image58.svg"/><Relationship Id="rId12"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13.png"/><Relationship Id="rId10" Type="http://schemas.openxmlformats.org/officeDocument/2006/relationships/image" Target="../media/image61.png"/><Relationship Id="rId4" Type="http://schemas.openxmlformats.org/officeDocument/2006/relationships/image" Target="../media/image1.emf"/><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0.png"/><Relationship Id="rId3" Type="http://schemas.openxmlformats.org/officeDocument/2006/relationships/notesSlide" Target="../notesSlides/notesSlide7.xml"/><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3.png"/><Relationship Id="rId11" Type="http://schemas.openxmlformats.org/officeDocument/2006/relationships/image" Target="../media/image61.png"/><Relationship Id="rId5" Type="http://schemas.openxmlformats.org/officeDocument/2006/relationships/image" Target="../media/image1.emf"/><Relationship Id="rId10" Type="http://schemas.openxmlformats.org/officeDocument/2006/relationships/image" Target="../media/image60.svg"/><Relationship Id="rId4" Type="http://schemas.openxmlformats.org/officeDocument/2006/relationships/oleObject" Target="../embeddings/oleObject14.bin"/><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8.xml"/><Relationship Id="rId7" Type="http://schemas.openxmlformats.org/officeDocument/2006/relationships/image" Target="../media/image58.sv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1.emf"/><Relationship Id="rId10" Type="http://schemas.openxmlformats.org/officeDocument/2006/relationships/image" Target="../media/image61.png"/><Relationship Id="rId4" Type="http://schemas.openxmlformats.org/officeDocument/2006/relationships/oleObject" Target="../embeddings/oleObject15.bin"/><Relationship Id="rId9" Type="http://schemas.openxmlformats.org/officeDocument/2006/relationships/image" Target="../media/image60.sv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9.xml"/><Relationship Id="rId7" Type="http://schemas.openxmlformats.org/officeDocument/2006/relationships/image" Target="../media/image58.svg"/><Relationship Id="rId12"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1.emf"/><Relationship Id="rId10" Type="http://schemas.openxmlformats.org/officeDocument/2006/relationships/image" Target="../media/image61.png"/><Relationship Id="rId4" Type="http://schemas.openxmlformats.org/officeDocument/2006/relationships/oleObject" Target="../embeddings/oleObject15.bin"/><Relationship Id="rId9"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2.xml"/><Relationship Id="rId1" Type="http://schemas.openxmlformats.org/officeDocument/2006/relationships/tags" Target="../tags/tag23.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6.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2.xml"/><Relationship Id="rId1" Type="http://schemas.openxmlformats.org/officeDocument/2006/relationships/tags" Target="../tags/tag7.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7.bin"/><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6.emf"/><Relationship Id="rId11" Type="http://schemas.openxmlformats.org/officeDocument/2006/relationships/image" Target="../media/image27.png"/><Relationship Id="rId5" Type="http://schemas.openxmlformats.org/officeDocument/2006/relationships/oleObject" Target="../embeddings/oleObject8.bin"/><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slideLayout" Target="../slideLayouts/slideLayout31.xml"/><Relationship Id="rId16" Type="http://schemas.openxmlformats.org/officeDocument/2006/relationships/image" Target="../media/image37.svg"/><Relationship Id="rId1" Type="http://schemas.openxmlformats.org/officeDocument/2006/relationships/tags" Target="../tags/tag10.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16.emf"/><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oleObject" Target="../embeddings/oleObject8.bin"/><Relationship Id="rId9" Type="http://schemas.openxmlformats.org/officeDocument/2006/relationships/image" Target="../media/image30.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US"/>
              <a:t>Guest Lecturer: John Niccolai</a:t>
            </a:r>
          </a:p>
        </p:txBody>
      </p:sp>
      <p:sp>
        <p:nvSpPr>
          <p:cNvPr id="3" name="Title 2"/>
          <p:cNvSpPr>
            <a:spLocks noGrp="1"/>
          </p:cNvSpPr>
          <p:nvPr>
            <p:ph type="title"/>
          </p:nvPr>
        </p:nvSpPr>
        <p:spPr/>
        <p:txBody>
          <a:bodyPr/>
          <a:lstStyle/>
          <a:p>
            <a:r>
              <a:rPr lang="en-US"/>
              <a:t>Automated Decision Systems</a:t>
            </a:r>
          </a:p>
        </p:txBody>
      </p:sp>
      <p:sp>
        <p:nvSpPr>
          <p:cNvPr id="22" name="Date Placeholder 21"/>
          <p:cNvSpPr>
            <a:spLocks noGrp="1"/>
          </p:cNvSpPr>
          <p:nvPr>
            <p:ph type="dt" sz="half" idx="2"/>
          </p:nvPr>
        </p:nvSpPr>
        <p:spPr/>
        <p:txBody>
          <a:bodyPr/>
          <a:lstStyle/>
          <a:p>
            <a:r>
              <a:rPr lang="en-US"/>
              <a:t>February 2026</a:t>
            </a:r>
          </a:p>
        </p:txBody>
      </p:sp>
      <p:sp>
        <p:nvSpPr>
          <p:cNvPr id="2" name="Footer Placeholder 1"/>
          <p:cNvSpPr>
            <a:spLocks noGrp="1"/>
          </p:cNvSpPr>
          <p:nvPr>
            <p:ph type="ftr" sz="quarter" idx="15"/>
          </p:nvPr>
        </p:nvSpPr>
        <p:spPr/>
        <p:txBody>
          <a:bodyPr/>
          <a:lstStyle/>
          <a:p>
            <a:r>
              <a:rPr lang="en-US" sz="1600"/>
              <a:t>CONFIDENTIAL</a:t>
            </a:r>
          </a:p>
        </p:txBody>
      </p:sp>
    </p:spTree>
    <p:extLst>
      <p:ext uri="{BB962C8B-B14F-4D97-AF65-F5344CB8AC3E}">
        <p14:creationId xmlns:p14="http://schemas.microsoft.com/office/powerpoint/2010/main" val="51857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780AF-4310-2DE6-20E8-D57E1496F156}"/>
            </a:ext>
          </a:extLst>
        </p:cNvPr>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E945005-EBA8-D4F7-A7C5-67A2E02658A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10" name="Object 9" hidden="1">
                        <a:extLst>
                          <a:ext uri="{FF2B5EF4-FFF2-40B4-BE49-F238E27FC236}">
                            <a16:creationId xmlns:a16="http://schemas.microsoft.com/office/drawing/2014/main" id="{BE945005-EBA8-D4F7-A7C5-67A2E02658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DC424F4-E2B0-5375-8B12-7145F38B8DFE}"/>
              </a:ext>
            </a:extLst>
          </p:cNvPr>
          <p:cNvSpPr>
            <a:spLocks noGrp="1"/>
          </p:cNvSpPr>
          <p:nvPr>
            <p:ph type="title"/>
          </p:nvPr>
        </p:nvSpPr>
        <p:spPr>
          <a:xfrm>
            <a:off x="457200" y="457200"/>
            <a:ext cx="8557527" cy="457200"/>
          </a:xfrm>
        </p:spPr>
        <p:txBody>
          <a:bodyPr vert="horz"/>
          <a:lstStyle/>
          <a:p>
            <a:r>
              <a:rPr lang="en-US" sz="2250"/>
              <a:t>Product Overview: What products let us trade these risk factors?</a:t>
            </a:r>
            <a:br>
              <a:rPr lang="en-US" sz="2200"/>
            </a:br>
            <a:endParaRPr lang="en-US" sz="2200"/>
          </a:p>
        </p:txBody>
      </p:sp>
      <p:sp>
        <p:nvSpPr>
          <p:cNvPr id="8" name="Text Placeholder 7">
            <a:extLst>
              <a:ext uri="{FF2B5EF4-FFF2-40B4-BE49-F238E27FC236}">
                <a16:creationId xmlns:a16="http://schemas.microsoft.com/office/drawing/2014/main" id="{8252CDE6-A567-AA1A-BBE8-4B98786D0514}"/>
              </a:ext>
            </a:extLst>
          </p:cNvPr>
          <p:cNvSpPr>
            <a:spLocks noGrp="1"/>
          </p:cNvSpPr>
          <p:nvPr>
            <p:ph type="body" sz="quarter" idx="13"/>
          </p:nvPr>
        </p:nvSpPr>
        <p:spPr>
          <a:xfrm>
            <a:off x="457200" y="866516"/>
            <a:ext cx="8229600" cy="361950"/>
          </a:xfrm>
        </p:spPr>
        <p:txBody>
          <a:bodyPr/>
          <a:lstStyle/>
          <a:p>
            <a:r>
              <a:rPr lang="en-US" sz="1500">
                <a:solidFill>
                  <a:srgbClr val="00B0F0"/>
                </a:solidFill>
                <a:latin typeface="+mn-lt"/>
              </a:rPr>
              <a:t>The categories below broadly describe what a liquid fixed income and macro fund will trade</a:t>
            </a:r>
          </a:p>
          <a:p>
            <a:endParaRPr lang="en-US" sz="1500">
              <a:solidFill>
                <a:srgbClr val="00B0F0"/>
              </a:solidFill>
              <a:latin typeface="+mn-lt"/>
            </a:endParaRPr>
          </a:p>
        </p:txBody>
      </p:sp>
      <p:sp>
        <p:nvSpPr>
          <p:cNvPr id="5" name="Slide Number Placeholder 4">
            <a:extLst>
              <a:ext uri="{FF2B5EF4-FFF2-40B4-BE49-F238E27FC236}">
                <a16:creationId xmlns:a16="http://schemas.microsoft.com/office/drawing/2014/main" id="{35312F7F-803A-1179-D4A3-7072BAA111DD}"/>
              </a:ext>
            </a:extLst>
          </p:cNvPr>
          <p:cNvSpPr>
            <a:spLocks noGrp="1"/>
          </p:cNvSpPr>
          <p:nvPr>
            <p:ph type="sldNum"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002F6C"/>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600" b="0" i="0" u="none" strike="noStrike" kern="1200" cap="none" spc="0" normalizeH="0" baseline="0" noProof="0">
              <a:ln>
                <a:noFill/>
              </a:ln>
              <a:solidFill>
                <a:srgbClr val="002F6C"/>
              </a:solidFill>
              <a:effectLst/>
              <a:uLnTx/>
              <a:uFillTx/>
              <a:latin typeface="HelveticaNeueLT Std"/>
              <a:ea typeface="+mn-ea"/>
              <a:cs typeface="+mn-cs"/>
            </a:endParaRPr>
          </a:p>
        </p:txBody>
      </p:sp>
      <p:sp>
        <p:nvSpPr>
          <p:cNvPr id="12" name="Rectangle 3">
            <a:extLst>
              <a:ext uri="{FF2B5EF4-FFF2-40B4-BE49-F238E27FC236}">
                <a16:creationId xmlns:a16="http://schemas.microsoft.com/office/drawing/2014/main" id="{D63B306C-167F-0F7C-442E-68C11E3B5572}"/>
              </a:ext>
            </a:extLst>
          </p:cNvPr>
          <p:cNvSpPr txBox="1">
            <a:spLocks noChangeArrowheads="1"/>
          </p:cNvSpPr>
          <p:nvPr/>
        </p:nvSpPr>
        <p:spPr bwMode="auto">
          <a:xfrm>
            <a:off x="6044572" y="2486222"/>
            <a:ext cx="1845333" cy="3097003"/>
          </a:xfrm>
          <a:prstGeom prst="roundRect">
            <a:avLst/>
          </a:prstGeom>
          <a:solidFill>
            <a:schemeClr val="bg1">
              <a:lumMod val="95000"/>
            </a:schemeClr>
          </a:solidFill>
          <a:ln w="9525">
            <a:noFill/>
            <a:miter lim="800000"/>
            <a:headEnd/>
            <a:tailEnd/>
          </a:ln>
          <a:effectLst/>
        </p:spPr>
        <p:txBody>
          <a:bodyPr vert="horz" wrap="square" lIns="0" tIns="0" rIns="0" bIns="0" numCol="1" anchor="t" anchorCtr="0" compatLnSpc="1">
            <a:prstTxWarp prst="textNoShape">
              <a:avLst/>
            </a:prstTxWarp>
          </a:bodyPr>
          <a:lstStyle>
            <a:lvl1pPr marL="177800" indent="-177800" algn="l" rtl="0" eaLnBrk="1" fontAlgn="base" hangingPunct="1">
              <a:spcBef>
                <a:spcPts val="0"/>
              </a:spcBef>
              <a:spcAft>
                <a:spcPts val="1200"/>
              </a:spcAft>
              <a:buClr>
                <a:schemeClr val="bg2"/>
              </a:buClr>
              <a:buFont typeface="Wingdings" pitchFamily="2" charset="2"/>
              <a:buChar char="§"/>
              <a:defRPr sz="1800">
                <a:solidFill>
                  <a:schemeClr val="tx1"/>
                </a:solidFill>
                <a:latin typeface="+mj-lt"/>
                <a:ea typeface="+mn-ea"/>
                <a:cs typeface="+mn-cs"/>
              </a:defRPr>
            </a:lvl1pPr>
            <a:lvl2pPr marL="374650" indent="-136525" algn="l" rtl="0" eaLnBrk="1" fontAlgn="base" hangingPunct="1">
              <a:spcBef>
                <a:spcPts val="0"/>
              </a:spcBef>
              <a:spcAft>
                <a:spcPts val="1200"/>
              </a:spcAft>
              <a:buClr>
                <a:schemeClr val="bg2"/>
              </a:buClr>
              <a:buFont typeface="Wingdings" pitchFamily="2" charset="2"/>
              <a:buChar char="§"/>
              <a:defRPr sz="1600">
                <a:solidFill>
                  <a:schemeClr val="tx1"/>
                </a:solidFill>
                <a:latin typeface="+mj-lt"/>
              </a:defRPr>
            </a:lvl2pPr>
            <a:lvl3pPr marL="593725" indent="-122238" algn="l" rtl="0" eaLnBrk="1" fontAlgn="base" hangingPunct="1">
              <a:spcBef>
                <a:spcPts val="0"/>
              </a:spcBef>
              <a:spcAft>
                <a:spcPts val="1200"/>
              </a:spcAft>
              <a:buClr>
                <a:schemeClr val="bg2"/>
              </a:buClr>
              <a:buSzPct val="130000"/>
              <a:buFont typeface="Wingdings" pitchFamily="2" charset="2"/>
              <a:buChar char="§"/>
              <a:defRPr sz="1200" b="0">
                <a:solidFill>
                  <a:schemeClr val="tx1"/>
                </a:solidFill>
                <a:latin typeface="+mj-lt"/>
              </a:defRPr>
            </a:lvl3pPr>
            <a:lvl4pPr marL="825500" indent="-130175"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4pPr>
            <a:lvl5pPr marL="1050925" indent="-122238"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5pPr>
            <a:lvl6pPr marL="20066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Issued by an entity e.g. a government</a:t>
            </a:r>
          </a:p>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lang="en-US" sz="1200">
                <a:solidFill>
                  <a:srgbClr val="333333"/>
                </a:solidFill>
                <a:latin typeface="HelveticaNeueLT Std" panose="020B0604020202020204" pitchFamily="34" charset="0"/>
                <a:ea typeface="HelveticaNeueLT Std" panose="020B0604020202020204" pitchFamily="34" charset="0"/>
                <a:cs typeface="HelveticaNeueLT Std" panose="020B0604020202020204" pitchFamily="34" charset="0"/>
              </a:rPr>
              <a:t>H</a:t>
            </a: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as a unique identifier (CUSIP)</a:t>
            </a:r>
          </a:p>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lang="en-US" sz="1200">
                <a:solidFill>
                  <a:srgbClr val="333333"/>
                </a:solidFill>
                <a:latin typeface="HelveticaNeueLT Std" panose="020B0604020202020204" pitchFamily="34" charset="0"/>
                <a:ea typeface="HelveticaNeueLT Std" panose="020B0604020202020204" pitchFamily="34" charset="0"/>
                <a:cs typeface="HelveticaNeueLT Std" panose="020B0604020202020204" pitchFamily="34" charset="0"/>
              </a:rPr>
              <a:t>Wide range of liquidity profiles</a:t>
            </a:r>
          </a:p>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endPar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endParaRPr>
          </a:p>
        </p:txBody>
      </p:sp>
      <p:sp>
        <p:nvSpPr>
          <p:cNvPr id="13" name="Rectangle: Rounded Corners 12">
            <a:extLst>
              <a:ext uri="{FF2B5EF4-FFF2-40B4-BE49-F238E27FC236}">
                <a16:creationId xmlns:a16="http://schemas.microsoft.com/office/drawing/2014/main" id="{51137343-92B5-6D49-7B78-FD764174F8D9}"/>
              </a:ext>
            </a:extLst>
          </p:cNvPr>
          <p:cNvSpPr/>
          <p:nvPr/>
        </p:nvSpPr>
        <p:spPr>
          <a:xfrm>
            <a:off x="6015433" y="1308890"/>
            <a:ext cx="1847908" cy="1034628"/>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HelveticaNeueLT Std"/>
                <a:ea typeface="+mn-ea"/>
                <a:cs typeface="+mn-cs"/>
              </a:rPr>
              <a:t>Securities</a:t>
            </a:r>
          </a:p>
        </p:txBody>
      </p:sp>
      <p:sp>
        <p:nvSpPr>
          <p:cNvPr id="14" name="Rectangle 3">
            <a:extLst>
              <a:ext uri="{FF2B5EF4-FFF2-40B4-BE49-F238E27FC236}">
                <a16:creationId xmlns:a16="http://schemas.microsoft.com/office/drawing/2014/main" id="{1A26EB54-83CE-DCAF-31AE-57FCD874F583}"/>
              </a:ext>
            </a:extLst>
          </p:cNvPr>
          <p:cNvSpPr txBox="1">
            <a:spLocks noChangeArrowheads="1"/>
          </p:cNvSpPr>
          <p:nvPr/>
        </p:nvSpPr>
        <p:spPr bwMode="auto">
          <a:xfrm>
            <a:off x="4115507" y="2493110"/>
            <a:ext cx="1837485" cy="3133499"/>
          </a:xfrm>
          <a:prstGeom prst="roundRect">
            <a:avLst/>
          </a:prstGeom>
          <a:solidFill>
            <a:schemeClr val="bg1">
              <a:lumMod val="95000"/>
            </a:schemeClr>
          </a:solidFill>
          <a:ln w="9525">
            <a:noFill/>
            <a:miter lim="800000"/>
            <a:headEnd/>
            <a:tailEnd/>
          </a:ln>
          <a:effectLst/>
        </p:spPr>
        <p:txBody>
          <a:bodyPr vert="horz" wrap="square" lIns="0" tIns="0" rIns="0" bIns="0" numCol="1" anchor="t" anchorCtr="0" compatLnSpc="1">
            <a:prstTxWarp prst="textNoShape">
              <a:avLst/>
            </a:prstTxWarp>
          </a:bodyPr>
          <a:lstStyle>
            <a:lvl1pPr marL="177800" indent="-177800" algn="l" rtl="0" eaLnBrk="1" fontAlgn="base" hangingPunct="1">
              <a:spcBef>
                <a:spcPts val="0"/>
              </a:spcBef>
              <a:spcAft>
                <a:spcPts val="1200"/>
              </a:spcAft>
              <a:buClr>
                <a:schemeClr val="bg2"/>
              </a:buClr>
              <a:buFont typeface="Wingdings" pitchFamily="2" charset="2"/>
              <a:buChar char="§"/>
              <a:defRPr sz="1800">
                <a:solidFill>
                  <a:schemeClr val="tx1"/>
                </a:solidFill>
                <a:latin typeface="+mj-lt"/>
                <a:ea typeface="+mn-ea"/>
                <a:cs typeface="+mn-cs"/>
              </a:defRPr>
            </a:lvl1pPr>
            <a:lvl2pPr marL="374650" indent="-136525" algn="l" rtl="0" eaLnBrk="1" fontAlgn="base" hangingPunct="1">
              <a:spcBef>
                <a:spcPts val="0"/>
              </a:spcBef>
              <a:spcAft>
                <a:spcPts val="1200"/>
              </a:spcAft>
              <a:buClr>
                <a:schemeClr val="bg2"/>
              </a:buClr>
              <a:buFont typeface="Wingdings" pitchFamily="2" charset="2"/>
              <a:buChar char="§"/>
              <a:defRPr sz="1600">
                <a:solidFill>
                  <a:schemeClr val="tx1"/>
                </a:solidFill>
                <a:latin typeface="+mj-lt"/>
              </a:defRPr>
            </a:lvl2pPr>
            <a:lvl3pPr marL="593725" indent="-122238" algn="l" rtl="0" eaLnBrk="1" fontAlgn="base" hangingPunct="1">
              <a:spcBef>
                <a:spcPts val="0"/>
              </a:spcBef>
              <a:spcAft>
                <a:spcPts val="1200"/>
              </a:spcAft>
              <a:buClr>
                <a:schemeClr val="bg2"/>
              </a:buClr>
              <a:buSzPct val="130000"/>
              <a:buFont typeface="Wingdings" pitchFamily="2" charset="2"/>
              <a:buChar char="§"/>
              <a:defRPr sz="1200" b="0">
                <a:solidFill>
                  <a:schemeClr val="tx1"/>
                </a:solidFill>
                <a:latin typeface="+mj-lt"/>
              </a:defRPr>
            </a:lvl3pPr>
            <a:lvl4pPr marL="825500" indent="-130175"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4pPr>
            <a:lvl5pPr marL="1050925" indent="-122238"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5pPr>
            <a:lvl6pPr marL="20066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Bilateral contract between two counterparties</a:t>
            </a:r>
          </a:p>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Lacks the level of transparency of listed products</a:t>
            </a:r>
          </a:p>
          <a:p>
            <a:pPr marL="209550" lvl="0" indent="-171450">
              <a:spcBef>
                <a:spcPts val="400"/>
              </a:spcBef>
              <a:spcAft>
                <a:spcPts val="200"/>
              </a:spcAft>
              <a:buClr>
                <a:srgbClr val="002F6C"/>
              </a:buClr>
              <a:defRPr/>
            </a:pPr>
            <a:r>
              <a:rPr lang="en-US" sz="1200">
                <a:solidFill>
                  <a:srgbClr val="333333"/>
                </a:solidFill>
                <a:latin typeface="HelveticaNeueLT Std" panose="020B0604020202020204" pitchFamily="34" charset="0"/>
                <a:ea typeface="HelveticaNeueLT Std" panose="020B0604020202020204" pitchFamily="34" charset="0"/>
                <a:cs typeface="HelveticaNeueLT Std" panose="020B0604020202020204" pitchFamily="34" charset="0"/>
              </a:rPr>
              <a:t>Trade mechanics: Terms negotiated with dealers or via electronic requests for quotes (RFQs), then confirmed and cleared</a:t>
            </a:r>
            <a:endPar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endParaRPr>
          </a:p>
        </p:txBody>
      </p:sp>
      <p:sp>
        <p:nvSpPr>
          <p:cNvPr id="15" name="Rectangle: Rounded Corners 14">
            <a:extLst>
              <a:ext uri="{FF2B5EF4-FFF2-40B4-BE49-F238E27FC236}">
                <a16:creationId xmlns:a16="http://schemas.microsoft.com/office/drawing/2014/main" id="{A222E15B-6ED8-EC80-66B4-BC7430D07F10}"/>
              </a:ext>
            </a:extLst>
          </p:cNvPr>
          <p:cNvSpPr/>
          <p:nvPr/>
        </p:nvSpPr>
        <p:spPr>
          <a:xfrm>
            <a:off x="4090838" y="1313716"/>
            <a:ext cx="1845333" cy="1034628"/>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HelveticaNeueLT Std"/>
                <a:ea typeface="+mn-ea"/>
                <a:cs typeface="+mn-cs"/>
              </a:rPr>
              <a:t>Over The Counter (OTC)</a:t>
            </a:r>
          </a:p>
        </p:txBody>
      </p:sp>
      <p:sp>
        <p:nvSpPr>
          <p:cNvPr id="16" name="Rectangle 3">
            <a:extLst>
              <a:ext uri="{FF2B5EF4-FFF2-40B4-BE49-F238E27FC236}">
                <a16:creationId xmlns:a16="http://schemas.microsoft.com/office/drawing/2014/main" id="{DE7D94ED-FB4E-86CB-469E-14E2C274F845}"/>
              </a:ext>
            </a:extLst>
          </p:cNvPr>
          <p:cNvSpPr txBox="1">
            <a:spLocks noChangeArrowheads="1"/>
          </p:cNvSpPr>
          <p:nvPr/>
        </p:nvSpPr>
        <p:spPr bwMode="auto">
          <a:xfrm>
            <a:off x="236463" y="2493111"/>
            <a:ext cx="1847941" cy="3086540"/>
          </a:xfrm>
          <a:prstGeom prst="roundRect">
            <a:avLst/>
          </a:prstGeom>
          <a:solidFill>
            <a:schemeClr val="bg1">
              <a:lumMod val="95000"/>
            </a:schemeClr>
          </a:solidFill>
          <a:ln w="9525">
            <a:noFill/>
            <a:miter lim="800000"/>
            <a:headEnd/>
            <a:tailEnd/>
          </a:ln>
          <a:effectLst/>
        </p:spPr>
        <p:txBody>
          <a:bodyPr vert="horz" wrap="square" lIns="0" tIns="0" rIns="0" bIns="0" numCol="1" anchor="t" anchorCtr="0" compatLnSpc="1">
            <a:prstTxWarp prst="textNoShape">
              <a:avLst/>
            </a:prstTxWarp>
          </a:bodyPr>
          <a:lstStyle>
            <a:lvl1pPr marL="177800" indent="-177800" algn="l" rtl="0" eaLnBrk="1" fontAlgn="base" hangingPunct="1">
              <a:spcBef>
                <a:spcPts val="0"/>
              </a:spcBef>
              <a:spcAft>
                <a:spcPts val="1200"/>
              </a:spcAft>
              <a:buClr>
                <a:schemeClr val="bg2"/>
              </a:buClr>
              <a:buFont typeface="Wingdings" pitchFamily="2" charset="2"/>
              <a:buChar char="§"/>
              <a:defRPr sz="1800">
                <a:solidFill>
                  <a:schemeClr val="tx1"/>
                </a:solidFill>
                <a:latin typeface="+mj-lt"/>
                <a:ea typeface="+mn-ea"/>
                <a:cs typeface="+mn-cs"/>
              </a:defRPr>
            </a:lvl1pPr>
            <a:lvl2pPr marL="374650" indent="-136525" algn="l" rtl="0" eaLnBrk="1" fontAlgn="base" hangingPunct="1">
              <a:spcBef>
                <a:spcPts val="0"/>
              </a:spcBef>
              <a:spcAft>
                <a:spcPts val="1200"/>
              </a:spcAft>
              <a:buClr>
                <a:schemeClr val="bg2"/>
              </a:buClr>
              <a:buFont typeface="Wingdings" pitchFamily="2" charset="2"/>
              <a:buChar char="§"/>
              <a:defRPr sz="1600">
                <a:solidFill>
                  <a:schemeClr val="tx1"/>
                </a:solidFill>
                <a:latin typeface="+mj-lt"/>
              </a:defRPr>
            </a:lvl2pPr>
            <a:lvl3pPr marL="593725" indent="-122238" algn="l" rtl="0" eaLnBrk="1" fontAlgn="base" hangingPunct="1">
              <a:spcBef>
                <a:spcPts val="0"/>
              </a:spcBef>
              <a:spcAft>
                <a:spcPts val="1200"/>
              </a:spcAft>
              <a:buClr>
                <a:schemeClr val="bg2"/>
              </a:buClr>
              <a:buSzPct val="130000"/>
              <a:buFont typeface="Wingdings" pitchFamily="2" charset="2"/>
              <a:buChar char="§"/>
              <a:defRPr sz="1200" b="0">
                <a:solidFill>
                  <a:schemeClr val="tx1"/>
                </a:solidFill>
                <a:latin typeface="+mj-lt"/>
              </a:defRPr>
            </a:lvl3pPr>
            <a:lvl4pPr marL="825500" indent="-130175"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4pPr>
            <a:lvl5pPr marL="1050925" indent="-122238"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5pPr>
            <a:lvl6pPr marL="20066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Listed on public exchange on limit order book (CLOB)</a:t>
            </a:r>
          </a:p>
          <a:p>
            <a:pPr marL="209550" lvl="0" indent="-171450">
              <a:spcBef>
                <a:spcPts val="400"/>
              </a:spcBef>
              <a:spcAft>
                <a:spcPts val="200"/>
              </a:spcAft>
              <a:buClr>
                <a:srgbClr val="002F6C"/>
              </a:buClr>
              <a:defRPr/>
            </a:pPr>
            <a:r>
              <a:rPr lang="en-US" sz="1200">
                <a:solidFill>
                  <a:srgbClr val="333333"/>
                </a:solidFill>
                <a:latin typeface="HelveticaNeueLT Std" panose="020B0604020202020204" pitchFamily="34" charset="0"/>
                <a:ea typeface="HelveticaNeueLT Std" panose="020B0604020202020204" pitchFamily="34" charset="0"/>
                <a:cs typeface="HelveticaNeueLT Std" panose="020B0604020202020204" pitchFamily="34" charset="0"/>
              </a:rPr>
              <a:t>Trade mechanics: Participants submit bids/offers electronically to the order book, where matching follows price-time priority</a:t>
            </a:r>
            <a:endPar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endParaRPr>
          </a:p>
        </p:txBody>
      </p:sp>
      <p:sp>
        <p:nvSpPr>
          <p:cNvPr id="17" name="Rectangle: Rounded Corners 16">
            <a:extLst>
              <a:ext uri="{FF2B5EF4-FFF2-40B4-BE49-F238E27FC236}">
                <a16:creationId xmlns:a16="http://schemas.microsoft.com/office/drawing/2014/main" id="{8694C5F7-82EC-6634-AE9E-D0BAFE11ADE6}"/>
              </a:ext>
            </a:extLst>
          </p:cNvPr>
          <p:cNvSpPr/>
          <p:nvPr/>
        </p:nvSpPr>
        <p:spPr>
          <a:xfrm>
            <a:off x="236496" y="1313717"/>
            <a:ext cx="1847908" cy="1034628"/>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HelveticaNeueLT Std"/>
                <a:ea typeface="+mn-ea"/>
                <a:cs typeface="+mn-cs"/>
              </a:rPr>
              <a:t>Listed Products</a:t>
            </a:r>
          </a:p>
        </p:txBody>
      </p:sp>
      <p:sp>
        <p:nvSpPr>
          <p:cNvPr id="18" name="Rectangle 3">
            <a:extLst>
              <a:ext uri="{FF2B5EF4-FFF2-40B4-BE49-F238E27FC236}">
                <a16:creationId xmlns:a16="http://schemas.microsoft.com/office/drawing/2014/main" id="{05E0B1AE-1DCA-4E44-7B92-7B594A6922C0}"/>
              </a:ext>
            </a:extLst>
          </p:cNvPr>
          <p:cNvSpPr txBox="1">
            <a:spLocks noChangeArrowheads="1"/>
          </p:cNvSpPr>
          <p:nvPr/>
        </p:nvSpPr>
        <p:spPr bwMode="auto">
          <a:xfrm>
            <a:off x="2175985" y="2493111"/>
            <a:ext cx="1847941" cy="3090114"/>
          </a:xfrm>
          <a:prstGeom prst="roundRect">
            <a:avLst/>
          </a:prstGeom>
          <a:solidFill>
            <a:schemeClr val="bg1">
              <a:lumMod val="95000"/>
            </a:schemeClr>
          </a:solidFill>
          <a:ln w="9525">
            <a:noFill/>
            <a:miter lim="800000"/>
            <a:headEnd/>
            <a:tailEnd/>
          </a:ln>
          <a:effectLst/>
        </p:spPr>
        <p:txBody>
          <a:bodyPr vert="horz" wrap="square" lIns="0" tIns="0" rIns="0" bIns="0" numCol="1" anchor="t" anchorCtr="0" compatLnSpc="1">
            <a:prstTxWarp prst="textNoShape">
              <a:avLst/>
            </a:prstTxWarp>
          </a:bodyPr>
          <a:lstStyle>
            <a:lvl1pPr marL="177800" indent="-177800" algn="l" rtl="0" eaLnBrk="1" fontAlgn="base" hangingPunct="1">
              <a:spcBef>
                <a:spcPts val="0"/>
              </a:spcBef>
              <a:spcAft>
                <a:spcPts val="1200"/>
              </a:spcAft>
              <a:buClr>
                <a:schemeClr val="bg2"/>
              </a:buClr>
              <a:buFont typeface="Wingdings" pitchFamily="2" charset="2"/>
              <a:buChar char="§"/>
              <a:defRPr sz="1800">
                <a:solidFill>
                  <a:schemeClr val="tx1"/>
                </a:solidFill>
                <a:latin typeface="+mj-lt"/>
                <a:ea typeface="+mn-ea"/>
                <a:cs typeface="+mn-cs"/>
              </a:defRPr>
            </a:lvl1pPr>
            <a:lvl2pPr marL="374650" indent="-136525" algn="l" rtl="0" eaLnBrk="1" fontAlgn="base" hangingPunct="1">
              <a:spcBef>
                <a:spcPts val="0"/>
              </a:spcBef>
              <a:spcAft>
                <a:spcPts val="1200"/>
              </a:spcAft>
              <a:buClr>
                <a:schemeClr val="bg2"/>
              </a:buClr>
              <a:buFont typeface="Wingdings" pitchFamily="2" charset="2"/>
              <a:buChar char="§"/>
              <a:defRPr sz="1600">
                <a:solidFill>
                  <a:schemeClr val="tx1"/>
                </a:solidFill>
                <a:latin typeface="+mj-lt"/>
              </a:defRPr>
            </a:lvl2pPr>
            <a:lvl3pPr marL="593725" indent="-122238" algn="l" rtl="0" eaLnBrk="1" fontAlgn="base" hangingPunct="1">
              <a:spcBef>
                <a:spcPts val="0"/>
              </a:spcBef>
              <a:spcAft>
                <a:spcPts val="1200"/>
              </a:spcAft>
              <a:buClr>
                <a:schemeClr val="bg2"/>
              </a:buClr>
              <a:buSzPct val="130000"/>
              <a:buFont typeface="Wingdings" pitchFamily="2" charset="2"/>
              <a:buChar char="§"/>
              <a:defRPr sz="1200" b="0">
                <a:solidFill>
                  <a:schemeClr val="tx1"/>
                </a:solidFill>
                <a:latin typeface="+mj-lt"/>
              </a:defRPr>
            </a:lvl3pPr>
            <a:lvl4pPr marL="825500" indent="-130175"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4pPr>
            <a:lvl5pPr marL="1050925" indent="-122238" algn="l" rtl="0" eaLnBrk="1" fontAlgn="base" hangingPunct="1">
              <a:spcBef>
                <a:spcPts val="0"/>
              </a:spcBef>
              <a:spcAft>
                <a:spcPts val="1200"/>
              </a:spcAft>
              <a:buClr>
                <a:schemeClr val="bg2"/>
              </a:buClr>
              <a:buSzPct val="130000"/>
              <a:buFont typeface="Wingdings" pitchFamily="2" charset="2"/>
              <a:buChar char="§"/>
              <a:defRPr sz="1200">
                <a:solidFill>
                  <a:schemeClr val="tx1"/>
                </a:solidFill>
                <a:latin typeface="+mj-lt"/>
              </a:defRPr>
            </a:lvl5pPr>
            <a:lvl6pPr marL="20066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209550" marR="0" lvl="0" indent="-171450" algn="l" defTabSz="914400" rtl="0" eaLnBrk="1" fontAlgn="base" latinLnBrk="0" hangingPunct="1">
              <a:lnSpc>
                <a:spcPct val="100000"/>
              </a:lnSpc>
              <a:spcBef>
                <a:spcPts val="400"/>
              </a:spcBef>
              <a:spcAft>
                <a:spcPts val="200"/>
              </a:spcAft>
              <a:buClr>
                <a:srgbClr val="002F6C"/>
              </a:buClr>
              <a:buSzTx/>
              <a:buFont typeface="Wingdings" pitchFamily="2" charset="2"/>
              <a:buChar char="§"/>
              <a:tabLst/>
              <a:defRPr/>
            </a:pPr>
            <a:r>
              <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rPr>
              <a:t>Value of one currency in terms of another</a:t>
            </a:r>
          </a:p>
          <a:p>
            <a:pPr marL="209550" lvl="0" indent="-171450">
              <a:spcBef>
                <a:spcPts val="400"/>
              </a:spcBef>
              <a:spcAft>
                <a:spcPts val="200"/>
              </a:spcAft>
              <a:buClr>
                <a:srgbClr val="002F6C"/>
              </a:buClr>
              <a:defRPr/>
            </a:pPr>
            <a:r>
              <a:rPr lang="en-US" sz="1200">
                <a:solidFill>
                  <a:srgbClr val="333333"/>
                </a:solidFill>
                <a:latin typeface="HelveticaNeueLT Std" panose="020B0604020202020204" pitchFamily="34" charset="0"/>
                <a:ea typeface="HelveticaNeueLT Std" panose="020B0604020202020204" pitchFamily="34" charset="0"/>
                <a:cs typeface="HelveticaNeueLT Std" panose="020B0604020202020204" pitchFamily="34" charset="0"/>
              </a:rPr>
              <a:t>Trade mechanics: Executed mainly on electronic Over-the-Counter (OTC) platforms or via bank dealers providing streaming quotes</a:t>
            </a:r>
            <a:endParaRPr kumimoji="0" lang="en-US" sz="1200" b="0" i="0" u="none" strike="noStrike" kern="1200" cap="none" spc="0" normalizeH="0" baseline="0" noProof="0">
              <a:ln>
                <a:noFill/>
              </a:ln>
              <a:solidFill>
                <a:srgbClr val="333333"/>
              </a:solidFill>
              <a:effectLst/>
              <a:uLnTx/>
              <a:uFillTx/>
              <a:latin typeface="HelveticaNeueLT Std" panose="020B0604020202020204" pitchFamily="34" charset="0"/>
              <a:ea typeface="HelveticaNeueLT Std" panose="020B0604020202020204" pitchFamily="34" charset="0"/>
              <a:cs typeface="HelveticaNeueLT Std" panose="020B0604020202020204" pitchFamily="34" charset="0"/>
            </a:endParaRPr>
          </a:p>
        </p:txBody>
      </p:sp>
      <p:sp>
        <p:nvSpPr>
          <p:cNvPr id="19" name="Rectangle: Rounded Corners 18">
            <a:extLst>
              <a:ext uri="{FF2B5EF4-FFF2-40B4-BE49-F238E27FC236}">
                <a16:creationId xmlns:a16="http://schemas.microsoft.com/office/drawing/2014/main" id="{F7F296FB-9C50-B771-76BF-D8550248A11E}"/>
              </a:ext>
            </a:extLst>
          </p:cNvPr>
          <p:cNvSpPr/>
          <p:nvPr/>
        </p:nvSpPr>
        <p:spPr>
          <a:xfrm>
            <a:off x="2163667" y="1313717"/>
            <a:ext cx="1847908" cy="1034628"/>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HelveticaNeueLT Std"/>
                <a:ea typeface="+mn-ea"/>
                <a:cs typeface="+mn-cs"/>
              </a:rPr>
              <a:t>Currencies</a:t>
            </a:r>
          </a:p>
        </p:txBody>
      </p:sp>
      <p:sp>
        <p:nvSpPr>
          <p:cNvPr id="20" name="Right Brace 19">
            <a:extLst>
              <a:ext uri="{FF2B5EF4-FFF2-40B4-BE49-F238E27FC236}">
                <a16:creationId xmlns:a16="http://schemas.microsoft.com/office/drawing/2014/main" id="{D1A571C2-FC55-932D-1275-2B12D5109DA0}"/>
              </a:ext>
            </a:extLst>
          </p:cNvPr>
          <p:cNvSpPr/>
          <p:nvPr/>
        </p:nvSpPr>
        <p:spPr>
          <a:xfrm>
            <a:off x="7889905" y="1308889"/>
            <a:ext cx="178280" cy="10346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HelveticaNeueLT Std"/>
              <a:ea typeface="+mn-ea"/>
              <a:cs typeface="+mn-cs"/>
            </a:endParaRPr>
          </a:p>
        </p:txBody>
      </p:sp>
      <p:sp>
        <p:nvSpPr>
          <p:cNvPr id="21" name="Rectangle: Rounded Corners 20">
            <a:extLst>
              <a:ext uri="{FF2B5EF4-FFF2-40B4-BE49-F238E27FC236}">
                <a16:creationId xmlns:a16="http://schemas.microsoft.com/office/drawing/2014/main" id="{88656FDB-82B9-6A44-1357-E49063D2CCFB}"/>
              </a:ext>
            </a:extLst>
          </p:cNvPr>
          <p:cNvSpPr/>
          <p:nvPr/>
        </p:nvSpPr>
        <p:spPr>
          <a:xfrm rot="16200000">
            <a:off x="8039239" y="1368028"/>
            <a:ext cx="1034626" cy="9163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HelveticaNeueLT Std"/>
                <a:ea typeface="+mn-ea"/>
                <a:cs typeface="+mn-cs"/>
              </a:rPr>
              <a:t>Options available across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HelveticaNeueLT Std"/>
                <a:ea typeface="+mn-ea"/>
                <a:cs typeface="+mn-cs"/>
              </a:rPr>
              <a:t>all these categories</a:t>
            </a:r>
            <a:r>
              <a:rPr kumimoji="0" lang="en-US" sz="1200" b="1" i="0" u="none" strike="noStrike" kern="1200" cap="none" spc="0" normalizeH="0" baseline="0" noProof="0">
                <a:ln>
                  <a:noFill/>
                </a:ln>
                <a:solidFill>
                  <a:srgbClr val="FFFFFF"/>
                </a:solidFill>
                <a:effectLst/>
                <a:uLnTx/>
                <a:uFillTx/>
                <a:latin typeface="HelveticaNeueLT Std"/>
                <a:ea typeface="+mn-ea"/>
                <a:cs typeface="+mn-cs"/>
              </a:rPr>
              <a:t> </a:t>
            </a:r>
          </a:p>
        </p:txBody>
      </p:sp>
      <p:grpSp>
        <p:nvGrpSpPr>
          <p:cNvPr id="24" name="Group 23">
            <a:extLst>
              <a:ext uri="{FF2B5EF4-FFF2-40B4-BE49-F238E27FC236}">
                <a16:creationId xmlns:a16="http://schemas.microsoft.com/office/drawing/2014/main" id="{945C5292-E6F2-EF89-7DF9-F692B17DBC9C}"/>
              </a:ext>
            </a:extLst>
          </p:cNvPr>
          <p:cNvGrpSpPr/>
          <p:nvPr/>
        </p:nvGrpSpPr>
        <p:grpSpPr>
          <a:xfrm>
            <a:off x="4912765" y="4931854"/>
            <a:ext cx="1072114" cy="906745"/>
            <a:chOff x="5883000" y="3845439"/>
            <a:chExt cx="1745677" cy="1514339"/>
          </a:xfrm>
        </p:grpSpPr>
        <p:grpSp>
          <p:nvGrpSpPr>
            <p:cNvPr id="25" name="Group 24">
              <a:extLst>
                <a:ext uri="{FF2B5EF4-FFF2-40B4-BE49-F238E27FC236}">
                  <a16:creationId xmlns:a16="http://schemas.microsoft.com/office/drawing/2014/main" id="{78A72E99-7B32-72A3-224E-5C4368F759F3}"/>
                </a:ext>
              </a:extLst>
            </p:cNvPr>
            <p:cNvGrpSpPr/>
            <p:nvPr/>
          </p:nvGrpSpPr>
          <p:grpSpPr>
            <a:xfrm>
              <a:off x="5883000" y="3845439"/>
              <a:ext cx="1745677" cy="1514339"/>
              <a:chOff x="4489089" y="4054479"/>
              <a:chExt cx="1745677" cy="1514339"/>
            </a:xfrm>
          </p:grpSpPr>
          <p:sp>
            <p:nvSpPr>
              <p:cNvPr id="27" name="Flowchart: Connector 26">
                <a:extLst>
                  <a:ext uri="{FF2B5EF4-FFF2-40B4-BE49-F238E27FC236}">
                    <a16:creationId xmlns:a16="http://schemas.microsoft.com/office/drawing/2014/main" id="{2B269DCB-91B3-027F-B4B2-5E68F94CDB68}"/>
                  </a:ext>
                </a:extLst>
              </p:cNvPr>
              <p:cNvSpPr/>
              <p:nvPr/>
            </p:nvSpPr>
            <p:spPr>
              <a:xfrm>
                <a:off x="4572000" y="4054479"/>
                <a:ext cx="1579855" cy="1514339"/>
              </a:xfrm>
              <a:prstGeom prst="flowChartConnector">
                <a:avLst/>
              </a:prstGeom>
              <a:solidFill>
                <a:srgbClr val="71C5E8">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28" name="TextBox 27">
                <a:extLst>
                  <a:ext uri="{FF2B5EF4-FFF2-40B4-BE49-F238E27FC236}">
                    <a16:creationId xmlns:a16="http://schemas.microsoft.com/office/drawing/2014/main" id="{D387A821-3DD1-1F02-C9E6-8AD160CD06CE}"/>
                  </a:ext>
                </a:extLst>
              </p:cNvPr>
              <p:cNvSpPr txBox="1"/>
              <p:nvPr/>
            </p:nvSpPr>
            <p:spPr>
              <a:xfrm>
                <a:off x="4489089" y="4110402"/>
                <a:ext cx="1745677" cy="71961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srgbClr val="333333"/>
                    </a:solidFill>
                    <a:effectLst/>
                    <a:uLnTx/>
                    <a:uFillTx/>
                  </a:rPr>
                  <a:t>OTC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srgbClr val="333333"/>
                    </a:solidFill>
                    <a:effectLst/>
                    <a:uLnTx/>
                    <a:uFillTx/>
                  </a:rPr>
                  <a:t>Options</a:t>
                </a:r>
              </a:p>
            </p:txBody>
          </p:sp>
        </p:grpSp>
        <p:pic>
          <p:nvPicPr>
            <p:cNvPr id="26" name="Picture 20" descr="Alt, chart, graph, options, statistics icon - Free download">
              <a:extLst>
                <a:ext uri="{FF2B5EF4-FFF2-40B4-BE49-F238E27FC236}">
                  <a16:creationId xmlns:a16="http://schemas.microsoft.com/office/drawing/2014/main" id="{B0863E5B-ADA8-09DD-71C8-5AC67CFF5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008" y="4407863"/>
              <a:ext cx="951915" cy="9519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8F65A94-6996-D9C8-4000-028637089180}"/>
              </a:ext>
            </a:extLst>
          </p:cNvPr>
          <p:cNvGrpSpPr/>
          <p:nvPr/>
        </p:nvGrpSpPr>
        <p:grpSpPr>
          <a:xfrm>
            <a:off x="4124121" y="5612310"/>
            <a:ext cx="987225" cy="970664"/>
            <a:chOff x="218248" y="3623989"/>
            <a:chExt cx="1545109" cy="1472670"/>
          </a:xfrm>
        </p:grpSpPr>
        <p:grpSp>
          <p:nvGrpSpPr>
            <p:cNvPr id="30" name="Group 29">
              <a:extLst>
                <a:ext uri="{FF2B5EF4-FFF2-40B4-BE49-F238E27FC236}">
                  <a16:creationId xmlns:a16="http://schemas.microsoft.com/office/drawing/2014/main" id="{57A20B47-8AF7-0559-25C4-281570C067FC}"/>
                </a:ext>
              </a:extLst>
            </p:cNvPr>
            <p:cNvGrpSpPr/>
            <p:nvPr/>
          </p:nvGrpSpPr>
          <p:grpSpPr>
            <a:xfrm>
              <a:off x="218248" y="3623989"/>
              <a:ext cx="1545109" cy="1472670"/>
              <a:chOff x="4572000" y="4054479"/>
              <a:chExt cx="1579855" cy="1514339"/>
            </a:xfrm>
          </p:grpSpPr>
          <p:sp>
            <p:nvSpPr>
              <p:cNvPr id="32" name="Flowchart: Connector 31">
                <a:extLst>
                  <a:ext uri="{FF2B5EF4-FFF2-40B4-BE49-F238E27FC236}">
                    <a16:creationId xmlns:a16="http://schemas.microsoft.com/office/drawing/2014/main" id="{1879A76F-0F83-F2D9-0643-0BEBD5CC461C}"/>
                  </a:ext>
                </a:extLst>
              </p:cNvPr>
              <p:cNvSpPr/>
              <p:nvPr/>
            </p:nvSpPr>
            <p:spPr>
              <a:xfrm>
                <a:off x="4572000" y="4054479"/>
                <a:ext cx="1579855" cy="1514339"/>
              </a:xfrm>
              <a:prstGeom prst="flowChartConnector">
                <a:avLst/>
              </a:prstGeom>
              <a:solidFill>
                <a:schemeClr val="bg1">
                  <a:lumMod val="95000"/>
                </a:scheme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33" name="TextBox 32">
                <a:extLst>
                  <a:ext uri="{FF2B5EF4-FFF2-40B4-BE49-F238E27FC236}">
                    <a16:creationId xmlns:a16="http://schemas.microsoft.com/office/drawing/2014/main" id="{039600B5-64C5-317A-F5E7-C0C33C021CFE}"/>
                  </a:ext>
                </a:extLst>
              </p:cNvPr>
              <p:cNvSpPr txBox="1"/>
              <p:nvPr/>
            </p:nvSpPr>
            <p:spPr>
              <a:xfrm>
                <a:off x="4667636" y="4285305"/>
                <a:ext cx="1388583" cy="420668"/>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33333"/>
                    </a:solidFill>
                    <a:effectLst/>
                    <a:uLnTx/>
                    <a:uFillTx/>
                  </a:rPr>
                  <a:t>Inflation</a:t>
                </a:r>
                <a:endParaRPr kumimoji="0" lang="en-US" sz="1400" b="1" i="0" u="none" strike="noStrike" kern="0" cap="none" spc="0" normalizeH="0" baseline="0" noProof="0">
                  <a:ln>
                    <a:noFill/>
                  </a:ln>
                  <a:solidFill>
                    <a:srgbClr val="333333"/>
                  </a:solidFill>
                  <a:effectLst/>
                  <a:uLnTx/>
                  <a:uFillTx/>
                </a:endParaRPr>
              </a:p>
            </p:txBody>
          </p:sp>
        </p:grpSp>
        <p:pic>
          <p:nvPicPr>
            <p:cNvPr id="31" name="Picture 37" descr="Inflation Icons - Download Free Vector Icons | Noun Project">
              <a:extLst>
                <a:ext uri="{FF2B5EF4-FFF2-40B4-BE49-F238E27FC236}">
                  <a16:creationId xmlns:a16="http://schemas.microsoft.com/office/drawing/2014/main" id="{D667AF78-5227-BCA9-A1B2-BCE16D2E07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32" y="4081798"/>
              <a:ext cx="830997" cy="8309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2C7AF052-7962-A44A-2262-4F218ED1F5C3}"/>
              </a:ext>
            </a:extLst>
          </p:cNvPr>
          <p:cNvGrpSpPr/>
          <p:nvPr/>
        </p:nvGrpSpPr>
        <p:grpSpPr>
          <a:xfrm>
            <a:off x="14598" y="4919234"/>
            <a:ext cx="1172804" cy="1045330"/>
            <a:chOff x="4073284" y="3850996"/>
            <a:chExt cx="1707284" cy="1472670"/>
          </a:xfrm>
        </p:grpSpPr>
        <p:grpSp>
          <p:nvGrpSpPr>
            <p:cNvPr id="35" name="Group 34">
              <a:extLst>
                <a:ext uri="{FF2B5EF4-FFF2-40B4-BE49-F238E27FC236}">
                  <a16:creationId xmlns:a16="http://schemas.microsoft.com/office/drawing/2014/main" id="{FA2E6319-A157-7949-24B6-5D1671BD1334}"/>
                </a:ext>
              </a:extLst>
            </p:cNvPr>
            <p:cNvGrpSpPr/>
            <p:nvPr/>
          </p:nvGrpSpPr>
          <p:grpSpPr>
            <a:xfrm>
              <a:off x="4073284" y="3850996"/>
              <a:ext cx="1707284" cy="1472670"/>
              <a:chOff x="4489089" y="4054479"/>
              <a:chExt cx="1745677" cy="1514339"/>
            </a:xfrm>
          </p:grpSpPr>
          <p:sp>
            <p:nvSpPr>
              <p:cNvPr id="37" name="Flowchart: Connector 36">
                <a:extLst>
                  <a:ext uri="{FF2B5EF4-FFF2-40B4-BE49-F238E27FC236}">
                    <a16:creationId xmlns:a16="http://schemas.microsoft.com/office/drawing/2014/main" id="{5CDAFCEF-605D-DF0B-E3EF-E48023E9DA26}"/>
                  </a:ext>
                </a:extLst>
              </p:cNvPr>
              <p:cNvSpPr/>
              <p:nvPr/>
            </p:nvSpPr>
            <p:spPr>
              <a:xfrm>
                <a:off x="4572000" y="4054479"/>
                <a:ext cx="1579855" cy="1514339"/>
              </a:xfrm>
              <a:prstGeom prst="flowChartConnector">
                <a:avLst/>
              </a:prstGeom>
              <a:solidFill>
                <a:srgbClr val="71C5E8">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38" name="TextBox 37">
                <a:extLst>
                  <a:ext uri="{FF2B5EF4-FFF2-40B4-BE49-F238E27FC236}">
                    <a16:creationId xmlns:a16="http://schemas.microsoft.com/office/drawing/2014/main" id="{02E4C4C1-EE79-4562-01B5-1521790AB35C}"/>
                  </a:ext>
                </a:extLst>
              </p:cNvPr>
              <p:cNvSpPr txBox="1"/>
              <p:nvPr/>
            </p:nvSpPr>
            <p:spPr>
              <a:xfrm>
                <a:off x="4489089" y="4110402"/>
                <a:ext cx="1745677" cy="86944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Listed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Futures &amp; Options</a:t>
                </a:r>
              </a:p>
            </p:txBody>
          </p:sp>
        </p:grpSp>
        <p:pic>
          <p:nvPicPr>
            <p:cNvPr id="36" name="Picture 34" descr="Free Icon | Contract">
              <a:extLst>
                <a:ext uri="{FF2B5EF4-FFF2-40B4-BE49-F238E27FC236}">
                  <a16:creationId xmlns:a16="http://schemas.microsoft.com/office/drawing/2014/main" id="{85545A24-6B1E-1D3E-6245-6A6310C5B4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4317" y="4728936"/>
              <a:ext cx="485219" cy="4852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50CE3D81-8D67-6610-ABBB-32DC47409028}"/>
              </a:ext>
            </a:extLst>
          </p:cNvPr>
          <p:cNvGrpSpPr/>
          <p:nvPr/>
        </p:nvGrpSpPr>
        <p:grpSpPr>
          <a:xfrm>
            <a:off x="5004369" y="5765291"/>
            <a:ext cx="898709" cy="890600"/>
            <a:chOff x="2281989" y="1342631"/>
            <a:chExt cx="1579855" cy="1514339"/>
          </a:xfrm>
          <a:solidFill>
            <a:schemeClr val="bg1">
              <a:lumMod val="95000"/>
            </a:schemeClr>
          </a:solidFill>
        </p:grpSpPr>
        <p:sp>
          <p:nvSpPr>
            <p:cNvPr id="40" name="Flowchart: Connector 39">
              <a:extLst>
                <a:ext uri="{FF2B5EF4-FFF2-40B4-BE49-F238E27FC236}">
                  <a16:creationId xmlns:a16="http://schemas.microsoft.com/office/drawing/2014/main" id="{C1462FB2-BA16-45E0-250A-7C0EFCF95680}"/>
                </a:ext>
              </a:extLst>
            </p:cNvPr>
            <p:cNvSpPr/>
            <p:nvPr/>
          </p:nvSpPr>
          <p:spPr>
            <a:xfrm>
              <a:off x="2281989" y="1342631"/>
              <a:ext cx="1579855" cy="1514339"/>
            </a:xfrm>
            <a:prstGeom prst="flowChartConnector">
              <a:avLst/>
            </a:pr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41" name="TextBox 40">
              <a:extLst>
                <a:ext uri="{FF2B5EF4-FFF2-40B4-BE49-F238E27FC236}">
                  <a16:creationId xmlns:a16="http://schemas.microsoft.com/office/drawing/2014/main" id="{338DD4CC-DD54-5039-6116-97E279C830D0}"/>
                </a:ext>
              </a:extLst>
            </p:cNvPr>
            <p:cNvSpPr txBox="1"/>
            <p:nvPr/>
          </p:nvSpPr>
          <p:spPr>
            <a:xfrm>
              <a:off x="2633349" y="1506273"/>
              <a:ext cx="974103" cy="732662"/>
            </a:xfrm>
            <a:prstGeom prst="rect">
              <a:avLst/>
            </a:prstGeom>
            <a:grp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Swaps</a:t>
              </a:r>
            </a:p>
          </p:txBody>
        </p:sp>
        <p:pic>
          <p:nvPicPr>
            <p:cNvPr id="42" name="Picture 17" descr="Swap Vertical Circle Icon of Line style - Available in SVG, PNG, EPS, AI &amp;  Icon fonts">
              <a:extLst>
                <a:ext uri="{FF2B5EF4-FFF2-40B4-BE49-F238E27FC236}">
                  <a16:creationId xmlns:a16="http://schemas.microsoft.com/office/drawing/2014/main" id="{D80617B1-588D-6E04-D6D2-5D72434673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2432" y="1839666"/>
              <a:ext cx="798970" cy="798968"/>
            </a:xfrm>
            <a:prstGeom prst="rect">
              <a:avLst/>
            </a:prstGeom>
            <a:grpFill/>
          </p:spPr>
        </p:pic>
      </p:grpSp>
      <p:grpSp>
        <p:nvGrpSpPr>
          <p:cNvPr id="43" name="Group 42">
            <a:extLst>
              <a:ext uri="{FF2B5EF4-FFF2-40B4-BE49-F238E27FC236}">
                <a16:creationId xmlns:a16="http://schemas.microsoft.com/office/drawing/2014/main" id="{7DCE3DD1-22EC-E74B-AC66-DA0F3BFC5E6C}"/>
              </a:ext>
            </a:extLst>
          </p:cNvPr>
          <p:cNvGrpSpPr/>
          <p:nvPr/>
        </p:nvGrpSpPr>
        <p:grpSpPr>
          <a:xfrm>
            <a:off x="6925344" y="5498585"/>
            <a:ext cx="947304" cy="897909"/>
            <a:chOff x="4572000" y="4054479"/>
            <a:chExt cx="1579855" cy="1514339"/>
          </a:xfrm>
        </p:grpSpPr>
        <p:sp>
          <p:nvSpPr>
            <p:cNvPr id="44" name="Flowchart: Connector 43">
              <a:extLst>
                <a:ext uri="{FF2B5EF4-FFF2-40B4-BE49-F238E27FC236}">
                  <a16:creationId xmlns:a16="http://schemas.microsoft.com/office/drawing/2014/main" id="{7F14829A-98D7-A287-1B76-91AAD9C4BC9E}"/>
                </a:ext>
              </a:extLst>
            </p:cNvPr>
            <p:cNvSpPr/>
            <p:nvPr/>
          </p:nvSpPr>
          <p:spPr>
            <a:xfrm>
              <a:off x="4572000" y="4054479"/>
              <a:ext cx="1579855" cy="1514339"/>
            </a:xfrm>
            <a:prstGeom prst="flowChartConnector">
              <a:avLst/>
            </a:prstGeom>
            <a:solidFill>
              <a:srgbClr val="71C5E8">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pic>
          <p:nvPicPr>
            <p:cNvPr id="45" name="Picture 15" descr="Bond Icons - Download Free Vector Icons | Noun Project">
              <a:extLst>
                <a:ext uri="{FF2B5EF4-FFF2-40B4-BE49-F238E27FC236}">
                  <a16:creationId xmlns:a16="http://schemas.microsoft.com/office/drawing/2014/main" id="{446CF096-221D-F891-5A5A-BD4D49FED4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9079" y="4593677"/>
              <a:ext cx="725696" cy="72569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835988AE-B64D-C84D-A17E-76BC29DF3E6B}"/>
                </a:ext>
              </a:extLst>
            </p:cNvPr>
            <p:cNvSpPr txBox="1"/>
            <p:nvPr/>
          </p:nvSpPr>
          <p:spPr>
            <a:xfrm>
              <a:off x="4817956" y="4228430"/>
              <a:ext cx="1085497" cy="44121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Bonds</a:t>
              </a:r>
            </a:p>
          </p:txBody>
        </p:sp>
      </p:grpSp>
      <p:grpSp>
        <p:nvGrpSpPr>
          <p:cNvPr id="47" name="Group 46">
            <a:extLst>
              <a:ext uri="{FF2B5EF4-FFF2-40B4-BE49-F238E27FC236}">
                <a16:creationId xmlns:a16="http://schemas.microsoft.com/office/drawing/2014/main" id="{F777EECA-383B-BC39-335D-4160A5F256A0}"/>
              </a:ext>
            </a:extLst>
          </p:cNvPr>
          <p:cNvGrpSpPr/>
          <p:nvPr/>
        </p:nvGrpSpPr>
        <p:grpSpPr>
          <a:xfrm>
            <a:off x="6151308" y="5616486"/>
            <a:ext cx="947305" cy="897909"/>
            <a:chOff x="6443659" y="3245187"/>
            <a:chExt cx="1579857" cy="1514339"/>
          </a:xfrm>
        </p:grpSpPr>
        <p:grpSp>
          <p:nvGrpSpPr>
            <p:cNvPr id="48" name="Group 47">
              <a:extLst>
                <a:ext uri="{FF2B5EF4-FFF2-40B4-BE49-F238E27FC236}">
                  <a16:creationId xmlns:a16="http://schemas.microsoft.com/office/drawing/2014/main" id="{739F4107-CD79-980A-BDB9-F5DAFCBE5D7B}"/>
                </a:ext>
              </a:extLst>
            </p:cNvPr>
            <p:cNvGrpSpPr/>
            <p:nvPr/>
          </p:nvGrpSpPr>
          <p:grpSpPr>
            <a:xfrm>
              <a:off x="6443659" y="3245187"/>
              <a:ext cx="1579857" cy="1514339"/>
              <a:chOff x="4572000" y="4054479"/>
              <a:chExt cx="1579857" cy="1514339"/>
            </a:xfrm>
          </p:grpSpPr>
          <p:sp>
            <p:nvSpPr>
              <p:cNvPr id="50" name="Flowchart: Connector 49">
                <a:extLst>
                  <a:ext uri="{FF2B5EF4-FFF2-40B4-BE49-F238E27FC236}">
                    <a16:creationId xmlns:a16="http://schemas.microsoft.com/office/drawing/2014/main" id="{24A3A481-17A6-EE73-A83C-8C9488500EEE}"/>
                  </a:ext>
                </a:extLst>
              </p:cNvPr>
              <p:cNvSpPr/>
              <p:nvPr/>
            </p:nvSpPr>
            <p:spPr>
              <a:xfrm>
                <a:off x="4572000" y="4054479"/>
                <a:ext cx="1579855" cy="1514339"/>
              </a:xfrm>
              <a:prstGeom prst="flowChartConnector">
                <a:avLst/>
              </a:prstGeom>
              <a:solidFill>
                <a:schemeClr val="bg1">
                  <a:lumMod val="95000"/>
                </a:scheme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51" name="TextBox 50">
                <a:extLst>
                  <a:ext uri="{FF2B5EF4-FFF2-40B4-BE49-F238E27FC236}">
                    <a16:creationId xmlns:a16="http://schemas.microsoft.com/office/drawing/2014/main" id="{E195ECF4-0AD5-EB07-99A3-E14D819D99A7}"/>
                  </a:ext>
                </a:extLst>
              </p:cNvPr>
              <p:cNvSpPr txBox="1"/>
              <p:nvPr/>
            </p:nvSpPr>
            <p:spPr>
              <a:xfrm>
                <a:off x="4572002" y="4285304"/>
                <a:ext cx="1579855" cy="44121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Mortgages</a:t>
                </a:r>
              </a:p>
            </p:txBody>
          </p:sp>
        </p:grpSp>
        <p:pic>
          <p:nvPicPr>
            <p:cNvPr id="49" name="Picture 22" descr="Mortgage Loan icon | IconBros">
              <a:extLst>
                <a:ext uri="{FF2B5EF4-FFF2-40B4-BE49-F238E27FC236}">
                  <a16:creationId xmlns:a16="http://schemas.microsoft.com/office/drawing/2014/main" id="{C2343D04-F41D-A8A2-7E56-C6B5E07B1E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2900" y="3857575"/>
              <a:ext cx="679520" cy="679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D4C857AD-CFB5-0883-26FB-078D2290F54C}"/>
              </a:ext>
            </a:extLst>
          </p:cNvPr>
          <p:cNvGrpSpPr/>
          <p:nvPr/>
        </p:nvGrpSpPr>
        <p:grpSpPr>
          <a:xfrm>
            <a:off x="1137100" y="4823755"/>
            <a:ext cx="947304" cy="890600"/>
            <a:chOff x="7382333" y="2416542"/>
            <a:chExt cx="1545109" cy="1472670"/>
          </a:xfrm>
        </p:grpSpPr>
        <p:grpSp>
          <p:nvGrpSpPr>
            <p:cNvPr id="53" name="Group 52">
              <a:extLst>
                <a:ext uri="{FF2B5EF4-FFF2-40B4-BE49-F238E27FC236}">
                  <a16:creationId xmlns:a16="http://schemas.microsoft.com/office/drawing/2014/main" id="{76D73295-439B-F803-160B-DB7C72A03465}"/>
                </a:ext>
              </a:extLst>
            </p:cNvPr>
            <p:cNvGrpSpPr/>
            <p:nvPr/>
          </p:nvGrpSpPr>
          <p:grpSpPr>
            <a:xfrm>
              <a:off x="7382333" y="2416542"/>
              <a:ext cx="1545109" cy="1472670"/>
              <a:chOff x="4572000" y="4054479"/>
              <a:chExt cx="1579855" cy="1514339"/>
            </a:xfrm>
          </p:grpSpPr>
          <p:sp>
            <p:nvSpPr>
              <p:cNvPr id="55" name="Flowchart: Connector 54">
                <a:extLst>
                  <a:ext uri="{FF2B5EF4-FFF2-40B4-BE49-F238E27FC236}">
                    <a16:creationId xmlns:a16="http://schemas.microsoft.com/office/drawing/2014/main" id="{5C8FD923-DE40-A5C9-6083-04D5B847AA60}"/>
                  </a:ext>
                </a:extLst>
              </p:cNvPr>
              <p:cNvSpPr/>
              <p:nvPr/>
            </p:nvSpPr>
            <p:spPr>
              <a:xfrm>
                <a:off x="4572000" y="4054479"/>
                <a:ext cx="1579855" cy="1514339"/>
              </a:xfrm>
              <a:prstGeom prst="flowChartConnector">
                <a:avLst/>
              </a:prstGeom>
              <a:solidFill>
                <a:srgbClr val="71C5E8">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56" name="TextBox 55">
                <a:extLst>
                  <a:ext uri="{FF2B5EF4-FFF2-40B4-BE49-F238E27FC236}">
                    <a16:creationId xmlns:a16="http://schemas.microsoft.com/office/drawing/2014/main" id="{AF9112A8-E3D1-8C92-C2BA-D60E50C82337}"/>
                  </a:ext>
                </a:extLst>
              </p:cNvPr>
              <p:cNvSpPr txBox="1"/>
              <p:nvPr/>
            </p:nvSpPr>
            <p:spPr>
              <a:xfrm>
                <a:off x="4667636" y="4175577"/>
                <a:ext cx="1388583" cy="720246"/>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333333"/>
                    </a:solidFill>
                    <a:effectLst/>
                    <a:uLnTx/>
                    <a:uFillTx/>
                  </a:rPr>
                  <a:t>Equity Indices</a:t>
                </a:r>
              </a:p>
            </p:txBody>
          </p:sp>
        </p:grpSp>
        <p:pic>
          <p:nvPicPr>
            <p:cNvPr id="54" name="Picture 28" descr="Equity Icon #46850 - Free Icons Library">
              <a:extLst>
                <a:ext uri="{FF2B5EF4-FFF2-40B4-BE49-F238E27FC236}">
                  <a16:creationId xmlns:a16="http://schemas.microsoft.com/office/drawing/2014/main" id="{549B8CF5-C2A9-A755-D276-660408B898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1641" y="3107384"/>
              <a:ext cx="617851" cy="617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829F1609-BB2C-FF96-D0BC-5E5EAA0E8F91}"/>
              </a:ext>
            </a:extLst>
          </p:cNvPr>
          <p:cNvGrpSpPr/>
          <p:nvPr/>
        </p:nvGrpSpPr>
        <p:grpSpPr>
          <a:xfrm>
            <a:off x="2823068" y="5051736"/>
            <a:ext cx="916101" cy="840787"/>
            <a:chOff x="4565727" y="4054479"/>
            <a:chExt cx="1503636" cy="1514339"/>
          </a:xfrm>
        </p:grpSpPr>
        <p:sp>
          <p:nvSpPr>
            <p:cNvPr id="61" name="Flowchart: Connector 60">
              <a:extLst>
                <a:ext uri="{FF2B5EF4-FFF2-40B4-BE49-F238E27FC236}">
                  <a16:creationId xmlns:a16="http://schemas.microsoft.com/office/drawing/2014/main" id="{A504C82F-449D-9364-61A4-858081937055}"/>
                </a:ext>
              </a:extLst>
            </p:cNvPr>
            <p:cNvSpPr/>
            <p:nvPr/>
          </p:nvSpPr>
          <p:spPr>
            <a:xfrm>
              <a:off x="4572000" y="4054479"/>
              <a:ext cx="1442279" cy="1514339"/>
            </a:xfrm>
            <a:prstGeom prst="flowChartConnector">
              <a:avLst/>
            </a:prstGeom>
            <a:solidFill>
              <a:schemeClr val="accent6">
                <a:lumMod val="20000"/>
                <a:lumOff val="80000"/>
              </a:scheme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62" name="TextBox 61">
              <a:extLst>
                <a:ext uri="{FF2B5EF4-FFF2-40B4-BE49-F238E27FC236}">
                  <a16:creationId xmlns:a16="http://schemas.microsoft.com/office/drawing/2014/main" id="{BD56F95A-2D0E-6524-B639-D9501B589B3B}"/>
                </a:ext>
              </a:extLst>
            </p:cNvPr>
            <p:cNvSpPr txBox="1"/>
            <p:nvPr/>
          </p:nvSpPr>
          <p:spPr>
            <a:xfrm>
              <a:off x="4565727" y="4503808"/>
              <a:ext cx="1503636" cy="720637"/>
            </a:xfrm>
            <a:prstGeom prst="rect">
              <a:avLst/>
            </a:prstGeom>
            <a:noFill/>
          </p:spPr>
          <p:txBody>
            <a:bodyPr wrap="square" rtlCol="0">
              <a:spAutoFit/>
            </a:bodyPr>
            <a:lstStyle/>
            <a:p>
              <a:pPr marL="0" marR="0" lvl="1" indent="-41275" algn="ctr" defTabSz="914400" eaLnBrk="0" fontAlgn="auto" latinLnBrk="0" hangingPunct="0">
                <a:lnSpc>
                  <a:spcPct val="100000"/>
                </a:lnSpc>
                <a:spcBef>
                  <a:spcPts val="0"/>
                </a:spcBef>
                <a:spcAft>
                  <a:spcPts val="1200"/>
                </a:spcAft>
                <a:buClr>
                  <a:srgbClr val="002F6C"/>
                </a:buClr>
                <a:buSzPct val="130000"/>
                <a:buFontTx/>
                <a:buNone/>
                <a:tabLst/>
                <a:defRPr/>
              </a:pPr>
              <a:r>
                <a:rPr kumimoji="0" lang="en-US" sz="1000" b="1" i="0" u="none" strike="noStrike" kern="0" cap="none" spc="0" normalizeH="0" baseline="0" noProof="0">
                  <a:ln>
                    <a:noFill/>
                  </a:ln>
                  <a:solidFill>
                    <a:srgbClr val="161728"/>
                  </a:solidFill>
                  <a:effectLst/>
                  <a:uLnTx/>
                  <a:uFillTx/>
                </a:rPr>
                <a:t>~</a:t>
              </a:r>
              <a:r>
                <a:rPr kumimoji="0" lang="en-US" sz="1000" b="1" i="1" u="none" strike="noStrike" kern="0" cap="none" spc="0" normalizeH="0" baseline="0" noProof="0">
                  <a:ln>
                    <a:noFill/>
                  </a:ln>
                  <a:solidFill>
                    <a:srgbClr val="161728"/>
                  </a:solidFill>
                  <a:effectLst/>
                  <a:uLnTx/>
                  <a:uFillTx/>
                </a:rPr>
                <a:t> 30 unique currencies</a:t>
              </a:r>
            </a:p>
          </p:txBody>
        </p:sp>
      </p:grpSp>
      <p:grpSp>
        <p:nvGrpSpPr>
          <p:cNvPr id="63" name="Group 62">
            <a:extLst>
              <a:ext uri="{FF2B5EF4-FFF2-40B4-BE49-F238E27FC236}">
                <a16:creationId xmlns:a16="http://schemas.microsoft.com/office/drawing/2014/main" id="{73732649-7FDF-0A74-0445-F14411FD0A3E}"/>
              </a:ext>
            </a:extLst>
          </p:cNvPr>
          <p:cNvGrpSpPr/>
          <p:nvPr/>
        </p:nvGrpSpPr>
        <p:grpSpPr>
          <a:xfrm>
            <a:off x="2120125" y="5597609"/>
            <a:ext cx="1120969" cy="1082164"/>
            <a:chOff x="4572000" y="4054479"/>
            <a:chExt cx="1579855" cy="1514339"/>
          </a:xfrm>
        </p:grpSpPr>
        <p:sp>
          <p:nvSpPr>
            <p:cNvPr id="64" name="Flowchart: Connector 63">
              <a:extLst>
                <a:ext uri="{FF2B5EF4-FFF2-40B4-BE49-F238E27FC236}">
                  <a16:creationId xmlns:a16="http://schemas.microsoft.com/office/drawing/2014/main" id="{41D5774C-F621-7CA3-972F-0DB3D2DA019F}"/>
                </a:ext>
              </a:extLst>
            </p:cNvPr>
            <p:cNvSpPr/>
            <p:nvPr/>
          </p:nvSpPr>
          <p:spPr>
            <a:xfrm>
              <a:off x="4572000" y="4054479"/>
              <a:ext cx="1579855" cy="1514339"/>
            </a:xfrm>
            <a:prstGeom prst="flowChartConnector">
              <a:avLst/>
            </a:prstGeom>
            <a:solidFill>
              <a:schemeClr val="bg1">
                <a:lumMod val="95000"/>
              </a:scheme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sp>
          <p:nvSpPr>
            <p:cNvPr id="65" name="TextBox 64">
              <a:extLst>
                <a:ext uri="{FF2B5EF4-FFF2-40B4-BE49-F238E27FC236}">
                  <a16:creationId xmlns:a16="http://schemas.microsoft.com/office/drawing/2014/main" id="{645DD463-7863-0F4D-192C-98E76072D27A}"/>
                </a:ext>
              </a:extLst>
            </p:cNvPr>
            <p:cNvSpPr txBox="1"/>
            <p:nvPr/>
          </p:nvSpPr>
          <p:spPr>
            <a:xfrm>
              <a:off x="4667636" y="4122326"/>
              <a:ext cx="1388584" cy="646036"/>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33333"/>
                  </a:solidFill>
                  <a:effectLst/>
                  <a:uLnTx/>
                  <a:uFillTx/>
                </a:rPr>
                <a:t>Cross Currency</a:t>
              </a:r>
            </a:p>
          </p:txBody>
        </p:sp>
      </p:grpSp>
      <p:pic>
        <p:nvPicPr>
          <p:cNvPr id="66" name="Picture 39" descr="Foreign Exchange Rate Icons - Download Free Vector Icons | Noun Project">
            <a:extLst>
              <a:ext uri="{FF2B5EF4-FFF2-40B4-BE49-F238E27FC236}">
                <a16:creationId xmlns:a16="http://schemas.microsoft.com/office/drawing/2014/main" id="{82C8D82F-0149-F524-F3CC-B60FB5A3B7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1348" y="6112943"/>
            <a:ext cx="484251" cy="513144"/>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28493994-FB92-2F57-4900-7D98187EFAD3}"/>
              </a:ext>
            </a:extLst>
          </p:cNvPr>
          <p:cNvGrpSpPr/>
          <p:nvPr/>
        </p:nvGrpSpPr>
        <p:grpSpPr>
          <a:xfrm>
            <a:off x="3076482" y="5841578"/>
            <a:ext cx="916101" cy="840787"/>
            <a:chOff x="4565727" y="4054479"/>
            <a:chExt cx="1503636" cy="1514339"/>
          </a:xfrm>
        </p:grpSpPr>
        <p:sp>
          <p:nvSpPr>
            <p:cNvPr id="59" name="TextBox 58">
              <a:extLst>
                <a:ext uri="{FF2B5EF4-FFF2-40B4-BE49-F238E27FC236}">
                  <a16:creationId xmlns:a16="http://schemas.microsoft.com/office/drawing/2014/main" id="{C0FA8B53-92EB-22F0-CE86-58D41486D578}"/>
                </a:ext>
              </a:extLst>
            </p:cNvPr>
            <p:cNvSpPr txBox="1"/>
            <p:nvPr/>
          </p:nvSpPr>
          <p:spPr>
            <a:xfrm>
              <a:off x="4565727" y="4333134"/>
              <a:ext cx="1503636" cy="1039379"/>
            </a:xfrm>
            <a:prstGeom prst="rect">
              <a:avLst/>
            </a:prstGeom>
            <a:noFill/>
          </p:spPr>
          <p:txBody>
            <a:bodyPr wrap="square" rtlCol="0">
              <a:spAutoFit/>
            </a:bodyPr>
            <a:lstStyle/>
            <a:p>
              <a:pPr marL="0" marR="0" lvl="1" indent="-41275" algn="ctr" defTabSz="914400" eaLnBrk="0" fontAlgn="auto" latinLnBrk="0" hangingPunct="0">
                <a:lnSpc>
                  <a:spcPct val="100000"/>
                </a:lnSpc>
                <a:spcBef>
                  <a:spcPts val="0"/>
                </a:spcBef>
                <a:spcAft>
                  <a:spcPts val="1200"/>
                </a:spcAft>
                <a:buClr>
                  <a:srgbClr val="002F6C"/>
                </a:buClr>
                <a:buSzPct val="130000"/>
                <a:buFontTx/>
                <a:buNone/>
                <a:tabLst/>
                <a:defRPr/>
              </a:pPr>
              <a:r>
                <a:rPr kumimoji="0" lang="en-US" sz="1050" b="1" i="0" u="none" strike="noStrike" kern="0" cap="none" spc="0" normalizeH="0" baseline="0" noProof="0">
                  <a:ln>
                    <a:noFill/>
                  </a:ln>
                  <a:solidFill>
                    <a:srgbClr val="161728"/>
                  </a:solidFill>
                  <a:effectLst/>
                  <a:uLnTx/>
                  <a:uFillTx/>
                </a:rPr>
                <a:t>~</a:t>
              </a:r>
              <a:r>
                <a:rPr kumimoji="0" lang="en-US" sz="1050" b="1" i="1" u="none" strike="noStrike" kern="0" cap="none" spc="0" normalizeH="0" baseline="0" noProof="0">
                  <a:ln>
                    <a:noFill/>
                  </a:ln>
                  <a:effectLst/>
                  <a:uLnTx/>
                  <a:uFillTx/>
                </a:rPr>
                <a:t>110</a:t>
              </a:r>
              <a:r>
                <a:rPr kumimoji="0" lang="en-US" sz="1050" b="1" i="1" u="none" strike="noStrike" kern="0" cap="none" spc="0" normalizeH="0" baseline="0" noProof="0">
                  <a:ln>
                    <a:noFill/>
                  </a:ln>
                  <a:solidFill>
                    <a:srgbClr val="161728"/>
                  </a:solidFill>
                  <a:effectLst/>
                  <a:uLnTx/>
                  <a:uFillTx/>
                </a:rPr>
                <a:t> vol currency pairs</a:t>
              </a:r>
            </a:p>
          </p:txBody>
        </p:sp>
        <p:sp>
          <p:nvSpPr>
            <p:cNvPr id="58" name="Flowchart: Connector 57">
              <a:extLst>
                <a:ext uri="{FF2B5EF4-FFF2-40B4-BE49-F238E27FC236}">
                  <a16:creationId xmlns:a16="http://schemas.microsoft.com/office/drawing/2014/main" id="{CDE830F7-4B3F-73D9-E08B-0428DE07B511}"/>
                </a:ext>
              </a:extLst>
            </p:cNvPr>
            <p:cNvSpPr/>
            <p:nvPr/>
          </p:nvSpPr>
          <p:spPr>
            <a:xfrm>
              <a:off x="4572000" y="4054479"/>
              <a:ext cx="1442279" cy="1514339"/>
            </a:xfrm>
            <a:prstGeom prst="flowChartConnector">
              <a:avLst/>
            </a:prstGeom>
            <a:solidFill>
              <a:schemeClr val="accent6">
                <a:lumMod val="20000"/>
                <a:lumOff val="80000"/>
              </a:scheme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333333"/>
                </a:solidFill>
                <a:effectLst/>
                <a:uLnTx/>
                <a:uFillTx/>
                <a:latin typeface="HelveticaNeueLT Std"/>
                <a:ea typeface="+mn-ea"/>
                <a:cs typeface="+mn-cs"/>
              </a:endParaRPr>
            </a:p>
          </p:txBody>
        </p:sp>
      </p:grpSp>
      <p:sp>
        <p:nvSpPr>
          <p:cNvPr id="67" name="TextBox 66">
            <a:extLst>
              <a:ext uri="{FF2B5EF4-FFF2-40B4-BE49-F238E27FC236}">
                <a16:creationId xmlns:a16="http://schemas.microsoft.com/office/drawing/2014/main" id="{F2504766-22BB-AC53-7E36-54DED5DBE256}"/>
              </a:ext>
            </a:extLst>
          </p:cNvPr>
          <p:cNvSpPr txBox="1"/>
          <p:nvPr/>
        </p:nvSpPr>
        <p:spPr>
          <a:xfrm>
            <a:off x="3040728" y="5988046"/>
            <a:ext cx="985255" cy="553998"/>
          </a:xfrm>
          <a:prstGeom prst="rect">
            <a:avLst/>
          </a:prstGeom>
          <a:noFill/>
        </p:spPr>
        <p:txBody>
          <a:bodyPr wrap="square" rtlCol="0">
            <a:spAutoFit/>
          </a:bodyPr>
          <a:lstStyle/>
          <a:p>
            <a:pPr marL="0" marR="0" lvl="1" indent="-41275" algn="ctr" defTabSz="914400" eaLnBrk="0" fontAlgn="auto" latinLnBrk="0" hangingPunct="0">
              <a:lnSpc>
                <a:spcPct val="100000"/>
              </a:lnSpc>
              <a:spcBef>
                <a:spcPts val="0"/>
              </a:spcBef>
              <a:spcAft>
                <a:spcPts val="1200"/>
              </a:spcAft>
              <a:buClr>
                <a:srgbClr val="002F6C"/>
              </a:buClr>
              <a:buSzPct val="130000"/>
              <a:buFontTx/>
              <a:buNone/>
              <a:tabLst/>
              <a:defRPr/>
            </a:pPr>
            <a:r>
              <a:rPr kumimoji="0" lang="en-US" sz="1000" b="1" i="0" u="none" strike="noStrike" kern="0" cap="none" spc="0" normalizeH="0" baseline="0" noProof="0">
                <a:ln>
                  <a:noFill/>
                </a:ln>
                <a:solidFill>
                  <a:srgbClr val="161728"/>
                </a:solidFill>
                <a:effectLst/>
                <a:uLnTx/>
                <a:uFillTx/>
              </a:rPr>
              <a:t>~</a:t>
            </a:r>
            <a:r>
              <a:rPr kumimoji="0" lang="en-US" sz="1000" b="1" i="1" u="none" strike="noStrike" kern="0" cap="none" spc="0" normalizeH="0" baseline="0" noProof="0">
                <a:ln>
                  <a:noFill/>
                </a:ln>
                <a:effectLst/>
                <a:uLnTx/>
                <a:uFillTx/>
              </a:rPr>
              <a:t>110</a:t>
            </a:r>
            <a:r>
              <a:rPr kumimoji="0" lang="en-US" sz="1000" b="1" i="1" u="none" strike="noStrike" kern="0" cap="none" spc="0" normalizeH="0" baseline="0" noProof="0">
                <a:ln>
                  <a:noFill/>
                </a:ln>
                <a:solidFill>
                  <a:srgbClr val="161728"/>
                </a:solidFill>
                <a:effectLst/>
                <a:uLnTx/>
                <a:uFillTx/>
              </a:rPr>
              <a:t> vol currency pairs</a:t>
            </a:r>
          </a:p>
        </p:txBody>
      </p:sp>
      <p:pic>
        <p:nvPicPr>
          <p:cNvPr id="69" name="Picture 68">
            <a:extLst>
              <a:ext uri="{FF2B5EF4-FFF2-40B4-BE49-F238E27FC236}">
                <a16:creationId xmlns:a16="http://schemas.microsoft.com/office/drawing/2014/main" id="{423252F6-15D3-24BD-55F8-1BBF6A33DB51}"/>
              </a:ext>
            </a:extLst>
          </p:cNvPr>
          <p:cNvPicPr>
            <a:picLocks noChangeAspect="1"/>
          </p:cNvPicPr>
          <p:nvPr/>
        </p:nvPicPr>
        <p:blipFill>
          <a:blip r:embed="rId14"/>
          <a:stretch>
            <a:fillRect/>
          </a:stretch>
        </p:blipFill>
        <p:spPr>
          <a:xfrm>
            <a:off x="8454126" y="3110"/>
            <a:ext cx="684828" cy="684828"/>
          </a:xfrm>
          <a:prstGeom prst="rect">
            <a:avLst/>
          </a:prstGeom>
        </p:spPr>
      </p:pic>
      <p:sp>
        <p:nvSpPr>
          <p:cNvPr id="2" name="Footer Placeholder 1">
            <a:extLst>
              <a:ext uri="{FF2B5EF4-FFF2-40B4-BE49-F238E27FC236}">
                <a16:creationId xmlns:a16="http://schemas.microsoft.com/office/drawing/2014/main" id="{44D15570-7A50-FE40-D3BE-E8A1AB66497B}"/>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3" name="Date Placeholder 5">
            <a:extLst>
              <a:ext uri="{FF2B5EF4-FFF2-40B4-BE49-F238E27FC236}">
                <a16:creationId xmlns:a16="http://schemas.microsoft.com/office/drawing/2014/main" id="{45332ECD-562D-3B67-2761-66B11F3AA9EF}"/>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02912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E308-41AE-0092-0EF3-BE40B106A70A}"/>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752C8E-83BE-2D25-F912-1923567C98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3" name="Object 2" hidden="1">
                        <a:extLst>
                          <a:ext uri="{FF2B5EF4-FFF2-40B4-BE49-F238E27FC236}">
                            <a16:creationId xmlns:a16="http://schemas.microsoft.com/office/drawing/2014/main" id="{6A752C8E-83BE-2D25-F912-1923567C987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34B60AAE-DA94-97F5-0968-C7E10C503445}"/>
              </a:ext>
            </a:extLst>
          </p:cNvPr>
          <p:cNvSpPr>
            <a:spLocks noGrp="1"/>
          </p:cNvSpPr>
          <p:nvPr>
            <p:ph sz="quarter" idx="31"/>
          </p:nvPr>
        </p:nvSpPr>
        <p:spPr>
          <a:xfrm>
            <a:off x="263235" y="1664278"/>
            <a:ext cx="2762977" cy="4469822"/>
          </a:xfrm>
        </p:spPr>
        <p:txBody>
          <a:bodyPr/>
          <a:lstStyle/>
          <a:p>
            <a:pPr marL="0" indent="0">
              <a:buNone/>
            </a:pPr>
            <a:r>
              <a:rPr lang="en-US" dirty="0"/>
              <a:t>The UK</a:t>
            </a:r>
          </a:p>
          <a:p>
            <a:pPr>
              <a:buFont typeface="Arial" panose="020B0604020202020204" pitchFamily="34" charset="0"/>
              <a:buChar char="•"/>
            </a:pPr>
            <a:r>
              <a:rPr lang="en-US" sz="1400" dirty="0"/>
              <a:t>Budget Deficit: ~5 %</a:t>
            </a:r>
          </a:p>
          <a:p>
            <a:pPr>
              <a:buFont typeface="Arial" panose="020B0604020202020204" pitchFamily="34" charset="0"/>
              <a:buChar char="•"/>
            </a:pPr>
            <a:r>
              <a:rPr lang="en-US" sz="1400" dirty="0"/>
              <a:t>Debt/GDP: ~95-97 %</a:t>
            </a:r>
          </a:p>
          <a:p>
            <a:pPr>
              <a:buFont typeface="Arial" panose="020B0604020202020204" pitchFamily="34" charset="0"/>
              <a:buChar char="•"/>
            </a:pPr>
            <a:r>
              <a:rPr lang="en-US" sz="1400" dirty="0"/>
              <a:t>Recently in the news: “UK budget beat lacks a long-term lift”</a:t>
            </a:r>
          </a:p>
        </p:txBody>
      </p:sp>
      <p:sp>
        <p:nvSpPr>
          <p:cNvPr id="23" name="Content Placeholder 22">
            <a:extLst>
              <a:ext uri="{FF2B5EF4-FFF2-40B4-BE49-F238E27FC236}">
                <a16:creationId xmlns:a16="http://schemas.microsoft.com/office/drawing/2014/main" id="{71BED585-875D-9864-B15D-0F1F0307809C}"/>
              </a:ext>
            </a:extLst>
          </p:cNvPr>
          <p:cNvSpPr>
            <a:spLocks noGrp="1"/>
          </p:cNvSpPr>
          <p:nvPr>
            <p:ph sz="quarter" idx="32"/>
          </p:nvPr>
        </p:nvSpPr>
        <p:spPr>
          <a:xfrm>
            <a:off x="3309353" y="1664278"/>
            <a:ext cx="2517775" cy="4469822"/>
          </a:xfrm>
        </p:spPr>
        <p:txBody>
          <a:bodyPr/>
          <a:lstStyle/>
          <a:p>
            <a:pPr marL="0" indent="0">
              <a:buNone/>
            </a:pPr>
            <a:r>
              <a:rPr lang="en-US" dirty="0"/>
              <a:t>France</a:t>
            </a:r>
          </a:p>
          <a:p>
            <a:pPr>
              <a:buFont typeface="Arial" panose="020B0604020202020204" pitchFamily="34" charset="0"/>
              <a:buChar char="•"/>
            </a:pPr>
            <a:r>
              <a:rPr lang="en-US" sz="1400" dirty="0"/>
              <a:t>Budget Deficit: ~5-6 %, well above EU targets</a:t>
            </a:r>
          </a:p>
          <a:p>
            <a:pPr>
              <a:buFont typeface="Arial" panose="020B0604020202020204" pitchFamily="34" charset="0"/>
              <a:buChar char="•"/>
            </a:pPr>
            <a:r>
              <a:rPr lang="en-US" sz="1400" dirty="0"/>
              <a:t>Debt/GDP: ~114-118 %</a:t>
            </a:r>
          </a:p>
          <a:p>
            <a:pPr>
              <a:buFont typeface="Arial" panose="020B0604020202020204" pitchFamily="34" charset="0"/>
              <a:buChar char="•"/>
            </a:pPr>
            <a:r>
              <a:rPr lang="en-US" sz="1400" dirty="0"/>
              <a:t>Recently in the news: “65-year-old retirees in France now have higher incomes than working-age adults”</a:t>
            </a:r>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dirty="0"/>
          </a:p>
        </p:txBody>
      </p:sp>
      <p:sp>
        <p:nvSpPr>
          <p:cNvPr id="24" name="Content Placeholder 23">
            <a:extLst>
              <a:ext uri="{FF2B5EF4-FFF2-40B4-BE49-F238E27FC236}">
                <a16:creationId xmlns:a16="http://schemas.microsoft.com/office/drawing/2014/main" id="{812DF928-53F3-D2C7-4DC4-11CBADEF0192}"/>
              </a:ext>
            </a:extLst>
          </p:cNvPr>
          <p:cNvSpPr>
            <a:spLocks noGrp="1"/>
          </p:cNvSpPr>
          <p:nvPr>
            <p:ph sz="quarter" idx="33"/>
          </p:nvPr>
        </p:nvSpPr>
        <p:spPr>
          <a:xfrm>
            <a:off x="6180496" y="1664278"/>
            <a:ext cx="2853681" cy="4469822"/>
          </a:xfrm>
        </p:spPr>
        <p:txBody>
          <a:bodyPr/>
          <a:lstStyle/>
          <a:p>
            <a:pPr marL="0" indent="0">
              <a:buNone/>
            </a:pPr>
            <a:r>
              <a:rPr lang="en-US" dirty="0"/>
              <a:t>The US</a:t>
            </a:r>
          </a:p>
          <a:p>
            <a:pPr>
              <a:buFont typeface="Arial" panose="020B0604020202020204" pitchFamily="34" charset="0"/>
              <a:buChar char="•"/>
            </a:pPr>
            <a:r>
              <a:rPr lang="en-US" sz="1400" dirty="0"/>
              <a:t>Budget Deficit: ~6 %</a:t>
            </a:r>
          </a:p>
          <a:p>
            <a:pPr>
              <a:buFont typeface="Arial" panose="020B0604020202020204" pitchFamily="34" charset="0"/>
              <a:buChar char="•"/>
            </a:pPr>
            <a:r>
              <a:rPr lang="en-US" sz="1400" dirty="0"/>
              <a:t>Debt/GDP: ~100 % and rising</a:t>
            </a:r>
          </a:p>
          <a:p>
            <a:pPr>
              <a:buFont typeface="Arial" panose="020B0604020202020204" pitchFamily="34" charset="0"/>
              <a:buChar char="•"/>
            </a:pPr>
            <a:r>
              <a:rPr lang="en-US" sz="1400" dirty="0"/>
              <a:t>Recently in the news: “The trust funds for Social Security and Medicaid will run out of money in as little as 8 years”</a:t>
            </a:r>
            <a:endParaRPr lang="en-US" dirty="0"/>
          </a:p>
        </p:txBody>
      </p:sp>
      <p:sp>
        <p:nvSpPr>
          <p:cNvPr id="7" name="Title 6">
            <a:extLst>
              <a:ext uri="{FF2B5EF4-FFF2-40B4-BE49-F238E27FC236}">
                <a16:creationId xmlns:a16="http://schemas.microsoft.com/office/drawing/2014/main" id="{95478FF9-37A0-61CC-5755-030ECE75CD7B}"/>
              </a:ext>
            </a:extLst>
          </p:cNvPr>
          <p:cNvSpPr>
            <a:spLocks noGrp="1"/>
          </p:cNvSpPr>
          <p:nvPr>
            <p:ph type="title"/>
          </p:nvPr>
        </p:nvSpPr>
        <p:spPr>
          <a:xfrm>
            <a:off x="457200" y="457200"/>
            <a:ext cx="8437418" cy="457200"/>
          </a:xfrm>
        </p:spPr>
        <p:txBody>
          <a:bodyPr vert="horz"/>
          <a:lstStyle/>
          <a:p>
            <a:r>
              <a:rPr lang="en-US" sz="2500"/>
              <a:t>Market Overview – Government Spending &amp; the Economy</a:t>
            </a:r>
          </a:p>
        </p:txBody>
      </p:sp>
      <p:sp>
        <p:nvSpPr>
          <p:cNvPr id="5" name="Slide Number Placeholder 4">
            <a:extLst>
              <a:ext uri="{FF2B5EF4-FFF2-40B4-BE49-F238E27FC236}">
                <a16:creationId xmlns:a16="http://schemas.microsoft.com/office/drawing/2014/main" id="{C50F98D4-C862-6C7D-38B0-111A1E98A29A}"/>
              </a:ext>
            </a:extLst>
          </p:cNvPr>
          <p:cNvSpPr>
            <a:spLocks noGrp="1"/>
          </p:cNvSpPr>
          <p:nvPr>
            <p:ph type="sldNum"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002F6C"/>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600" b="0" i="0" u="none" strike="noStrike" kern="1200" cap="none" spc="0" normalizeH="0" baseline="0" noProof="0">
              <a:ln>
                <a:noFill/>
              </a:ln>
              <a:solidFill>
                <a:srgbClr val="002F6C"/>
              </a:solidFill>
              <a:effectLst/>
              <a:uLnTx/>
              <a:uFillTx/>
              <a:latin typeface="HelveticaNeueLT Std"/>
              <a:ea typeface="+mn-ea"/>
              <a:cs typeface="+mn-cs"/>
            </a:endParaRPr>
          </a:p>
        </p:txBody>
      </p:sp>
      <p:sp>
        <p:nvSpPr>
          <p:cNvPr id="2" name="Text Placeholder 7">
            <a:extLst>
              <a:ext uri="{FF2B5EF4-FFF2-40B4-BE49-F238E27FC236}">
                <a16:creationId xmlns:a16="http://schemas.microsoft.com/office/drawing/2014/main" id="{B79ED551-CD35-1F63-D4DE-3F4266600553}"/>
              </a:ext>
            </a:extLst>
          </p:cNvPr>
          <p:cNvSpPr txBox="1">
            <a:spLocks/>
          </p:cNvSpPr>
          <p:nvPr/>
        </p:nvSpPr>
        <p:spPr>
          <a:xfrm>
            <a:off x="392341" y="879764"/>
            <a:ext cx="8229600" cy="361950"/>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0" indent="0">
              <a:buNone/>
            </a:pPr>
            <a:r>
              <a:rPr lang="en-US" sz="1600" b="1" kern="0">
                <a:solidFill>
                  <a:schemeClr val="accent5"/>
                </a:solidFill>
                <a:latin typeface="+mn-lt"/>
              </a:rPr>
              <a:t>The UK, France &amp; the US – Political complications</a:t>
            </a:r>
          </a:p>
          <a:p>
            <a:endParaRPr lang="en-US" sz="1500" kern="0">
              <a:solidFill>
                <a:srgbClr val="00B0F0"/>
              </a:solidFill>
              <a:latin typeface="+mn-lt"/>
            </a:endParaRPr>
          </a:p>
        </p:txBody>
      </p:sp>
      <p:pic>
        <p:nvPicPr>
          <p:cNvPr id="18" name="Picture 17">
            <a:extLst>
              <a:ext uri="{FF2B5EF4-FFF2-40B4-BE49-F238E27FC236}">
                <a16:creationId xmlns:a16="http://schemas.microsoft.com/office/drawing/2014/main" id="{334C63AC-6E9C-9E63-AF2D-C4FFFA290C49}"/>
              </a:ext>
            </a:extLst>
          </p:cNvPr>
          <p:cNvPicPr>
            <a:picLocks noChangeAspect="1"/>
          </p:cNvPicPr>
          <p:nvPr/>
        </p:nvPicPr>
        <p:blipFill>
          <a:blip r:embed="rId6"/>
          <a:stretch>
            <a:fillRect/>
          </a:stretch>
        </p:blipFill>
        <p:spPr>
          <a:xfrm>
            <a:off x="3249630" y="4350909"/>
            <a:ext cx="2644491" cy="1704401"/>
          </a:xfrm>
          <a:prstGeom prst="rect">
            <a:avLst/>
          </a:prstGeom>
        </p:spPr>
      </p:pic>
      <p:pic>
        <p:nvPicPr>
          <p:cNvPr id="19" name="Picture 18">
            <a:extLst>
              <a:ext uri="{FF2B5EF4-FFF2-40B4-BE49-F238E27FC236}">
                <a16:creationId xmlns:a16="http://schemas.microsoft.com/office/drawing/2014/main" id="{24827DFA-0220-5020-8F5A-E7E766222146}"/>
              </a:ext>
            </a:extLst>
          </p:cNvPr>
          <p:cNvPicPr>
            <a:picLocks noChangeAspect="1"/>
          </p:cNvPicPr>
          <p:nvPr/>
        </p:nvPicPr>
        <p:blipFill>
          <a:blip r:embed="rId7"/>
          <a:srcRect l="1622" r="4276"/>
          <a:stretch>
            <a:fillRect/>
          </a:stretch>
        </p:blipFill>
        <p:spPr>
          <a:xfrm>
            <a:off x="263236" y="4350910"/>
            <a:ext cx="2766670" cy="1704401"/>
          </a:xfrm>
          <a:prstGeom prst="rect">
            <a:avLst/>
          </a:prstGeom>
        </p:spPr>
      </p:pic>
      <p:pic>
        <p:nvPicPr>
          <p:cNvPr id="20" name="Picture 19">
            <a:extLst>
              <a:ext uri="{FF2B5EF4-FFF2-40B4-BE49-F238E27FC236}">
                <a16:creationId xmlns:a16="http://schemas.microsoft.com/office/drawing/2014/main" id="{13FBC994-D66C-6453-6413-8536CD70C670}"/>
              </a:ext>
            </a:extLst>
          </p:cNvPr>
          <p:cNvPicPr>
            <a:picLocks noChangeAspect="1"/>
          </p:cNvPicPr>
          <p:nvPr/>
        </p:nvPicPr>
        <p:blipFill>
          <a:blip r:embed="rId8"/>
          <a:stretch>
            <a:fillRect/>
          </a:stretch>
        </p:blipFill>
        <p:spPr>
          <a:xfrm>
            <a:off x="6117196" y="4349340"/>
            <a:ext cx="2644491" cy="1731559"/>
          </a:xfrm>
          <a:prstGeom prst="rect">
            <a:avLst/>
          </a:prstGeom>
        </p:spPr>
      </p:pic>
      <p:pic>
        <p:nvPicPr>
          <p:cNvPr id="10" name="Picture 9">
            <a:extLst>
              <a:ext uri="{FF2B5EF4-FFF2-40B4-BE49-F238E27FC236}">
                <a16:creationId xmlns:a16="http://schemas.microsoft.com/office/drawing/2014/main" id="{D32CAC69-EC52-F1E2-6EAA-188BFB68076B}"/>
              </a:ext>
            </a:extLst>
          </p:cNvPr>
          <p:cNvPicPr>
            <a:picLocks noChangeAspect="1"/>
          </p:cNvPicPr>
          <p:nvPr/>
        </p:nvPicPr>
        <p:blipFill>
          <a:blip r:embed="rId9"/>
          <a:stretch>
            <a:fillRect/>
          </a:stretch>
        </p:blipFill>
        <p:spPr>
          <a:xfrm>
            <a:off x="8454126" y="3110"/>
            <a:ext cx="684828" cy="684828"/>
          </a:xfrm>
          <a:prstGeom prst="rect">
            <a:avLst/>
          </a:prstGeom>
        </p:spPr>
      </p:pic>
      <p:sp>
        <p:nvSpPr>
          <p:cNvPr id="8" name="Footer Placeholder 1">
            <a:extLst>
              <a:ext uri="{FF2B5EF4-FFF2-40B4-BE49-F238E27FC236}">
                <a16:creationId xmlns:a16="http://schemas.microsoft.com/office/drawing/2014/main" id="{8AEB776C-2122-3E4E-BC7F-359B6CAC65FA}"/>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9" name="Date Placeholder 5">
            <a:extLst>
              <a:ext uri="{FF2B5EF4-FFF2-40B4-BE49-F238E27FC236}">
                <a16:creationId xmlns:a16="http://schemas.microsoft.com/office/drawing/2014/main" id="{FAE2C7B5-13D3-1149-5305-5DD2C4189051}"/>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58478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7E71784-94B1-4BDA-B67D-E63FD08A760C}"/>
              </a:ext>
            </a:extLst>
          </p:cNvPr>
          <p:cNvGraphicFramePr>
            <a:graphicFrameLocks noChangeAspect="1"/>
          </p:cNvGraphicFramePr>
          <p:nvPr>
            <p:custDataLst>
              <p:tags r:id="rId1"/>
            </p:custDataLst>
            <p:extLst>
              <p:ext uri="{D42A27DB-BD31-4B8C-83A1-F6EECF244321}">
                <p14:modId xmlns:p14="http://schemas.microsoft.com/office/powerpoint/2010/main" val="316940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3" name="Object 2" hidden="1">
                        <a:extLst>
                          <a:ext uri="{FF2B5EF4-FFF2-40B4-BE49-F238E27FC236}">
                            <a16:creationId xmlns:a16="http://schemas.microsoft.com/office/drawing/2014/main" id="{F7E71784-94B1-4BDA-B67D-E63FD08A76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a:t>Market Overview – FX in Developed Markets</a:t>
            </a:r>
          </a:p>
        </p:txBody>
      </p:sp>
      <p:sp>
        <p:nvSpPr>
          <p:cNvPr id="5" name="Slide Number Placeholder 4"/>
          <p:cNvSpPr>
            <a:spLocks noGrp="1"/>
          </p:cNvSpPr>
          <p:nvPr>
            <p:ph type="sldNum"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002F6C"/>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600" b="0" i="0" u="none" strike="noStrike" kern="1200" cap="none" spc="0" normalizeH="0" baseline="0" noProof="0">
              <a:ln>
                <a:noFill/>
              </a:ln>
              <a:solidFill>
                <a:srgbClr val="002F6C"/>
              </a:solidFill>
              <a:effectLst/>
              <a:uLnTx/>
              <a:uFillTx/>
              <a:latin typeface="HelveticaNeueLT Std"/>
              <a:ea typeface="+mn-ea"/>
              <a:cs typeface="+mn-cs"/>
            </a:endParaRPr>
          </a:p>
        </p:txBody>
      </p:sp>
      <p:sp>
        <p:nvSpPr>
          <p:cNvPr id="10" name="Content Placeholder 2">
            <a:extLst>
              <a:ext uri="{FF2B5EF4-FFF2-40B4-BE49-F238E27FC236}">
                <a16:creationId xmlns:a16="http://schemas.microsoft.com/office/drawing/2014/main" id="{15E1D48A-322A-40FF-8302-3A1309C4ADAC}"/>
              </a:ext>
            </a:extLst>
          </p:cNvPr>
          <p:cNvSpPr txBox="1">
            <a:spLocks/>
          </p:cNvSpPr>
          <p:nvPr/>
        </p:nvSpPr>
        <p:spPr>
          <a:xfrm>
            <a:off x="457200" y="1017284"/>
            <a:ext cx="7979244" cy="4288536"/>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lvl="0">
              <a:buClr>
                <a:srgbClr val="002F6C"/>
              </a:buClr>
              <a:defRPr/>
            </a:pPr>
            <a:r>
              <a:rPr kumimoji="0" lang="en-US" sz="1500" b="0" i="0" u="none" strike="noStrike" kern="0" cap="none" spc="0" normalizeH="0" baseline="0" noProof="0" dirty="0">
                <a:ln>
                  <a:noFill/>
                </a:ln>
                <a:solidFill>
                  <a:srgbClr val="333333"/>
                </a:solidFill>
                <a:effectLst/>
                <a:uLnTx/>
                <a:uFillTx/>
                <a:latin typeface="HelveticaNeueLT Std" panose="020B0604020202020204" pitchFamily="34" charset="0"/>
              </a:rPr>
              <a:t>Generally, developed market currency pairs are expected to be relatively stable (not expected to be move more than 1-2% in a day)</a:t>
            </a:r>
            <a:r>
              <a:rPr lang="en-US" sz="1500" dirty="0"/>
              <a:t>, reflecting deep liquidity and well-anchored monetary frameworks</a:t>
            </a:r>
            <a:endParaRPr kumimoji="0" lang="en-US" sz="1500" b="0" i="0" u="none" strike="noStrike" kern="0" cap="none" spc="0" normalizeH="0" baseline="0" noProof="0" dirty="0">
              <a:ln>
                <a:noFill/>
              </a:ln>
              <a:solidFill>
                <a:srgbClr val="333333"/>
              </a:solidFill>
              <a:effectLst/>
              <a:uLnTx/>
              <a:uFillTx/>
              <a:latin typeface="HelveticaNeueLT Std" panose="020B0604020202020204" pitchFamily="34" charset="0"/>
            </a:endParaRPr>
          </a:p>
          <a:p>
            <a:pPr lvl="0">
              <a:buClr>
                <a:srgbClr val="002F6C"/>
              </a:buClr>
              <a:defRPr/>
            </a:pPr>
            <a:r>
              <a:rPr kumimoji="0" lang="en-US" sz="1500" b="0" i="0" u="none" strike="noStrike" kern="0" cap="none" spc="0" normalizeH="0" baseline="0" noProof="0" dirty="0">
                <a:ln>
                  <a:noFill/>
                </a:ln>
                <a:solidFill>
                  <a:srgbClr val="333333"/>
                </a:solidFill>
                <a:effectLst/>
                <a:uLnTx/>
                <a:uFillTx/>
                <a:latin typeface="HelveticaNeueLT Std" panose="020B0604020202020204" pitchFamily="34" charset="0"/>
              </a:rPr>
              <a:t>However, in 2015, the Swiss franc rallied ~30% relative to the euro after the Swiss National Bank removed its currency peg against the euro</a:t>
            </a:r>
            <a:endParaRPr lang="en-US" sz="1500" kern="0" dirty="0">
              <a:solidFill>
                <a:srgbClr val="333333"/>
              </a:solidFill>
            </a:endParaRPr>
          </a:p>
          <a:p>
            <a:pPr lvl="0">
              <a:buClr>
                <a:srgbClr val="002F6C"/>
              </a:buClr>
              <a:defRPr/>
            </a:pPr>
            <a:r>
              <a:rPr lang="en-US" sz="1500" kern="0" dirty="0">
                <a:solidFill>
                  <a:srgbClr val="333333"/>
                </a:solidFill>
              </a:rPr>
              <a:t>This marked one </a:t>
            </a:r>
            <a:r>
              <a:rPr lang="en-US" sz="1500" dirty="0"/>
              <a:t>of the largest DM FX shocks on record and a reminder that policy regime changes can overwhelm normal market dynamics</a:t>
            </a:r>
            <a:endParaRPr kumimoji="0" lang="en-US" sz="1500" b="0" i="0" u="none" strike="noStrike" kern="0" cap="none" spc="0" normalizeH="0" baseline="0" noProof="0" dirty="0">
              <a:ln>
                <a:noFill/>
              </a:ln>
              <a:solidFill>
                <a:srgbClr val="333333"/>
              </a:solidFill>
              <a:effectLst/>
              <a:uLnTx/>
              <a:uFillTx/>
              <a:latin typeface="HelveticaNeueLT Std" panose="020B0604020202020204" pitchFamily="34" charset="0"/>
            </a:endParaRPr>
          </a:p>
        </p:txBody>
      </p:sp>
      <p:pic>
        <p:nvPicPr>
          <p:cNvPr id="9" name="Picture 8">
            <a:extLst>
              <a:ext uri="{FF2B5EF4-FFF2-40B4-BE49-F238E27FC236}">
                <a16:creationId xmlns:a16="http://schemas.microsoft.com/office/drawing/2014/main" id="{DEF18BA9-ACAB-BAA1-7899-BD855640CE95}"/>
              </a:ext>
            </a:extLst>
          </p:cNvPr>
          <p:cNvPicPr>
            <a:picLocks noChangeAspect="1"/>
          </p:cNvPicPr>
          <p:nvPr/>
        </p:nvPicPr>
        <p:blipFill>
          <a:blip r:embed="rId5"/>
          <a:stretch>
            <a:fillRect/>
          </a:stretch>
        </p:blipFill>
        <p:spPr>
          <a:xfrm>
            <a:off x="8454126" y="3110"/>
            <a:ext cx="684828" cy="684828"/>
          </a:xfrm>
          <a:prstGeom prst="rect">
            <a:avLst/>
          </a:prstGeom>
        </p:spPr>
      </p:pic>
      <p:pic>
        <p:nvPicPr>
          <p:cNvPr id="13" name="Picture 12">
            <a:extLst>
              <a:ext uri="{FF2B5EF4-FFF2-40B4-BE49-F238E27FC236}">
                <a16:creationId xmlns:a16="http://schemas.microsoft.com/office/drawing/2014/main" id="{4D9FBA0F-767D-61D0-FA16-CAD36ED7F195}"/>
              </a:ext>
            </a:extLst>
          </p:cNvPr>
          <p:cNvPicPr>
            <a:picLocks noChangeAspect="1"/>
          </p:cNvPicPr>
          <p:nvPr/>
        </p:nvPicPr>
        <p:blipFill>
          <a:blip r:embed="rId6"/>
          <a:srcRect/>
          <a:stretch/>
        </p:blipFill>
        <p:spPr>
          <a:xfrm>
            <a:off x="399821" y="3429000"/>
            <a:ext cx="8344356" cy="2782232"/>
          </a:xfrm>
          <a:prstGeom prst="rect">
            <a:avLst/>
          </a:prstGeom>
        </p:spPr>
      </p:pic>
      <p:sp>
        <p:nvSpPr>
          <p:cNvPr id="2" name="Footer Placeholder 1">
            <a:extLst>
              <a:ext uri="{FF2B5EF4-FFF2-40B4-BE49-F238E27FC236}">
                <a16:creationId xmlns:a16="http://schemas.microsoft.com/office/drawing/2014/main" id="{A04779A6-9EAD-CD29-58AA-2675D3250C88}"/>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8" name="Date Placeholder 5">
            <a:extLst>
              <a:ext uri="{FF2B5EF4-FFF2-40B4-BE49-F238E27FC236}">
                <a16:creationId xmlns:a16="http://schemas.microsoft.com/office/drawing/2014/main" id="{DDFD284B-65D1-A395-9585-FDC4346F2B49}"/>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01979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F46CA-0856-B04A-30FD-C874FFCA81AD}"/>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749A2EF-B7B9-F658-F46E-1848D7FB11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3" name="Object 2" hidden="1">
                        <a:extLst>
                          <a:ext uri="{FF2B5EF4-FFF2-40B4-BE49-F238E27FC236}">
                            <a16:creationId xmlns:a16="http://schemas.microsoft.com/office/drawing/2014/main" id="{6749A2EF-B7B9-F658-F46E-1848D7FB11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C720174-036D-BC13-31DD-F524819B242A}"/>
              </a:ext>
            </a:extLst>
          </p:cNvPr>
          <p:cNvSpPr>
            <a:spLocks noGrp="1"/>
          </p:cNvSpPr>
          <p:nvPr>
            <p:ph type="title"/>
          </p:nvPr>
        </p:nvSpPr>
        <p:spPr/>
        <p:txBody>
          <a:bodyPr vert="horz"/>
          <a:lstStyle/>
          <a:p>
            <a:r>
              <a:rPr lang="en-US"/>
              <a:t>Market Overview – FX in Emerging Markets</a:t>
            </a:r>
          </a:p>
        </p:txBody>
      </p:sp>
      <p:sp>
        <p:nvSpPr>
          <p:cNvPr id="5" name="Slide Number Placeholder 4">
            <a:extLst>
              <a:ext uri="{FF2B5EF4-FFF2-40B4-BE49-F238E27FC236}">
                <a16:creationId xmlns:a16="http://schemas.microsoft.com/office/drawing/2014/main" id="{133DF5BC-EC55-901C-662B-7CE963307D95}"/>
              </a:ext>
            </a:extLst>
          </p:cNvPr>
          <p:cNvSpPr>
            <a:spLocks noGrp="1"/>
          </p:cNvSpPr>
          <p:nvPr>
            <p:ph type="sldNum"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002F6C"/>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600" b="0" i="0" u="none" strike="noStrike" kern="1200" cap="none" spc="0" normalizeH="0" baseline="0" noProof="0">
              <a:ln>
                <a:noFill/>
              </a:ln>
              <a:solidFill>
                <a:srgbClr val="002F6C"/>
              </a:solidFill>
              <a:effectLst/>
              <a:uLnTx/>
              <a:uFillTx/>
              <a:latin typeface="HelveticaNeueLT Std"/>
              <a:ea typeface="+mn-ea"/>
              <a:cs typeface="+mn-cs"/>
            </a:endParaRPr>
          </a:p>
        </p:txBody>
      </p:sp>
      <p:sp>
        <p:nvSpPr>
          <p:cNvPr id="10" name="Content Placeholder 2">
            <a:extLst>
              <a:ext uri="{FF2B5EF4-FFF2-40B4-BE49-F238E27FC236}">
                <a16:creationId xmlns:a16="http://schemas.microsoft.com/office/drawing/2014/main" id="{0C1C41D3-A16F-115F-AC2D-BEEE45D504E0}"/>
              </a:ext>
            </a:extLst>
          </p:cNvPr>
          <p:cNvSpPr txBox="1">
            <a:spLocks/>
          </p:cNvSpPr>
          <p:nvPr/>
        </p:nvSpPr>
        <p:spPr>
          <a:xfrm>
            <a:off x="457200" y="1017284"/>
            <a:ext cx="7979244" cy="4288536"/>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lvl="0">
              <a:buClr>
                <a:srgbClr val="002F6C"/>
              </a:buClr>
              <a:defRPr/>
            </a:pPr>
            <a:r>
              <a:rPr kumimoji="0" lang="en-US" sz="1500" b="0" i="0" u="none" strike="noStrike" kern="0" cap="none" spc="0" normalizeH="0" baseline="0" noProof="0">
                <a:ln>
                  <a:noFill/>
                </a:ln>
                <a:solidFill>
                  <a:srgbClr val="333333"/>
                </a:solidFill>
                <a:effectLst/>
                <a:uLnTx/>
                <a:uFillTx/>
                <a:latin typeface="HelveticaNeueLT Std" panose="020B0604020202020204" pitchFamily="34" charset="0"/>
              </a:rPr>
              <a:t>In contrast to developed markets, emerging market currencies are structurally more volatile, reflecting:</a:t>
            </a:r>
          </a:p>
          <a:p>
            <a:pPr lvl="2">
              <a:buClr>
                <a:srgbClr val="002F6C"/>
              </a:buClr>
              <a:defRPr/>
            </a:pPr>
            <a:r>
              <a:rPr kumimoji="0" lang="en-US" sz="1500" b="0" i="0" u="none" strike="noStrike" kern="0" cap="none" spc="0" normalizeH="0" baseline="0" noProof="0">
                <a:ln>
                  <a:noFill/>
                </a:ln>
                <a:solidFill>
                  <a:srgbClr val="333333"/>
                </a:solidFill>
                <a:effectLst/>
                <a:uLnTx/>
                <a:uFillTx/>
                <a:latin typeface="HelveticaNeueLT Std" panose="020B0604020202020204" pitchFamily="34" charset="0"/>
              </a:rPr>
              <a:t>Thinner liquidity</a:t>
            </a:r>
          </a:p>
          <a:p>
            <a:pPr lvl="2">
              <a:buClr>
                <a:srgbClr val="002F6C"/>
              </a:buClr>
              <a:defRPr/>
            </a:pPr>
            <a:r>
              <a:rPr lang="en-US" sz="1500" kern="0">
                <a:solidFill>
                  <a:srgbClr val="333333"/>
                </a:solidFill>
              </a:rPr>
              <a:t>H</a:t>
            </a:r>
            <a:r>
              <a:rPr kumimoji="0" lang="en-US" sz="1500" b="0" i="0" u="none" strike="noStrike" kern="0" cap="none" spc="0" normalizeH="0" baseline="0" noProof="0" err="1">
                <a:ln>
                  <a:noFill/>
                </a:ln>
                <a:solidFill>
                  <a:srgbClr val="333333"/>
                </a:solidFill>
                <a:effectLst/>
                <a:uLnTx/>
                <a:uFillTx/>
                <a:latin typeface="HelveticaNeueLT Std" panose="020B0604020202020204" pitchFamily="34" charset="0"/>
              </a:rPr>
              <a:t>igher</a:t>
            </a:r>
            <a:r>
              <a:rPr kumimoji="0" lang="en-US" sz="1500" b="0" i="0" u="none" strike="noStrike" kern="0" cap="none" spc="0" normalizeH="0" baseline="0" noProof="0">
                <a:ln>
                  <a:noFill/>
                </a:ln>
                <a:solidFill>
                  <a:srgbClr val="333333"/>
                </a:solidFill>
                <a:effectLst/>
                <a:uLnTx/>
                <a:uFillTx/>
                <a:latin typeface="HelveticaNeueLT Std" panose="020B0604020202020204" pitchFamily="34" charset="0"/>
              </a:rPr>
              <a:t> inflation</a:t>
            </a:r>
          </a:p>
          <a:p>
            <a:pPr lvl="2">
              <a:buClr>
                <a:srgbClr val="002F6C"/>
              </a:buClr>
              <a:defRPr/>
            </a:pPr>
            <a:r>
              <a:rPr lang="en-US" sz="1500" kern="0">
                <a:solidFill>
                  <a:srgbClr val="333333"/>
                </a:solidFill>
              </a:rPr>
              <a:t>W</a:t>
            </a:r>
            <a:r>
              <a:rPr kumimoji="0" lang="en-US" sz="1500" b="0" i="0" u="none" strike="noStrike" kern="0" cap="none" spc="0" normalizeH="0" baseline="0" noProof="0" err="1">
                <a:ln>
                  <a:noFill/>
                </a:ln>
                <a:solidFill>
                  <a:srgbClr val="333333"/>
                </a:solidFill>
                <a:effectLst/>
                <a:uLnTx/>
                <a:uFillTx/>
                <a:latin typeface="HelveticaNeueLT Std" panose="020B0604020202020204" pitchFamily="34" charset="0"/>
              </a:rPr>
              <a:t>eaker</a:t>
            </a:r>
            <a:r>
              <a:rPr kumimoji="0" lang="en-US" sz="1500" b="0" i="0" u="none" strike="noStrike" kern="0" cap="none" spc="0" normalizeH="0" baseline="0" noProof="0">
                <a:ln>
                  <a:noFill/>
                </a:ln>
                <a:solidFill>
                  <a:srgbClr val="333333"/>
                </a:solidFill>
                <a:effectLst/>
                <a:uLnTx/>
                <a:uFillTx/>
                <a:latin typeface="HelveticaNeueLT Std" panose="020B0604020202020204" pitchFamily="34" charset="0"/>
              </a:rPr>
              <a:t> policy anchors</a:t>
            </a:r>
          </a:p>
          <a:p>
            <a:pPr lvl="0">
              <a:buClr>
                <a:srgbClr val="002F6C"/>
              </a:buClr>
              <a:defRPr/>
            </a:pPr>
            <a:r>
              <a:rPr kumimoji="0" lang="en-US" sz="1500" b="0" i="0" u="none" strike="noStrike" kern="0" cap="none" spc="0" normalizeH="0" baseline="0" noProof="0">
                <a:ln>
                  <a:noFill/>
                </a:ln>
                <a:solidFill>
                  <a:srgbClr val="333333"/>
                </a:solidFill>
                <a:effectLst/>
                <a:uLnTx/>
                <a:uFillTx/>
                <a:latin typeface="HelveticaNeueLT Std" panose="020B0604020202020204" pitchFamily="34" charset="0"/>
              </a:rPr>
              <a:t>Over the past decade, currencies such as the Turkish lira (TRY) and Argentine peso (ARS) have seen sustained depreciation driven by macro imbalances and policy intervention</a:t>
            </a:r>
          </a:p>
        </p:txBody>
      </p:sp>
      <p:pic>
        <p:nvPicPr>
          <p:cNvPr id="9" name="Picture 8">
            <a:extLst>
              <a:ext uri="{FF2B5EF4-FFF2-40B4-BE49-F238E27FC236}">
                <a16:creationId xmlns:a16="http://schemas.microsoft.com/office/drawing/2014/main" id="{738DAE74-5843-D5D0-4AE9-B961A6EC3B62}"/>
              </a:ext>
            </a:extLst>
          </p:cNvPr>
          <p:cNvPicPr>
            <a:picLocks noChangeAspect="1"/>
          </p:cNvPicPr>
          <p:nvPr/>
        </p:nvPicPr>
        <p:blipFill>
          <a:blip r:embed="rId5"/>
          <a:stretch>
            <a:fillRect/>
          </a:stretch>
        </p:blipFill>
        <p:spPr>
          <a:xfrm>
            <a:off x="8454126" y="3110"/>
            <a:ext cx="684828" cy="684828"/>
          </a:xfrm>
          <a:prstGeom prst="rect">
            <a:avLst/>
          </a:prstGeom>
        </p:spPr>
      </p:pic>
      <p:pic>
        <p:nvPicPr>
          <p:cNvPr id="2050" name="Picture 2">
            <a:extLst>
              <a:ext uri="{FF2B5EF4-FFF2-40B4-BE49-F238E27FC236}">
                <a16:creationId xmlns:a16="http://schemas.microsoft.com/office/drawing/2014/main" id="{417E477E-53D5-242D-8E53-D6EE971998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785" t="1002" r="891" b="8243"/>
          <a:stretch>
            <a:fillRect/>
          </a:stretch>
        </p:blipFill>
        <p:spPr bwMode="auto">
          <a:xfrm>
            <a:off x="6076407" y="3752430"/>
            <a:ext cx="2689102" cy="20426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4A01229-B40B-8BB6-5A62-A8F676EE90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803" b="9246"/>
          <a:stretch>
            <a:fillRect/>
          </a:stretch>
        </p:blipFill>
        <p:spPr bwMode="auto">
          <a:xfrm>
            <a:off x="3155369" y="3734244"/>
            <a:ext cx="2687737" cy="2043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8AAFF6-5343-918D-37D6-882CB37F02D4}"/>
              </a:ext>
            </a:extLst>
          </p:cNvPr>
          <p:cNvPicPr>
            <a:picLocks noChangeAspect="1"/>
          </p:cNvPicPr>
          <p:nvPr/>
        </p:nvPicPr>
        <p:blipFill>
          <a:blip r:embed="rId8"/>
          <a:srcRect l="53312" b="8612"/>
          <a:stretch>
            <a:fillRect/>
          </a:stretch>
        </p:blipFill>
        <p:spPr>
          <a:xfrm>
            <a:off x="232967" y="3734244"/>
            <a:ext cx="2689102" cy="2043335"/>
          </a:xfrm>
          <a:prstGeom prst="rect">
            <a:avLst/>
          </a:prstGeom>
        </p:spPr>
      </p:pic>
      <p:sp>
        <p:nvSpPr>
          <p:cNvPr id="11" name="Rectangle 10">
            <a:extLst>
              <a:ext uri="{FF2B5EF4-FFF2-40B4-BE49-F238E27FC236}">
                <a16:creationId xmlns:a16="http://schemas.microsoft.com/office/drawing/2014/main" id="{FC75B486-BB3E-0E6F-77FD-F5556ACFE554}"/>
              </a:ext>
            </a:extLst>
          </p:cNvPr>
          <p:cNvSpPr/>
          <p:nvPr/>
        </p:nvSpPr>
        <p:spPr>
          <a:xfrm>
            <a:off x="5078706" y="4892332"/>
            <a:ext cx="110660" cy="331980"/>
          </a:xfrm>
          <a:prstGeom prst="rect">
            <a:avLst/>
          </a:prstGeom>
          <a:noFill/>
          <a:ln w="190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E810EE-4901-4245-86F7-D2B375212839}"/>
              </a:ext>
            </a:extLst>
          </p:cNvPr>
          <p:cNvSpPr/>
          <p:nvPr/>
        </p:nvSpPr>
        <p:spPr>
          <a:xfrm>
            <a:off x="229889" y="3786703"/>
            <a:ext cx="2689101" cy="1990875"/>
          </a:xfrm>
          <a:prstGeom prst="rect">
            <a:avLst/>
          </a:prstGeom>
          <a:noFill/>
          <a:ln w="190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1E82CAA-C961-4892-D653-A2F58C2E1F38}"/>
              </a:ext>
            </a:extLst>
          </p:cNvPr>
          <p:cNvCxnSpPr>
            <a:cxnSpLocks/>
          </p:cNvCxnSpPr>
          <p:nvPr/>
        </p:nvCxnSpPr>
        <p:spPr>
          <a:xfrm>
            <a:off x="2918990" y="3786702"/>
            <a:ext cx="2270376" cy="110562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F268F5-3CD4-5C7E-4070-FE1D67787297}"/>
              </a:ext>
            </a:extLst>
          </p:cNvPr>
          <p:cNvCxnSpPr>
            <a:cxnSpLocks/>
          </p:cNvCxnSpPr>
          <p:nvPr/>
        </p:nvCxnSpPr>
        <p:spPr>
          <a:xfrm flipV="1">
            <a:off x="2918990" y="5224312"/>
            <a:ext cx="2270376" cy="553266"/>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AA1C5DF-96FF-9F65-6229-39D9A549DC3A}"/>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3" name="Date Placeholder 5">
            <a:extLst>
              <a:ext uri="{FF2B5EF4-FFF2-40B4-BE49-F238E27FC236}">
                <a16:creationId xmlns:a16="http://schemas.microsoft.com/office/drawing/2014/main" id="{4CE7F4CD-57F4-7B29-513A-5A9ADCE71B9C}"/>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93370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37F69-179E-8BC6-E04F-01F91C88317D}"/>
              </a:ext>
            </a:extLst>
          </p:cNvPr>
          <p:cNvSpPr>
            <a:spLocks noGrp="1"/>
          </p:cNvSpPr>
          <p:nvPr>
            <p:ph sz="quarter" idx="19"/>
          </p:nvPr>
        </p:nvSpPr>
        <p:spPr>
          <a:xfrm>
            <a:off x="452438" y="1176183"/>
            <a:ext cx="8229600" cy="1920240"/>
          </a:xfrm>
        </p:spPr>
        <p:txBody>
          <a:bodyPr/>
          <a:lstStyle/>
          <a:p>
            <a:r>
              <a:rPr lang="en-US"/>
              <a:t>US homebuyers have shown a desire for security with a consistent payment, so banks issue a fixed rate mortgage</a:t>
            </a:r>
          </a:p>
          <a:p>
            <a:pPr lvl="1">
              <a:buFont typeface="Arial" panose="020B0604020202020204" pitchFamily="34" charset="0"/>
              <a:buChar char="•"/>
            </a:pPr>
            <a:r>
              <a:rPr lang="en-US"/>
              <a:t>When interest rates fall, mortgage borrowers can refinance at a lower rate or pay off larger parts of their mortgage</a:t>
            </a:r>
          </a:p>
          <a:p>
            <a:pPr lvl="1">
              <a:buFont typeface="Arial" panose="020B0604020202020204" pitchFamily="34" charset="0"/>
              <a:buChar char="•"/>
            </a:pPr>
            <a:r>
              <a:rPr lang="en-US"/>
              <a:t>When interest rates rise, mortgage borrowers are disincentivized to refinance/prepay</a:t>
            </a:r>
          </a:p>
          <a:p>
            <a:pPr lvl="1">
              <a:buFont typeface="Wingdings" panose="05000000000000000000" pitchFamily="2" charset="2"/>
              <a:buChar char="Ø"/>
            </a:pPr>
            <a:r>
              <a:rPr lang="en-US">
                <a:sym typeface="Wingdings" panose="05000000000000000000" pitchFamily="2" charset="2"/>
              </a:rPr>
              <a:t>Notice the homeowner has an embedded option</a:t>
            </a:r>
            <a:endParaRPr lang="en-US"/>
          </a:p>
        </p:txBody>
      </p:sp>
      <p:sp>
        <p:nvSpPr>
          <p:cNvPr id="3" name="Title 2">
            <a:extLst>
              <a:ext uri="{FF2B5EF4-FFF2-40B4-BE49-F238E27FC236}">
                <a16:creationId xmlns:a16="http://schemas.microsoft.com/office/drawing/2014/main" id="{2E3171A2-320A-BE59-2E2D-029CA0601713}"/>
              </a:ext>
            </a:extLst>
          </p:cNvPr>
          <p:cNvSpPr>
            <a:spLocks noGrp="1"/>
          </p:cNvSpPr>
          <p:nvPr>
            <p:ph type="title"/>
          </p:nvPr>
        </p:nvSpPr>
        <p:spPr/>
        <p:txBody>
          <a:bodyPr/>
          <a:lstStyle/>
          <a:p>
            <a:r>
              <a:rPr lang="en-US"/>
              <a:t>Market Overview – Mortgages</a:t>
            </a:r>
          </a:p>
        </p:txBody>
      </p:sp>
      <p:sp>
        <p:nvSpPr>
          <p:cNvPr id="5" name="Slide Number Placeholder 4">
            <a:extLst>
              <a:ext uri="{FF2B5EF4-FFF2-40B4-BE49-F238E27FC236}">
                <a16:creationId xmlns:a16="http://schemas.microsoft.com/office/drawing/2014/main" id="{CB611125-567A-D20C-61D2-0904720721A4}"/>
              </a:ext>
            </a:extLst>
          </p:cNvPr>
          <p:cNvSpPr>
            <a:spLocks noGrp="1"/>
          </p:cNvSpPr>
          <p:nvPr>
            <p:ph type="sldNum" sz="quarter" idx="16"/>
          </p:nvPr>
        </p:nvSpPr>
        <p:spPr/>
        <p:txBody>
          <a:bodyPr/>
          <a:lstStyle/>
          <a:p>
            <a:fld id="{039BA69E-D64D-4026-8F7C-C8DB9E9EB6F2}" type="slidenum">
              <a:rPr lang="en-US" smtClean="0"/>
              <a:pPr/>
              <a:t>14</a:t>
            </a:fld>
            <a:endParaRPr lang="en-US"/>
          </a:p>
        </p:txBody>
      </p:sp>
      <p:pic>
        <p:nvPicPr>
          <p:cNvPr id="7176" name="Picture 8">
            <a:extLst>
              <a:ext uri="{FF2B5EF4-FFF2-40B4-BE49-F238E27FC236}">
                <a16:creationId xmlns:a16="http://schemas.microsoft.com/office/drawing/2014/main" id="{F01DF738-D194-F338-5268-31E5B7F3DC9A}"/>
              </a:ext>
            </a:extLst>
          </p:cNvPr>
          <p:cNvPicPr>
            <a:picLocks noChangeAspect="1" noChangeArrowheads="1"/>
          </p:cNvPicPr>
          <p:nvPr/>
        </p:nvPicPr>
        <p:blipFill>
          <a:blip r:embed="rId2"/>
          <a:srcRect/>
          <a:stretch/>
        </p:blipFill>
        <p:spPr bwMode="auto">
          <a:xfrm>
            <a:off x="401436" y="3594693"/>
            <a:ext cx="8331604" cy="2705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15A874-B475-D6F5-75FB-4600AC420484}"/>
              </a:ext>
            </a:extLst>
          </p:cNvPr>
          <p:cNvPicPr>
            <a:picLocks noChangeAspect="1"/>
          </p:cNvPicPr>
          <p:nvPr/>
        </p:nvPicPr>
        <p:blipFill>
          <a:blip r:embed="rId3"/>
          <a:stretch>
            <a:fillRect/>
          </a:stretch>
        </p:blipFill>
        <p:spPr>
          <a:xfrm>
            <a:off x="8454126" y="3110"/>
            <a:ext cx="684828" cy="684828"/>
          </a:xfrm>
          <a:prstGeom prst="rect">
            <a:avLst/>
          </a:prstGeom>
        </p:spPr>
      </p:pic>
      <p:sp>
        <p:nvSpPr>
          <p:cNvPr id="7" name="Footer Placeholder 1">
            <a:extLst>
              <a:ext uri="{FF2B5EF4-FFF2-40B4-BE49-F238E27FC236}">
                <a16:creationId xmlns:a16="http://schemas.microsoft.com/office/drawing/2014/main" id="{B0352C66-6420-4AE7-2219-523F08BBFDE0}"/>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9" name="Date Placeholder 5">
            <a:extLst>
              <a:ext uri="{FF2B5EF4-FFF2-40B4-BE49-F238E27FC236}">
                <a16:creationId xmlns:a16="http://schemas.microsoft.com/office/drawing/2014/main" id="{510AF616-EFAC-EA3D-F0F0-E56E2D02B522}"/>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503785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184925-21CA-4850-125A-DA3FF098BA45}"/>
              </a:ext>
            </a:extLst>
          </p:cNvPr>
          <p:cNvPicPr>
            <a:picLocks noChangeAspect="1"/>
          </p:cNvPicPr>
          <p:nvPr/>
        </p:nvPicPr>
        <p:blipFill>
          <a:blip r:embed="rId2"/>
          <a:srcRect l="50000"/>
          <a:stretch>
            <a:fillRect/>
          </a:stretch>
        </p:blipFill>
        <p:spPr>
          <a:xfrm>
            <a:off x="4635251" y="3291805"/>
            <a:ext cx="3818875" cy="2310879"/>
          </a:xfrm>
          <a:prstGeom prst="rect">
            <a:avLst/>
          </a:prstGeom>
        </p:spPr>
      </p:pic>
      <p:sp>
        <p:nvSpPr>
          <p:cNvPr id="3" name="Title 2">
            <a:extLst>
              <a:ext uri="{FF2B5EF4-FFF2-40B4-BE49-F238E27FC236}">
                <a16:creationId xmlns:a16="http://schemas.microsoft.com/office/drawing/2014/main" id="{81D531A1-DB78-13B3-0BE5-38C2A8F8B2FC}"/>
              </a:ext>
            </a:extLst>
          </p:cNvPr>
          <p:cNvSpPr>
            <a:spLocks noGrp="1"/>
          </p:cNvSpPr>
          <p:nvPr>
            <p:ph type="title"/>
          </p:nvPr>
        </p:nvSpPr>
        <p:spPr/>
        <p:txBody>
          <a:bodyPr/>
          <a:lstStyle/>
          <a:p>
            <a:r>
              <a:rPr lang="en-US"/>
              <a:t>Market Overview – Mortgages</a:t>
            </a:r>
          </a:p>
        </p:txBody>
      </p:sp>
      <p:sp>
        <p:nvSpPr>
          <p:cNvPr id="5" name="Slide Number Placeholder 4">
            <a:extLst>
              <a:ext uri="{FF2B5EF4-FFF2-40B4-BE49-F238E27FC236}">
                <a16:creationId xmlns:a16="http://schemas.microsoft.com/office/drawing/2014/main" id="{B23451CE-0470-0B88-C65F-09FCA0E01699}"/>
              </a:ext>
            </a:extLst>
          </p:cNvPr>
          <p:cNvSpPr>
            <a:spLocks noGrp="1"/>
          </p:cNvSpPr>
          <p:nvPr>
            <p:ph type="sldNum" sz="quarter" idx="16"/>
          </p:nvPr>
        </p:nvSpPr>
        <p:spPr/>
        <p:txBody>
          <a:bodyPr/>
          <a:lstStyle/>
          <a:p>
            <a:fld id="{039BA69E-D64D-4026-8F7C-C8DB9E9EB6F2}" type="slidenum">
              <a:rPr lang="en-US" smtClean="0"/>
              <a:pPr/>
              <a:t>15</a:t>
            </a:fld>
            <a:endParaRPr lang="en-US"/>
          </a:p>
        </p:txBody>
      </p:sp>
      <p:sp>
        <p:nvSpPr>
          <p:cNvPr id="7" name="TextBox 6">
            <a:extLst>
              <a:ext uri="{FF2B5EF4-FFF2-40B4-BE49-F238E27FC236}">
                <a16:creationId xmlns:a16="http://schemas.microsoft.com/office/drawing/2014/main" id="{5CF04769-D590-3470-E2CC-5D3003C4A3ED}"/>
              </a:ext>
            </a:extLst>
          </p:cNvPr>
          <p:cNvSpPr txBox="1"/>
          <p:nvPr/>
        </p:nvSpPr>
        <p:spPr>
          <a:xfrm>
            <a:off x="7354247" y="6055063"/>
            <a:ext cx="1327355" cy="369332"/>
          </a:xfrm>
          <a:prstGeom prst="rect">
            <a:avLst/>
          </a:prstGeom>
          <a:noFill/>
        </p:spPr>
        <p:txBody>
          <a:bodyPr wrap="square" rtlCol="0">
            <a:spAutoFit/>
          </a:bodyPr>
          <a:lstStyle/>
          <a:p>
            <a:r>
              <a:rPr lang="en-US" sz="900" i="1">
                <a:latin typeface="+mn-lt"/>
              </a:rPr>
              <a:t>*Source: LendingTree</a:t>
            </a:r>
          </a:p>
          <a:p>
            <a:r>
              <a:rPr lang="en-US" sz="900" i="1">
                <a:latin typeface="+mn-lt"/>
              </a:rPr>
              <a:t>**Source: </a:t>
            </a:r>
            <a:r>
              <a:rPr lang="en-US" sz="900" i="1" err="1">
                <a:latin typeface="+mn-lt"/>
              </a:rPr>
              <a:t>BankRate</a:t>
            </a:r>
            <a:endParaRPr lang="en-US" sz="900" i="1">
              <a:latin typeface="+mn-lt"/>
            </a:endParaRPr>
          </a:p>
        </p:txBody>
      </p:sp>
      <p:sp>
        <p:nvSpPr>
          <p:cNvPr id="9" name="TextBox 8">
            <a:extLst>
              <a:ext uri="{FF2B5EF4-FFF2-40B4-BE49-F238E27FC236}">
                <a16:creationId xmlns:a16="http://schemas.microsoft.com/office/drawing/2014/main" id="{7C5D46CD-00A3-2B5A-E9DE-29306DE59150}"/>
              </a:ext>
            </a:extLst>
          </p:cNvPr>
          <p:cNvSpPr txBox="1"/>
          <p:nvPr/>
        </p:nvSpPr>
        <p:spPr>
          <a:xfrm>
            <a:off x="516368" y="1487783"/>
            <a:ext cx="3835100" cy="1354217"/>
          </a:xfrm>
          <a:prstGeom prst="rect">
            <a:avLst/>
          </a:prstGeom>
          <a:noFill/>
          <a:ln>
            <a:noFill/>
          </a:ln>
        </p:spPr>
        <p:txBody>
          <a:bodyPr wrap="square">
            <a:spAutoFit/>
          </a:bodyPr>
          <a:lstStyle/>
          <a:p>
            <a:endParaRPr lang="en-US" dirty="0"/>
          </a:p>
          <a:p>
            <a:r>
              <a:rPr lang="en-US" sz="1600" dirty="0"/>
              <a:t>Median US Home Price**: $415,200</a:t>
            </a:r>
          </a:p>
          <a:p>
            <a:r>
              <a:rPr lang="en-US" sz="1600" dirty="0"/>
              <a:t>3% interest rate: $1,400</a:t>
            </a:r>
          </a:p>
          <a:p>
            <a:r>
              <a:rPr lang="en-US" sz="1600" dirty="0"/>
              <a:t>6% interest rate: $1,991</a:t>
            </a:r>
          </a:p>
          <a:p>
            <a:r>
              <a:rPr lang="en-US" sz="1600" dirty="0"/>
              <a:t>15% interest rate: $4,200</a:t>
            </a:r>
          </a:p>
        </p:txBody>
      </p:sp>
      <p:sp>
        <p:nvSpPr>
          <p:cNvPr id="12" name="TextBox 11">
            <a:extLst>
              <a:ext uri="{FF2B5EF4-FFF2-40B4-BE49-F238E27FC236}">
                <a16:creationId xmlns:a16="http://schemas.microsoft.com/office/drawing/2014/main" id="{F5343888-5EAF-1597-2580-277EEB86B59C}"/>
              </a:ext>
            </a:extLst>
          </p:cNvPr>
          <p:cNvSpPr txBox="1"/>
          <p:nvPr/>
        </p:nvSpPr>
        <p:spPr>
          <a:xfrm>
            <a:off x="414169" y="2954894"/>
            <a:ext cx="3835102" cy="369332"/>
          </a:xfrm>
          <a:prstGeom prst="rect">
            <a:avLst/>
          </a:prstGeom>
          <a:noFill/>
        </p:spPr>
        <p:txBody>
          <a:bodyPr wrap="square">
            <a:spAutoFit/>
          </a:bodyPr>
          <a:lstStyle/>
          <a:p>
            <a:pPr marL="0" indent="0" algn="ctr">
              <a:buNone/>
            </a:pPr>
            <a:r>
              <a:rPr lang="en-US" b="1"/>
              <a:t>Mortgage Rates 1980 - 2025</a:t>
            </a:r>
            <a:endParaRPr lang="en-US"/>
          </a:p>
        </p:txBody>
      </p:sp>
      <p:sp>
        <p:nvSpPr>
          <p:cNvPr id="13" name="TextBox 12">
            <a:extLst>
              <a:ext uri="{FF2B5EF4-FFF2-40B4-BE49-F238E27FC236}">
                <a16:creationId xmlns:a16="http://schemas.microsoft.com/office/drawing/2014/main" id="{73201621-3BE5-7BB4-9E25-CB9C7854AA46}"/>
              </a:ext>
            </a:extLst>
          </p:cNvPr>
          <p:cNvSpPr txBox="1"/>
          <p:nvPr/>
        </p:nvSpPr>
        <p:spPr>
          <a:xfrm>
            <a:off x="4641001" y="2922475"/>
            <a:ext cx="3835101" cy="369332"/>
          </a:xfrm>
          <a:prstGeom prst="rect">
            <a:avLst/>
          </a:prstGeom>
          <a:noFill/>
        </p:spPr>
        <p:txBody>
          <a:bodyPr wrap="square">
            <a:spAutoFit/>
          </a:bodyPr>
          <a:lstStyle/>
          <a:p>
            <a:pPr marL="0" indent="0" algn="ctr">
              <a:buNone/>
            </a:pPr>
            <a:r>
              <a:rPr lang="en-US" b="1"/>
              <a:t>Mortgage Rates 2012 - 2025</a:t>
            </a:r>
            <a:endParaRPr lang="en-US"/>
          </a:p>
        </p:txBody>
      </p:sp>
      <p:sp>
        <p:nvSpPr>
          <p:cNvPr id="17" name="Rectangle: Rounded Corners 16">
            <a:extLst>
              <a:ext uri="{FF2B5EF4-FFF2-40B4-BE49-F238E27FC236}">
                <a16:creationId xmlns:a16="http://schemas.microsoft.com/office/drawing/2014/main" id="{C7456CA4-690B-7212-265A-374B1FA5938B}"/>
              </a:ext>
            </a:extLst>
          </p:cNvPr>
          <p:cNvSpPr/>
          <p:nvPr/>
        </p:nvSpPr>
        <p:spPr>
          <a:xfrm>
            <a:off x="516368" y="1141303"/>
            <a:ext cx="3835100" cy="5701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How do Mortgage Rates </a:t>
            </a:r>
          </a:p>
          <a:p>
            <a:pPr algn="ctr"/>
            <a:r>
              <a:rPr lang="en-US" b="1"/>
              <a:t>Influence Monthly Payments?</a:t>
            </a:r>
          </a:p>
        </p:txBody>
      </p:sp>
      <p:sp>
        <p:nvSpPr>
          <p:cNvPr id="18" name="Rectangle: Rounded Corners 17">
            <a:extLst>
              <a:ext uri="{FF2B5EF4-FFF2-40B4-BE49-F238E27FC236}">
                <a16:creationId xmlns:a16="http://schemas.microsoft.com/office/drawing/2014/main" id="{9454392C-6B23-2624-FFA7-9EC0EDA1E702}"/>
              </a:ext>
            </a:extLst>
          </p:cNvPr>
          <p:cNvSpPr/>
          <p:nvPr/>
        </p:nvSpPr>
        <p:spPr>
          <a:xfrm>
            <a:off x="4726744" y="1141302"/>
            <a:ext cx="3835100" cy="5701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Outstanding Mortgages</a:t>
            </a:r>
          </a:p>
          <a:p>
            <a:pPr algn="ctr"/>
            <a:r>
              <a:rPr lang="en-US" b="1"/>
              <a:t>in the US</a:t>
            </a:r>
          </a:p>
        </p:txBody>
      </p:sp>
      <p:sp>
        <p:nvSpPr>
          <p:cNvPr id="19" name="TextBox 18">
            <a:extLst>
              <a:ext uri="{FF2B5EF4-FFF2-40B4-BE49-F238E27FC236}">
                <a16:creationId xmlns:a16="http://schemas.microsoft.com/office/drawing/2014/main" id="{5F5692EE-0A16-01B1-CA71-0AB21758745C}"/>
              </a:ext>
            </a:extLst>
          </p:cNvPr>
          <p:cNvSpPr txBox="1"/>
          <p:nvPr/>
        </p:nvSpPr>
        <p:spPr>
          <a:xfrm>
            <a:off x="4726744" y="1568107"/>
            <a:ext cx="3835100" cy="923330"/>
          </a:xfrm>
          <a:prstGeom prst="rect">
            <a:avLst/>
          </a:prstGeom>
          <a:noFill/>
          <a:ln>
            <a:noFill/>
          </a:ln>
        </p:spPr>
        <p:txBody>
          <a:bodyPr wrap="square">
            <a:spAutoFit/>
          </a:bodyPr>
          <a:lstStyle/>
          <a:p>
            <a:pPr algn="ctr"/>
            <a:br>
              <a:rPr lang="en-US"/>
            </a:br>
            <a:r>
              <a:rPr lang="en-US"/>
              <a:t>85 million ($13.1 trillion) </a:t>
            </a:r>
          </a:p>
          <a:p>
            <a:pPr algn="ctr"/>
            <a:r>
              <a:rPr lang="en-US"/>
              <a:t>(as of Q2 2025)</a:t>
            </a:r>
          </a:p>
        </p:txBody>
      </p:sp>
      <p:pic>
        <p:nvPicPr>
          <p:cNvPr id="11" name="Picture 10">
            <a:extLst>
              <a:ext uri="{FF2B5EF4-FFF2-40B4-BE49-F238E27FC236}">
                <a16:creationId xmlns:a16="http://schemas.microsoft.com/office/drawing/2014/main" id="{D235520D-D45B-0947-8198-B15D68C54FA5}"/>
              </a:ext>
            </a:extLst>
          </p:cNvPr>
          <p:cNvPicPr>
            <a:picLocks noChangeAspect="1"/>
          </p:cNvPicPr>
          <p:nvPr/>
        </p:nvPicPr>
        <p:blipFill>
          <a:blip r:embed="rId3"/>
          <a:srcRect/>
          <a:stretch/>
        </p:blipFill>
        <p:spPr>
          <a:xfrm>
            <a:off x="625084" y="3291806"/>
            <a:ext cx="3450417" cy="2310879"/>
          </a:xfrm>
          <a:prstGeom prst="rect">
            <a:avLst/>
          </a:prstGeom>
        </p:spPr>
      </p:pic>
      <p:pic>
        <p:nvPicPr>
          <p:cNvPr id="8" name="Picture 7">
            <a:extLst>
              <a:ext uri="{FF2B5EF4-FFF2-40B4-BE49-F238E27FC236}">
                <a16:creationId xmlns:a16="http://schemas.microsoft.com/office/drawing/2014/main" id="{274A62B0-6EDD-0A70-25ED-995375E893BC}"/>
              </a:ext>
            </a:extLst>
          </p:cNvPr>
          <p:cNvPicPr>
            <a:picLocks noChangeAspect="1"/>
          </p:cNvPicPr>
          <p:nvPr/>
        </p:nvPicPr>
        <p:blipFill>
          <a:blip r:embed="rId4"/>
          <a:stretch>
            <a:fillRect/>
          </a:stretch>
        </p:blipFill>
        <p:spPr>
          <a:xfrm>
            <a:off x="8454126" y="3110"/>
            <a:ext cx="684828" cy="684828"/>
          </a:xfrm>
          <a:prstGeom prst="rect">
            <a:avLst/>
          </a:prstGeom>
        </p:spPr>
      </p:pic>
      <p:sp>
        <p:nvSpPr>
          <p:cNvPr id="2" name="Footer Placeholder 1">
            <a:extLst>
              <a:ext uri="{FF2B5EF4-FFF2-40B4-BE49-F238E27FC236}">
                <a16:creationId xmlns:a16="http://schemas.microsoft.com/office/drawing/2014/main" id="{3A6F002A-3F87-4F0A-9C5B-96D1FCDEDC19}"/>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4" name="Date Placeholder 5">
            <a:extLst>
              <a:ext uri="{FF2B5EF4-FFF2-40B4-BE49-F238E27FC236}">
                <a16:creationId xmlns:a16="http://schemas.microsoft.com/office/drawing/2014/main" id="{3C704CC6-3D63-D856-FFC2-B5AB5C61A0E3}"/>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752664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E842F36-7D12-7CB2-D755-648BC5C52950}"/>
              </a:ext>
            </a:extLst>
          </p:cNvPr>
          <p:cNvSpPr txBox="1"/>
          <p:nvPr/>
        </p:nvSpPr>
        <p:spPr>
          <a:xfrm>
            <a:off x="1860891" y="5460801"/>
            <a:ext cx="2153727" cy="246221"/>
          </a:xfrm>
          <a:prstGeom prst="rect">
            <a:avLst/>
          </a:prstGeom>
          <a:noFill/>
        </p:spPr>
        <p:txBody>
          <a:bodyPr wrap="square" rtlCol="0">
            <a:spAutoFit/>
          </a:bodyPr>
          <a:lstStyle/>
          <a:p>
            <a:pPr algn="ctr"/>
            <a:r>
              <a:rPr lang="en-US" sz="1000">
                <a:latin typeface="+mn-lt"/>
              </a:rPr>
              <a:t>Gives interest rate option</a:t>
            </a:r>
          </a:p>
        </p:txBody>
      </p:sp>
      <p:sp>
        <p:nvSpPr>
          <p:cNvPr id="2" name="Content Placeholder 1">
            <a:extLst>
              <a:ext uri="{FF2B5EF4-FFF2-40B4-BE49-F238E27FC236}">
                <a16:creationId xmlns:a16="http://schemas.microsoft.com/office/drawing/2014/main" id="{70D5FEC4-48D4-7601-2969-14C283850615}"/>
              </a:ext>
            </a:extLst>
          </p:cNvPr>
          <p:cNvSpPr>
            <a:spLocks noGrp="1"/>
          </p:cNvSpPr>
          <p:nvPr>
            <p:ph sz="quarter" idx="19"/>
          </p:nvPr>
        </p:nvSpPr>
        <p:spPr/>
        <p:txBody>
          <a:bodyPr/>
          <a:lstStyle/>
          <a:p>
            <a:r>
              <a:rPr lang="en-US"/>
              <a:t>Bank issues fixed-rate mortgages, but fund their liabilities at floating rates</a:t>
            </a:r>
          </a:p>
          <a:p>
            <a:pPr marL="0" indent="0">
              <a:buNone/>
            </a:pPr>
            <a:br>
              <a:rPr lang="en-US"/>
            </a:br>
            <a:endParaRPr lang="en-US"/>
          </a:p>
          <a:p>
            <a:pPr marL="0" indent="0">
              <a:buNone/>
            </a:pPr>
            <a:br>
              <a:rPr lang="en-US"/>
            </a:br>
            <a:endParaRPr lang="en-US"/>
          </a:p>
          <a:p>
            <a:pPr marL="0" indent="0">
              <a:buNone/>
            </a:pPr>
            <a:endParaRPr lang="en-US" b="1"/>
          </a:p>
          <a:p>
            <a:pPr marL="0" indent="0">
              <a:buNone/>
            </a:pPr>
            <a:endParaRPr lang="en-US" b="1"/>
          </a:p>
          <a:p>
            <a:r>
              <a:rPr lang="en-US" b="1"/>
              <a:t>Recall the homeowner has acquired an option on interest rates embedded in their mortgage loan</a:t>
            </a:r>
          </a:p>
          <a:p>
            <a:pPr lvl="1">
              <a:buFont typeface="Wingdings" panose="05000000000000000000" pitchFamily="2" charset="2"/>
              <a:buChar char="Ø"/>
            </a:pPr>
            <a:r>
              <a:rPr lang="en-US">
                <a:sym typeface="Wingdings" panose="05000000000000000000" pitchFamily="2" charset="2"/>
              </a:rPr>
              <a:t>This leads the bank to leveraging the swaption market to hedge this complex exposure</a:t>
            </a:r>
            <a:endParaRPr lang="en-US"/>
          </a:p>
        </p:txBody>
      </p:sp>
      <p:sp>
        <p:nvSpPr>
          <p:cNvPr id="3" name="Title 2">
            <a:extLst>
              <a:ext uri="{FF2B5EF4-FFF2-40B4-BE49-F238E27FC236}">
                <a16:creationId xmlns:a16="http://schemas.microsoft.com/office/drawing/2014/main" id="{805BB5CF-B26F-715B-5FA7-796BF1EAB7A5}"/>
              </a:ext>
            </a:extLst>
          </p:cNvPr>
          <p:cNvSpPr>
            <a:spLocks noGrp="1"/>
          </p:cNvSpPr>
          <p:nvPr>
            <p:ph type="title"/>
          </p:nvPr>
        </p:nvSpPr>
        <p:spPr/>
        <p:txBody>
          <a:bodyPr/>
          <a:lstStyle/>
          <a:p>
            <a:r>
              <a:rPr lang="en-US"/>
              <a:t>Market Overview – Mortgages</a:t>
            </a:r>
          </a:p>
        </p:txBody>
      </p:sp>
      <p:sp>
        <p:nvSpPr>
          <p:cNvPr id="5" name="Slide Number Placeholder 4">
            <a:extLst>
              <a:ext uri="{FF2B5EF4-FFF2-40B4-BE49-F238E27FC236}">
                <a16:creationId xmlns:a16="http://schemas.microsoft.com/office/drawing/2014/main" id="{56D289FE-3587-96FD-A12A-4412B6FF30B1}"/>
              </a:ext>
            </a:extLst>
          </p:cNvPr>
          <p:cNvSpPr>
            <a:spLocks noGrp="1"/>
          </p:cNvSpPr>
          <p:nvPr>
            <p:ph type="sldNum" sz="quarter" idx="16"/>
          </p:nvPr>
        </p:nvSpPr>
        <p:spPr/>
        <p:txBody>
          <a:bodyPr/>
          <a:lstStyle/>
          <a:p>
            <a:fld id="{039BA69E-D64D-4026-8F7C-C8DB9E9EB6F2}" type="slidenum">
              <a:rPr lang="en-US" smtClean="0"/>
              <a:pPr/>
              <a:t>16</a:t>
            </a:fld>
            <a:endParaRPr lang="en-US"/>
          </a:p>
        </p:txBody>
      </p:sp>
      <p:sp>
        <p:nvSpPr>
          <p:cNvPr id="7" name="Rectangle 6">
            <a:extLst>
              <a:ext uri="{FF2B5EF4-FFF2-40B4-BE49-F238E27FC236}">
                <a16:creationId xmlns:a16="http://schemas.microsoft.com/office/drawing/2014/main" id="{4DEF9C74-0AA5-A1BF-BA54-4403CDFA35C4}"/>
              </a:ext>
            </a:extLst>
          </p:cNvPr>
          <p:cNvSpPr/>
          <p:nvPr/>
        </p:nvSpPr>
        <p:spPr>
          <a:xfrm>
            <a:off x="471487" y="2424625"/>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Homeowner</a:t>
            </a:r>
          </a:p>
        </p:txBody>
      </p:sp>
      <p:sp>
        <p:nvSpPr>
          <p:cNvPr id="8" name="Rectangle 7">
            <a:extLst>
              <a:ext uri="{FF2B5EF4-FFF2-40B4-BE49-F238E27FC236}">
                <a16:creationId xmlns:a16="http://schemas.microsoft.com/office/drawing/2014/main" id="{430A1E00-65FA-C78F-2D47-CE53FDF56D78}"/>
              </a:ext>
            </a:extLst>
          </p:cNvPr>
          <p:cNvSpPr/>
          <p:nvPr/>
        </p:nvSpPr>
        <p:spPr>
          <a:xfrm>
            <a:off x="3759026" y="2424625"/>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Bank</a:t>
            </a:r>
          </a:p>
        </p:txBody>
      </p:sp>
      <p:sp>
        <p:nvSpPr>
          <p:cNvPr id="9" name="Rectangle 8">
            <a:extLst>
              <a:ext uri="{FF2B5EF4-FFF2-40B4-BE49-F238E27FC236}">
                <a16:creationId xmlns:a16="http://schemas.microsoft.com/office/drawing/2014/main" id="{7724F0CF-EAED-8EAF-5B4E-22AF6590BFD7}"/>
              </a:ext>
            </a:extLst>
          </p:cNvPr>
          <p:cNvSpPr/>
          <p:nvPr/>
        </p:nvSpPr>
        <p:spPr>
          <a:xfrm>
            <a:off x="7056090" y="2424625"/>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Swap Dealer</a:t>
            </a:r>
          </a:p>
        </p:txBody>
      </p:sp>
      <p:cxnSp>
        <p:nvCxnSpPr>
          <p:cNvPr id="11" name="Straight Arrow Connector 10">
            <a:extLst>
              <a:ext uri="{FF2B5EF4-FFF2-40B4-BE49-F238E27FC236}">
                <a16:creationId xmlns:a16="http://schemas.microsoft.com/office/drawing/2014/main" id="{7FA0957E-E97A-2DE8-CFF5-A47CD2E89B56}"/>
              </a:ext>
            </a:extLst>
          </p:cNvPr>
          <p:cNvCxnSpPr/>
          <p:nvPr/>
        </p:nvCxnSpPr>
        <p:spPr>
          <a:xfrm>
            <a:off x="2241755" y="2808083"/>
            <a:ext cx="1362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EF7247-2DAC-8F30-B32C-49262A797766}"/>
              </a:ext>
            </a:extLst>
          </p:cNvPr>
          <p:cNvCxnSpPr/>
          <p:nvPr/>
        </p:nvCxnSpPr>
        <p:spPr>
          <a:xfrm>
            <a:off x="5520813" y="2653716"/>
            <a:ext cx="1362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709B426-224E-D7F8-525A-58730B4579E1}"/>
              </a:ext>
            </a:extLst>
          </p:cNvPr>
          <p:cNvCxnSpPr>
            <a:cxnSpLocks/>
          </p:cNvCxnSpPr>
          <p:nvPr/>
        </p:nvCxnSpPr>
        <p:spPr>
          <a:xfrm flipH="1">
            <a:off x="5520813" y="2895228"/>
            <a:ext cx="1335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FCA45F-9BDE-74DD-005A-A811DB716A23}"/>
              </a:ext>
            </a:extLst>
          </p:cNvPr>
          <p:cNvCxnSpPr>
            <a:cxnSpLocks/>
          </p:cNvCxnSpPr>
          <p:nvPr/>
        </p:nvCxnSpPr>
        <p:spPr>
          <a:xfrm flipV="1">
            <a:off x="4477610" y="1752108"/>
            <a:ext cx="0"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4F3ED05-5D16-B759-6CA3-BB755E7712EA}"/>
              </a:ext>
            </a:extLst>
          </p:cNvPr>
          <p:cNvSpPr txBox="1"/>
          <p:nvPr/>
        </p:nvSpPr>
        <p:spPr>
          <a:xfrm>
            <a:off x="1841842" y="2561862"/>
            <a:ext cx="2153727" cy="246221"/>
          </a:xfrm>
          <a:prstGeom prst="rect">
            <a:avLst/>
          </a:prstGeom>
          <a:noFill/>
        </p:spPr>
        <p:txBody>
          <a:bodyPr wrap="square" rtlCol="0">
            <a:spAutoFit/>
          </a:bodyPr>
          <a:lstStyle/>
          <a:p>
            <a:pPr algn="ctr"/>
            <a:r>
              <a:rPr lang="en-US" sz="1000">
                <a:latin typeface="+mn-lt"/>
              </a:rPr>
              <a:t>Receives fixed payments</a:t>
            </a:r>
          </a:p>
        </p:txBody>
      </p:sp>
      <p:sp>
        <p:nvSpPr>
          <p:cNvPr id="22" name="TextBox 21">
            <a:extLst>
              <a:ext uri="{FF2B5EF4-FFF2-40B4-BE49-F238E27FC236}">
                <a16:creationId xmlns:a16="http://schemas.microsoft.com/office/drawing/2014/main" id="{B5A31B0F-3127-FCE9-896B-06B0A063A7FA}"/>
              </a:ext>
            </a:extLst>
          </p:cNvPr>
          <p:cNvSpPr txBox="1"/>
          <p:nvPr/>
        </p:nvSpPr>
        <p:spPr>
          <a:xfrm>
            <a:off x="3203349" y="1900638"/>
            <a:ext cx="1363887" cy="400110"/>
          </a:xfrm>
          <a:prstGeom prst="rect">
            <a:avLst/>
          </a:prstGeom>
          <a:noFill/>
        </p:spPr>
        <p:txBody>
          <a:bodyPr wrap="square" rtlCol="0">
            <a:spAutoFit/>
          </a:bodyPr>
          <a:lstStyle/>
          <a:p>
            <a:pPr algn="ctr"/>
            <a:r>
              <a:rPr lang="en-US" sz="1000">
                <a:latin typeface="+mn-lt"/>
              </a:rPr>
              <a:t>Funds with floating payments</a:t>
            </a:r>
          </a:p>
        </p:txBody>
      </p:sp>
      <p:sp>
        <p:nvSpPr>
          <p:cNvPr id="23" name="TextBox 22">
            <a:extLst>
              <a:ext uri="{FF2B5EF4-FFF2-40B4-BE49-F238E27FC236}">
                <a16:creationId xmlns:a16="http://schemas.microsoft.com/office/drawing/2014/main" id="{554A9725-DFAB-431A-1AF0-A7AC05165977}"/>
              </a:ext>
            </a:extLst>
          </p:cNvPr>
          <p:cNvSpPr txBox="1"/>
          <p:nvPr/>
        </p:nvSpPr>
        <p:spPr>
          <a:xfrm>
            <a:off x="5547975" y="2402191"/>
            <a:ext cx="1363887" cy="246221"/>
          </a:xfrm>
          <a:prstGeom prst="rect">
            <a:avLst/>
          </a:prstGeom>
          <a:noFill/>
        </p:spPr>
        <p:txBody>
          <a:bodyPr wrap="square" rtlCol="0">
            <a:spAutoFit/>
          </a:bodyPr>
          <a:lstStyle/>
          <a:p>
            <a:pPr algn="ctr"/>
            <a:r>
              <a:rPr lang="en-US" sz="1000">
                <a:latin typeface="+mn-lt"/>
              </a:rPr>
              <a:t>Pays fixed</a:t>
            </a:r>
          </a:p>
        </p:txBody>
      </p:sp>
      <p:sp>
        <p:nvSpPr>
          <p:cNvPr id="24" name="TextBox 23">
            <a:extLst>
              <a:ext uri="{FF2B5EF4-FFF2-40B4-BE49-F238E27FC236}">
                <a16:creationId xmlns:a16="http://schemas.microsoft.com/office/drawing/2014/main" id="{9179FFDD-97CF-A107-678E-3002DAC238A6}"/>
              </a:ext>
            </a:extLst>
          </p:cNvPr>
          <p:cNvSpPr txBox="1"/>
          <p:nvPr/>
        </p:nvSpPr>
        <p:spPr>
          <a:xfrm>
            <a:off x="5547975" y="2895228"/>
            <a:ext cx="1363887" cy="246221"/>
          </a:xfrm>
          <a:prstGeom prst="rect">
            <a:avLst/>
          </a:prstGeom>
          <a:noFill/>
        </p:spPr>
        <p:txBody>
          <a:bodyPr wrap="square" rtlCol="0">
            <a:spAutoFit/>
          </a:bodyPr>
          <a:lstStyle/>
          <a:p>
            <a:pPr algn="ctr"/>
            <a:r>
              <a:rPr lang="en-US" sz="1000">
                <a:latin typeface="+mn-lt"/>
              </a:rPr>
              <a:t>Receives floating</a:t>
            </a:r>
          </a:p>
        </p:txBody>
      </p:sp>
      <p:sp>
        <p:nvSpPr>
          <p:cNvPr id="25" name="Rectangle 24">
            <a:extLst>
              <a:ext uri="{FF2B5EF4-FFF2-40B4-BE49-F238E27FC236}">
                <a16:creationId xmlns:a16="http://schemas.microsoft.com/office/drawing/2014/main" id="{0868CDB6-C514-8A54-3611-4A39BB9129E6}"/>
              </a:ext>
            </a:extLst>
          </p:cNvPr>
          <p:cNvSpPr/>
          <p:nvPr/>
        </p:nvSpPr>
        <p:spPr>
          <a:xfrm>
            <a:off x="5473464" y="2374330"/>
            <a:ext cx="1438398" cy="81721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48709D6-8D6F-9859-9FB8-B72D8C2DB1EF}"/>
              </a:ext>
            </a:extLst>
          </p:cNvPr>
          <p:cNvSpPr txBox="1"/>
          <p:nvPr/>
        </p:nvSpPr>
        <p:spPr>
          <a:xfrm>
            <a:off x="5798573" y="2096138"/>
            <a:ext cx="780067" cy="276999"/>
          </a:xfrm>
          <a:prstGeom prst="rect">
            <a:avLst/>
          </a:prstGeom>
          <a:noFill/>
        </p:spPr>
        <p:txBody>
          <a:bodyPr wrap="square" rtlCol="0">
            <a:spAutoFit/>
          </a:bodyPr>
          <a:lstStyle/>
          <a:p>
            <a:pPr algn="ctr"/>
            <a:r>
              <a:rPr lang="en-US" sz="1200">
                <a:solidFill>
                  <a:srgbClr val="FF0000"/>
                </a:solidFill>
                <a:latin typeface="+mn-lt"/>
              </a:rPr>
              <a:t>IRS</a:t>
            </a:r>
          </a:p>
        </p:txBody>
      </p:sp>
      <p:sp>
        <p:nvSpPr>
          <p:cNvPr id="27" name="Rectangle 26">
            <a:extLst>
              <a:ext uri="{FF2B5EF4-FFF2-40B4-BE49-F238E27FC236}">
                <a16:creationId xmlns:a16="http://schemas.microsoft.com/office/drawing/2014/main" id="{420B6DBC-3816-C753-7163-160C2908A1A6}"/>
              </a:ext>
            </a:extLst>
          </p:cNvPr>
          <p:cNvSpPr/>
          <p:nvPr/>
        </p:nvSpPr>
        <p:spPr>
          <a:xfrm>
            <a:off x="490536" y="5323564"/>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Homeowner</a:t>
            </a:r>
          </a:p>
        </p:txBody>
      </p:sp>
      <p:sp>
        <p:nvSpPr>
          <p:cNvPr id="28" name="Rectangle 27">
            <a:extLst>
              <a:ext uri="{FF2B5EF4-FFF2-40B4-BE49-F238E27FC236}">
                <a16:creationId xmlns:a16="http://schemas.microsoft.com/office/drawing/2014/main" id="{8D9F1F64-0D90-E6FA-45BD-888D861BFEEC}"/>
              </a:ext>
            </a:extLst>
          </p:cNvPr>
          <p:cNvSpPr/>
          <p:nvPr/>
        </p:nvSpPr>
        <p:spPr>
          <a:xfrm>
            <a:off x="3778075" y="5323564"/>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Bank</a:t>
            </a:r>
          </a:p>
        </p:txBody>
      </p:sp>
      <p:sp>
        <p:nvSpPr>
          <p:cNvPr id="29" name="Rectangle 28">
            <a:extLst>
              <a:ext uri="{FF2B5EF4-FFF2-40B4-BE49-F238E27FC236}">
                <a16:creationId xmlns:a16="http://schemas.microsoft.com/office/drawing/2014/main" id="{A7253703-E5CF-3D92-53EC-2DBD20C32B5F}"/>
              </a:ext>
            </a:extLst>
          </p:cNvPr>
          <p:cNvSpPr/>
          <p:nvPr/>
        </p:nvSpPr>
        <p:spPr>
          <a:xfrm>
            <a:off x="7075139" y="5323564"/>
            <a:ext cx="1616423" cy="766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Secondary Market</a:t>
            </a:r>
          </a:p>
        </p:txBody>
      </p:sp>
      <p:cxnSp>
        <p:nvCxnSpPr>
          <p:cNvPr id="30" name="Straight Arrow Connector 29">
            <a:extLst>
              <a:ext uri="{FF2B5EF4-FFF2-40B4-BE49-F238E27FC236}">
                <a16:creationId xmlns:a16="http://schemas.microsoft.com/office/drawing/2014/main" id="{EC6A13AF-3DA5-E2F1-6462-15A40766D0A4}"/>
              </a:ext>
            </a:extLst>
          </p:cNvPr>
          <p:cNvCxnSpPr>
            <a:cxnSpLocks/>
          </p:cNvCxnSpPr>
          <p:nvPr/>
        </p:nvCxnSpPr>
        <p:spPr>
          <a:xfrm flipH="1">
            <a:off x="2260804" y="5707022"/>
            <a:ext cx="1362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3473227-1283-9D96-EADA-18DF1D19CB9E}"/>
              </a:ext>
            </a:extLst>
          </p:cNvPr>
          <p:cNvCxnSpPr>
            <a:cxnSpLocks/>
          </p:cNvCxnSpPr>
          <p:nvPr/>
        </p:nvCxnSpPr>
        <p:spPr>
          <a:xfrm flipH="1">
            <a:off x="5539862" y="5707022"/>
            <a:ext cx="1335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A6CBFE9-D1D1-73D6-410A-71EE2C728500}"/>
              </a:ext>
            </a:extLst>
          </p:cNvPr>
          <p:cNvSpPr txBox="1"/>
          <p:nvPr/>
        </p:nvSpPr>
        <p:spPr>
          <a:xfrm>
            <a:off x="5406296" y="5463975"/>
            <a:ext cx="1606898" cy="246221"/>
          </a:xfrm>
          <a:prstGeom prst="rect">
            <a:avLst/>
          </a:prstGeom>
          <a:noFill/>
        </p:spPr>
        <p:txBody>
          <a:bodyPr wrap="square" rtlCol="0">
            <a:spAutoFit/>
          </a:bodyPr>
          <a:lstStyle/>
          <a:p>
            <a:pPr algn="ctr"/>
            <a:r>
              <a:rPr lang="en-US" sz="1000">
                <a:latin typeface="+mn-lt"/>
              </a:rPr>
              <a:t>Buys interest rate option</a:t>
            </a:r>
          </a:p>
        </p:txBody>
      </p:sp>
      <p:sp>
        <p:nvSpPr>
          <p:cNvPr id="36" name="Rectangle 35">
            <a:extLst>
              <a:ext uri="{FF2B5EF4-FFF2-40B4-BE49-F238E27FC236}">
                <a16:creationId xmlns:a16="http://schemas.microsoft.com/office/drawing/2014/main" id="{5E22467C-CD85-D85B-85E9-0C9B2D47089D}"/>
              </a:ext>
            </a:extLst>
          </p:cNvPr>
          <p:cNvSpPr/>
          <p:nvPr/>
        </p:nvSpPr>
        <p:spPr>
          <a:xfrm>
            <a:off x="5492513" y="5389449"/>
            <a:ext cx="1438398" cy="560439"/>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AC0D862-E636-D244-F558-B6EB3A588D4F}"/>
              </a:ext>
            </a:extLst>
          </p:cNvPr>
          <p:cNvSpPr txBox="1"/>
          <p:nvPr/>
        </p:nvSpPr>
        <p:spPr>
          <a:xfrm>
            <a:off x="5740124" y="5062358"/>
            <a:ext cx="896963" cy="276999"/>
          </a:xfrm>
          <a:prstGeom prst="rect">
            <a:avLst/>
          </a:prstGeom>
          <a:noFill/>
        </p:spPr>
        <p:txBody>
          <a:bodyPr wrap="square" rtlCol="0">
            <a:spAutoFit/>
          </a:bodyPr>
          <a:lstStyle/>
          <a:p>
            <a:pPr algn="ctr"/>
            <a:r>
              <a:rPr lang="en-US" sz="1200">
                <a:solidFill>
                  <a:srgbClr val="FF0000"/>
                </a:solidFill>
                <a:latin typeface="+mn-lt"/>
              </a:rPr>
              <a:t>Swaption</a:t>
            </a:r>
          </a:p>
        </p:txBody>
      </p:sp>
      <p:pic>
        <p:nvPicPr>
          <p:cNvPr id="14" name="Picture 13">
            <a:extLst>
              <a:ext uri="{FF2B5EF4-FFF2-40B4-BE49-F238E27FC236}">
                <a16:creationId xmlns:a16="http://schemas.microsoft.com/office/drawing/2014/main" id="{EEEF19BD-CF77-0C6A-8863-1F8BBFC2CE62}"/>
              </a:ext>
            </a:extLst>
          </p:cNvPr>
          <p:cNvPicPr>
            <a:picLocks noChangeAspect="1"/>
          </p:cNvPicPr>
          <p:nvPr/>
        </p:nvPicPr>
        <p:blipFill>
          <a:blip r:embed="rId2"/>
          <a:stretch>
            <a:fillRect/>
          </a:stretch>
        </p:blipFill>
        <p:spPr>
          <a:xfrm>
            <a:off x="8454126" y="3110"/>
            <a:ext cx="684828" cy="684828"/>
          </a:xfrm>
          <a:prstGeom prst="rect">
            <a:avLst/>
          </a:prstGeom>
        </p:spPr>
      </p:pic>
      <p:sp>
        <p:nvSpPr>
          <p:cNvPr id="10" name="Footer Placeholder 1">
            <a:extLst>
              <a:ext uri="{FF2B5EF4-FFF2-40B4-BE49-F238E27FC236}">
                <a16:creationId xmlns:a16="http://schemas.microsoft.com/office/drawing/2014/main" id="{5D495F95-5C8D-A087-ECE9-7DE790495BAF}"/>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5" name="Date Placeholder 5">
            <a:extLst>
              <a:ext uri="{FF2B5EF4-FFF2-40B4-BE49-F238E27FC236}">
                <a16:creationId xmlns:a16="http://schemas.microsoft.com/office/drawing/2014/main" id="{2635DAC3-A60F-997B-5D6C-A75C2CB392AF}"/>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89573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25C7F18-38EA-4ED9-BD58-9F5139ED8637}"/>
              </a:ext>
            </a:extLst>
          </p:cNvPr>
          <p:cNvGraphicFramePr>
            <a:graphicFrameLocks noChangeAspect="1"/>
          </p:cNvGraphicFramePr>
          <p:nvPr>
            <p:custDataLst>
              <p:tags r:id="rId1"/>
            </p:custDataLst>
            <p:extLst>
              <p:ext uri="{D42A27DB-BD31-4B8C-83A1-F6EECF244321}">
                <p14:modId xmlns:p14="http://schemas.microsoft.com/office/powerpoint/2010/main" val="945213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725C7F18-38EA-4ED9-BD58-9F5139ED86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C52CA5-AE1E-4B78-9683-380AAE6FDBAE}"/>
              </a:ext>
            </a:extLst>
          </p:cNvPr>
          <p:cNvSpPr>
            <a:spLocks noGrp="1"/>
          </p:cNvSpPr>
          <p:nvPr>
            <p:ph type="title"/>
          </p:nvPr>
        </p:nvSpPr>
        <p:spPr/>
        <p:txBody>
          <a:bodyPr vert="horz"/>
          <a:lstStyle/>
          <a:p>
            <a:r>
              <a:rPr lang="en-US"/>
              <a:t>Case Studies</a:t>
            </a:r>
          </a:p>
        </p:txBody>
      </p:sp>
      <p:sp>
        <p:nvSpPr>
          <p:cNvPr id="5" name="Slide Number Placeholder 4">
            <a:extLst>
              <a:ext uri="{FF2B5EF4-FFF2-40B4-BE49-F238E27FC236}">
                <a16:creationId xmlns:a16="http://schemas.microsoft.com/office/drawing/2014/main" id="{5FCD2460-DA84-45C7-A7B2-984653AE0A9E}"/>
              </a:ext>
            </a:extLst>
          </p:cNvPr>
          <p:cNvSpPr>
            <a:spLocks noGrp="1"/>
          </p:cNvSpPr>
          <p:nvPr>
            <p:ph type="sldNum" sz="quarter" idx="4"/>
          </p:nvPr>
        </p:nvSpPr>
        <p:spPr/>
        <p:txBody>
          <a:bodyPr/>
          <a:lstStyle/>
          <a:p>
            <a:fld id="{039BA69E-D64D-4026-8F7C-C8DB9E9EB6F2}" type="slidenum">
              <a:rPr lang="en-US" smtClean="0"/>
              <a:pPr/>
              <a:t>17</a:t>
            </a:fld>
            <a:endParaRPr lang="en-US"/>
          </a:p>
        </p:txBody>
      </p:sp>
      <p:sp>
        <p:nvSpPr>
          <p:cNvPr id="6" name="Footer Placeholder 1">
            <a:extLst>
              <a:ext uri="{FF2B5EF4-FFF2-40B4-BE49-F238E27FC236}">
                <a16:creationId xmlns:a16="http://schemas.microsoft.com/office/drawing/2014/main" id="{CFF04B94-C9A5-EF8A-527D-EC04A04928A5}"/>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8" name="Date Placeholder 5">
            <a:extLst>
              <a:ext uri="{FF2B5EF4-FFF2-40B4-BE49-F238E27FC236}">
                <a16:creationId xmlns:a16="http://schemas.microsoft.com/office/drawing/2014/main" id="{CCA6FE88-6112-A547-00E3-E1865FABC6F6}"/>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32165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965FAB-6729-4D5B-B976-C620FA6084DB}"/>
              </a:ext>
            </a:extLst>
          </p:cNvPr>
          <p:cNvGraphicFramePr>
            <a:graphicFrameLocks noChangeAspect="1"/>
          </p:cNvGraphicFramePr>
          <p:nvPr>
            <p:custDataLst>
              <p:tags r:id="rId1"/>
            </p:custDataLst>
            <p:extLst>
              <p:ext uri="{D42A27DB-BD31-4B8C-83A1-F6EECF244321}">
                <p14:modId xmlns:p14="http://schemas.microsoft.com/office/powerpoint/2010/main" val="12581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83965FAB-6729-4D5B-B976-C620FA608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4" name="Picture 53">
            <a:extLst>
              <a:ext uri="{FF2B5EF4-FFF2-40B4-BE49-F238E27FC236}">
                <a16:creationId xmlns:a16="http://schemas.microsoft.com/office/drawing/2014/main" id="{3A384CA7-7ABD-4C50-8A13-9814A172A8F0}"/>
              </a:ext>
            </a:extLst>
          </p:cNvPr>
          <p:cNvPicPr>
            <a:picLocks noChangeAspect="1"/>
          </p:cNvPicPr>
          <p:nvPr/>
        </p:nvPicPr>
        <p:blipFill rotWithShape="1">
          <a:blip r:embed="rId5"/>
          <a:srcRect t="16887" r="25000"/>
          <a:stretch/>
        </p:blipFill>
        <p:spPr>
          <a:xfrm rot="5400000">
            <a:off x="-2583309" y="2583310"/>
            <a:ext cx="6857999" cy="1691382"/>
          </a:xfrm>
          <a:prstGeom prst="rect">
            <a:avLst/>
          </a:prstGeom>
        </p:spPr>
      </p:pic>
      <p:sp>
        <p:nvSpPr>
          <p:cNvPr id="3" name="Title 2">
            <a:extLst>
              <a:ext uri="{FF2B5EF4-FFF2-40B4-BE49-F238E27FC236}">
                <a16:creationId xmlns:a16="http://schemas.microsoft.com/office/drawing/2014/main" id="{A4CE271B-DD1F-4764-8B41-955663541CA5}"/>
              </a:ext>
            </a:extLst>
          </p:cNvPr>
          <p:cNvSpPr>
            <a:spLocks noGrp="1"/>
          </p:cNvSpPr>
          <p:nvPr>
            <p:ph type="title"/>
          </p:nvPr>
        </p:nvSpPr>
        <p:spPr>
          <a:xfrm>
            <a:off x="1883391" y="212485"/>
            <a:ext cx="8229599" cy="457200"/>
          </a:xfrm>
        </p:spPr>
        <p:txBody>
          <a:bodyPr vert="horz"/>
          <a:lstStyle/>
          <a:p>
            <a:r>
              <a:rPr lang="en-US"/>
              <a:t>Evaluating Trading Counterparties</a:t>
            </a:r>
          </a:p>
        </p:txBody>
      </p:sp>
      <p:sp>
        <p:nvSpPr>
          <p:cNvPr id="5" name="Slide Number Placeholder 4">
            <a:extLst>
              <a:ext uri="{FF2B5EF4-FFF2-40B4-BE49-F238E27FC236}">
                <a16:creationId xmlns:a16="http://schemas.microsoft.com/office/drawing/2014/main" id="{ADF842C4-0584-494B-A7A6-0584BFF5AA50}"/>
              </a:ext>
            </a:extLst>
          </p:cNvPr>
          <p:cNvSpPr>
            <a:spLocks noGrp="1"/>
          </p:cNvSpPr>
          <p:nvPr>
            <p:ph type="sldNum" sz="quarter" idx="16"/>
          </p:nvPr>
        </p:nvSpPr>
        <p:spPr/>
        <p:txBody>
          <a:bodyPr/>
          <a:lstStyle/>
          <a:p>
            <a:fld id="{039BA69E-D64D-4026-8F7C-C8DB9E9EB6F2}" type="slidenum">
              <a:rPr lang="en-US" smtClean="0"/>
              <a:pPr/>
              <a:t>18</a:t>
            </a:fld>
            <a:endParaRPr lang="en-US"/>
          </a:p>
        </p:txBody>
      </p:sp>
      <p:sp>
        <p:nvSpPr>
          <p:cNvPr id="8" name="Rectangle 2">
            <a:extLst>
              <a:ext uri="{FF2B5EF4-FFF2-40B4-BE49-F238E27FC236}">
                <a16:creationId xmlns:a16="http://schemas.microsoft.com/office/drawing/2014/main" id="{40FF32A3-FF02-4497-A793-366B03C15EA7}"/>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3936DB80-5FCC-4FEA-9453-C620C5BDE086}"/>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3348F70-F094-460C-B84D-2CEA8B1F3A71}"/>
              </a:ext>
            </a:extLst>
          </p:cNvPr>
          <p:cNvSpPr/>
          <p:nvPr/>
        </p:nvSpPr>
        <p:spPr>
          <a:xfrm>
            <a:off x="1922494" y="1079724"/>
            <a:ext cx="3312771" cy="209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a:solidFill>
                  <a:schemeClr val="tx1">
                    <a:lumMod val="50000"/>
                  </a:schemeClr>
                </a:solidFill>
              </a:rPr>
              <a:t>Who generally has the best price or the tightest/most consistent pricing?</a:t>
            </a:r>
            <a:br>
              <a:rPr lang="en-US" sz="1000">
                <a:solidFill>
                  <a:schemeClr val="tx1">
                    <a:lumMod val="50000"/>
                  </a:schemeClr>
                </a:solidFill>
              </a:rPr>
            </a:br>
            <a:r>
              <a:rPr lang="en-US" sz="1000">
                <a:solidFill>
                  <a:schemeClr val="tx1">
                    <a:lumMod val="50000"/>
                  </a:schemeClr>
                </a:solidFill>
              </a:rPr>
              <a:t> </a:t>
            </a:r>
          </a:p>
          <a:p>
            <a:pPr marL="171450" indent="-171450">
              <a:buFont typeface="Arial" panose="020B0604020202020204" pitchFamily="34" charset="0"/>
              <a:buChar char="•"/>
            </a:pPr>
            <a:r>
              <a:rPr lang="en-US" sz="1000">
                <a:solidFill>
                  <a:schemeClr val="tx1">
                    <a:lumMod val="50000"/>
                  </a:schemeClr>
                </a:solidFill>
              </a:rPr>
              <a:t>How does the price change after executing with each counterparty?</a:t>
            </a:r>
          </a:p>
          <a:p>
            <a:pPr marL="171450" indent="-171450">
              <a:buFont typeface="Arial" panose="020B0604020202020204" pitchFamily="34" charset="0"/>
              <a:buChar char="•"/>
            </a:pPr>
            <a:endParaRPr lang="en-US" sz="1000">
              <a:solidFill>
                <a:schemeClr val="tx1">
                  <a:lumMod val="50000"/>
                </a:schemeClr>
              </a:solidFill>
            </a:endParaRPr>
          </a:p>
          <a:p>
            <a:pPr marL="171450" indent="-171450">
              <a:buFont typeface="Arial" panose="020B0604020202020204" pitchFamily="34" charset="0"/>
              <a:buChar char="•"/>
            </a:pPr>
            <a:r>
              <a:rPr lang="en-US" sz="1000">
                <a:solidFill>
                  <a:schemeClr val="tx1">
                    <a:lumMod val="50000"/>
                  </a:schemeClr>
                </a:solidFill>
              </a:rPr>
              <a:t>Resources – What resources do they extend?</a:t>
            </a:r>
          </a:p>
          <a:p>
            <a:pPr marL="171450" indent="-171450">
              <a:buFont typeface="Arial" panose="020B0604020202020204" pitchFamily="34" charset="0"/>
              <a:buChar char="•"/>
            </a:pPr>
            <a:endParaRPr lang="en-US" sz="1000">
              <a:solidFill>
                <a:schemeClr val="tx1">
                  <a:lumMod val="50000"/>
                </a:schemeClr>
              </a:solidFill>
            </a:endParaRPr>
          </a:p>
          <a:p>
            <a:pPr marL="171450" indent="-171450">
              <a:buFont typeface="Arial" panose="020B0604020202020204" pitchFamily="34" charset="0"/>
              <a:buChar char="•"/>
            </a:pPr>
            <a:r>
              <a:rPr lang="en-US" sz="1000">
                <a:solidFill>
                  <a:schemeClr val="tx1">
                    <a:lumMod val="50000"/>
                  </a:schemeClr>
                </a:solidFill>
              </a:rPr>
              <a:t>Transaction Cost – How much does it cost to do the trade?</a:t>
            </a:r>
          </a:p>
          <a:p>
            <a:pPr marL="171450" indent="-171450">
              <a:buFont typeface="Arial" panose="020B0604020202020204" pitchFamily="34" charset="0"/>
              <a:buChar char="•"/>
            </a:pPr>
            <a:endParaRPr lang="en-US" sz="1000">
              <a:solidFill>
                <a:schemeClr val="tx1">
                  <a:lumMod val="50000"/>
                </a:schemeClr>
              </a:solidFill>
            </a:endParaRPr>
          </a:p>
          <a:p>
            <a:pPr marL="171450" indent="-171450">
              <a:buFont typeface="Arial" panose="020B0604020202020204" pitchFamily="34" charset="0"/>
              <a:buChar char="•"/>
            </a:pPr>
            <a:r>
              <a:rPr lang="en-US" sz="1000">
                <a:solidFill>
                  <a:schemeClr val="tx1">
                    <a:lumMod val="50000"/>
                  </a:schemeClr>
                </a:solidFill>
              </a:rPr>
              <a:t>Market Impact - How does the price of the trade change post execution?</a:t>
            </a:r>
          </a:p>
        </p:txBody>
      </p:sp>
      <p:sp>
        <p:nvSpPr>
          <p:cNvPr id="31" name="Rectangle 30">
            <a:extLst>
              <a:ext uri="{FF2B5EF4-FFF2-40B4-BE49-F238E27FC236}">
                <a16:creationId xmlns:a16="http://schemas.microsoft.com/office/drawing/2014/main" id="{ECFA8B86-2D8E-4EDA-A4C5-182A0A897ABE}"/>
              </a:ext>
            </a:extLst>
          </p:cNvPr>
          <p:cNvSpPr/>
          <p:nvPr/>
        </p:nvSpPr>
        <p:spPr>
          <a:xfrm>
            <a:off x="5598830" y="1079724"/>
            <a:ext cx="3318655" cy="209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100">
                <a:solidFill>
                  <a:schemeClr val="tx1">
                    <a:lumMod val="50000"/>
                  </a:schemeClr>
                </a:solidFill>
              </a:rPr>
              <a:t>More counterparties increases likelihood of finding the lowest price but increases information leakage</a:t>
            </a:r>
            <a:br>
              <a:rPr lang="en-US" sz="1100">
                <a:solidFill>
                  <a:schemeClr val="tx1">
                    <a:lumMod val="50000"/>
                  </a:schemeClr>
                </a:solidFill>
              </a:rPr>
            </a:br>
            <a:endParaRPr lang="en-US" sz="1100">
              <a:solidFill>
                <a:schemeClr val="tx1">
                  <a:lumMod val="50000"/>
                </a:schemeClr>
              </a:solidFill>
            </a:endParaRPr>
          </a:p>
          <a:p>
            <a:pPr marL="171450" indent="-171450">
              <a:buFont typeface="Arial" panose="020B0604020202020204" pitchFamily="34" charset="0"/>
              <a:buChar char="•"/>
            </a:pPr>
            <a:r>
              <a:rPr lang="en-US" sz="1100">
                <a:solidFill>
                  <a:schemeClr val="tx1">
                    <a:lumMod val="50000"/>
                  </a:schemeClr>
                </a:solidFill>
              </a:rPr>
              <a:t>Counterparties may change their pricing based on how many dealers they are in competition with</a:t>
            </a:r>
          </a:p>
          <a:p>
            <a:pPr marL="171450" indent="-171450">
              <a:buFont typeface="Arial" panose="020B0604020202020204" pitchFamily="34" charset="0"/>
              <a:buChar char="•"/>
            </a:pPr>
            <a:endParaRPr lang="en-US" sz="1100">
              <a:solidFill>
                <a:schemeClr val="tx1">
                  <a:lumMod val="50000"/>
                </a:schemeClr>
              </a:solidFill>
            </a:endParaRPr>
          </a:p>
          <a:p>
            <a:pPr marL="171450" indent="-171450">
              <a:buFont typeface="Arial" panose="020B0604020202020204" pitchFamily="34" charset="0"/>
              <a:buChar char="•"/>
            </a:pPr>
            <a:r>
              <a:rPr lang="en-US" sz="1100">
                <a:solidFill>
                  <a:schemeClr val="tx1">
                    <a:lumMod val="50000"/>
                  </a:schemeClr>
                </a:solidFill>
              </a:rPr>
              <a:t>We trade in a dynamic environment – Dealers may respond aggressively when losing market share</a:t>
            </a:r>
          </a:p>
        </p:txBody>
      </p:sp>
      <p:sp>
        <p:nvSpPr>
          <p:cNvPr id="35" name="Rectangle 34">
            <a:extLst>
              <a:ext uri="{FF2B5EF4-FFF2-40B4-BE49-F238E27FC236}">
                <a16:creationId xmlns:a16="http://schemas.microsoft.com/office/drawing/2014/main" id="{ECFDBB9E-DD22-4B76-AE4F-CA1E9FAB34F5}"/>
              </a:ext>
            </a:extLst>
          </p:cNvPr>
          <p:cNvSpPr/>
          <p:nvPr/>
        </p:nvSpPr>
        <p:spPr>
          <a:xfrm>
            <a:off x="1918569" y="765771"/>
            <a:ext cx="3318656" cy="313954"/>
          </a:xfrm>
          <a:prstGeom prst="rect">
            <a:avLst/>
          </a:prstGeom>
          <a:solidFill>
            <a:srgbClr val="002F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Pricing the Trade?</a:t>
            </a:r>
          </a:p>
        </p:txBody>
      </p:sp>
      <p:sp>
        <p:nvSpPr>
          <p:cNvPr id="39" name="Rectangle 38">
            <a:extLst>
              <a:ext uri="{FF2B5EF4-FFF2-40B4-BE49-F238E27FC236}">
                <a16:creationId xmlns:a16="http://schemas.microsoft.com/office/drawing/2014/main" id="{ABBAB04D-8AFB-449C-BE6E-15F83AFB4D44}"/>
              </a:ext>
            </a:extLst>
          </p:cNvPr>
          <p:cNvSpPr/>
          <p:nvPr/>
        </p:nvSpPr>
        <p:spPr>
          <a:xfrm>
            <a:off x="5592935" y="765771"/>
            <a:ext cx="3324550" cy="313954"/>
          </a:xfrm>
          <a:prstGeom prst="rect">
            <a:avLst/>
          </a:prstGeom>
          <a:solidFill>
            <a:srgbClr val="002F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How Many Counterparties?</a:t>
            </a:r>
          </a:p>
        </p:txBody>
      </p:sp>
      <p:pic>
        <p:nvPicPr>
          <p:cNvPr id="11" name="Picture 10">
            <a:extLst>
              <a:ext uri="{FF2B5EF4-FFF2-40B4-BE49-F238E27FC236}">
                <a16:creationId xmlns:a16="http://schemas.microsoft.com/office/drawing/2014/main" id="{2A55B493-9663-1186-7088-8B2D799D04AE}"/>
              </a:ext>
            </a:extLst>
          </p:cNvPr>
          <p:cNvPicPr>
            <a:picLocks noChangeAspect="1"/>
          </p:cNvPicPr>
          <p:nvPr/>
        </p:nvPicPr>
        <p:blipFill>
          <a:blip r:embed="rId6"/>
          <a:stretch>
            <a:fillRect/>
          </a:stretch>
        </p:blipFill>
        <p:spPr>
          <a:xfrm>
            <a:off x="8454126" y="3110"/>
            <a:ext cx="684828" cy="684828"/>
          </a:xfrm>
          <a:prstGeom prst="rect">
            <a:avLst/>
          </a:prstGeom>
        </p:spPr>
      </p:pic>
      <p:sp>
        <p:nvSpPr>
          <p:cNvPr id="9" name="Rectangle 8">
            <a:extLst>
              <a:ext uri="{FF2B5EF4-FFF2-40B4-BE49-F238E27FC236}">
                <a16:creationId xmlns:a16="http://schemas.microsoft.com/office/drawing/2014/main" id="{2D583513-3A65-1210-B196-0B818CD47F1D}"/>
              </a:ext>
            </a:extLst>
          </p:cNvPr>
          <p:cNvSpPr/>
          <p:nvPr/>
        </p:nvSpPr>
        <p:spPr>
          <a:xfrm>
            <a:off x="0" y="214465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58EAFE-6A82-15A4-8F01-8601019205F4}"/>
              </a:ext>
            </a:extLst>
          </p:cNvPr>
          <p:cNvSpPr/>
          <p:nvPr/>
        </p:nvSpPr>
        <p:spPr>
          <a:xfrm>
            <a:off x="0" y="332575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Toggle outline">
            <a:extLst>
              <a:ext uri="{FF2B5EF4-FFF2-40B4-BE49-F238E27FC236}">
                <a16:creationId xmlns:a16="http://schemas.microsoft.com/office/drawing/2014/main" id="{0C4CDCF5-D119-4F86-C695-321D55EA37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1" y="2650884"/>
            <a:ext cx="411480" cy="411480"/>
          </a:xfrm>
          <a:prstGeom prst="rect">
            <a:avLst/>
          </a:prstGeom>
        </p:spPr>
      </p:pic>
      <p:sp>
        <p:nvSpPr>
          <p:cNvPr id="14" name="TextBox 13">
            <a:extLst>
              <a:ext uri="{FF2B5EF4-FFF2-40B4-BE49-F238E27FC236}">
                <a16:creationId xmlns:a16="http://schemas.microsoft.com/office/drawing/2014/main" id="{1937BD05-A6F4-A95F-AFBD-E8B0273D3F0C}"/>
              </a:ext>
            </a:extLst>
          </p:cNvPr>
          <p:cNvSpPr txBox="1"/>
          <p:nvPr/>
        </p:nvSpPr>
        <p:spPr>
          <a:xfrm>
            <a:off x="0" y="2223242"/>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15" name="TextBox 14">
            <a:extLst>
              <a:ext uri="{FF2B5EF4-FFF2-40B4-BE49-F238E27FC236}">
                <a16:creationId xmlns:a16="http://schemas.microsoft.com/office/drawing/2014/main" id="{56B6B983-13D4-59B0-EDB1-10FD3768EA6B}"/>
              </a:ext>
            </a:extLst>
          </p:cNvPr>
          <p:cNvSpPr txBox="1"/>
          <p:nvPr/>
        </p:nvSpPr>
        <p:spPr>
          <a:xfrm>
            <a:off x="414624" y="2525642"/>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16" name="TextBox 15">
            <a:extLst>
              <a:ext uri="{FF2B5EF4-FFF2-40B4-BE49-F238E27FC236}">
                <a16:creationId xmlns:a16="http://schemas.microsoft.com/office/drawing/2014/main" id="{4DFB6115-C4FB-44B7-3135-6BFB48752D5A}"/>
              </a:ext>
            </a:extLst>
          </p:cNvPr>
          <p:cNvSpPr txBox="1"/>
          <p:nvPr/>
        </p:nvSpPr>
        <p:spPr>
          <a:xfrm>
            <a:off x="0" y="3390722"/>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17" name="TextBox 16">
            <a:extLst>
              <a:ext uri="{FF2B5EF4-FFF2-40B4-BE49-F238E27FC236}">
                <a16:creationId xmlns:a16="http://schemas.microsoft.com/office/drawing/2014/main" id="{9120CA8E-B946-C765-4631-E01F6D124562}"/>
              </a:ext>
            </a:extLst>
          </p:cNvPr>
          <p:cNvSpPr txBox="1"/>
          <p:nvPr/>
        </p:nvSpPr>
        <p:spPr>
          <a:xfrm>
            <a:off x="376617" y="3657419"/>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18" name="Graphic 17" descr="Bank outline">
            <a:extLst>
              <a:ext uri="{FF2B5EF4-FFF2-40B4-BE49-F238E27FC236}">
                <a16:creationId xmlns:a16="http://schemas.microsoft.com/office/drawing/2014/main" id="{8B99B1C1-8BBB-1481-B0DD-81EAB3C74C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11" y="3778409"/>
            <a:ext cx="411480" cy="411480"/>
          </a:xfrm>
          <a:prstGeom prst="rect">
            <a:avLst/>
          </a:prstGeom>
        </p:spPr>
      </p:pic>
      <p:sp>
        <p:nvSpPr>
          <p:cNvPr id="19" name="Rectangle 18">
            <a:extLst>
              <a:ext uri="{FF2B5EF4-FFF2-40B4-BE49-F238E27FC236}">
                <a16:creationId xmlns:a16="http://schemas.microsoft.com/office/drawing/2014/main" id="{FACFF956-2C18-E8C6-1D19-92A313E1416A}"/>
              </a:ext>
            </a:extLst>
          </p:cNvPr>
          <p:cNvSpPr/>
          <p:nvPr/>
        </p:nvSpPr>
        <p:spPr>
          <a:xfrm>
            <a:off x="-2" y="1543060"/>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6BAB01-96FB-9B78-4CFB-7D0AC6D22685}"/>
              </a:ext>
            </a:extLst>
          </p:cNvPr>
          <p:cNvSpPr/>
          <p:nvPr/>
        </p:nvSpPr>
        <p:spPr>
          <a:xfrm>
            <a:off x="-2" y="2724158"/>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09E902-5B0A-FB09-E603-BA22C1B4859D}"/>
              </a:ext>
            </a:extLst>
          </p:cNvPr>
          <p:cNvSpPr/>
          <p:nvPr/>
        </p:nvSpPr>
        <p:spPr>
          <a:xfrm>
            <a:off x="-2" y="3905256"/>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oggle outline">
            <a:extLst>
              <a:ext uri="{FF2B5EF4-FFF2-40B4-BE49-F238E27FC236}">
                <a16:creationId xmlns:a16="http://schemas.microsoft.com/office/drawing/2014/main" id="{A6FAEF3E-F795-1A85-B572-A54CB04CE5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09" y="2049289"/>
            <a:ext cx="411480" cy="411480"/>
          </a:xfrm>
          <a:prstGeom prst="rect">
            <a:avLst/>
          </a:prstGeom>
        </p:spPr>
      </p:pic>
      <p:sp>
        <p:nvSpPr>
          <p:cNvPr id="23" name="TextBox 22">
            <a:extLst>
              <a:ext uri="{FF2B5EF4-FFF2-40B4-BE49-F238E27FC236}">
                <a16:creationId xmlns:a16="http://schemas.microsoft.com/office/drawing/2014/main" id="{626D554D-EB48-FD52-4B3C-7487D942627B}"/>
              </a:ext>
            </a:extLst>
          </p:cNvPr>
          <p:cNvSpPr txBox="1"/>
          <p:nvPr/>
        </p:nvSpPr>
        <p:spPr>
          <a:xfrm>
            <a:off x="-2" y="1621647"/>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24" name="TextBox 23">
            <a:extLst>
              <a:ext uri="{FF2B5EF4-FFF2-40B4-BE49-F238E27FC236}">
                <a16:creationId xmlns:a16="http://schemas.microsoft.com/office/drawing/2014/main" id="{4478AD51-493D-DEFF-C3C2-3C1F4D9F82D3}"/>
              </a:ext>
            </a:extLst>
          </p:cNvPr>
          <p:cNvSpPr txBox="1"/>
          <p:nvPr/>
        </p:nvSpPr>
        <p:spPr>
          <a:xfrm>
            <a:off x="414622" y="1924047"/>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25" name="TextBox 24">
            <a:extLst>
              <a:ext uri="{FF2B5EF4-FFF2-40B4-BE49-F238E27FC236}">
                <a16:creationId xmlns:a16="http://schemas.microsoft.com/office/drawing/2014/main" id="{8CB280EC-BE90-13BE-4D21-6FDB390EA489}"/>
              </a:ext>
            </a:extLst>
          </p:cNvPr>
          <p:cNvSpPr txBox="1"/>
          <p:nvPr/>
        </p:nvSpPr>
        <p:spPr>
          <a:xfrm>
            <a:off x="-2" y="2789127"/>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26" name="TextBox 25">
            <a:extLst>
              <a:ext uri="{FF2B5EF4-FFF2-40B4-BE49-F238E27FC236}">
                <a16:creationId xmlns:a16="http://schemas.microsoft.com/office/drawing/2014/main" id="{CC750682-93FC-FA5A-C87D-B85D20C7F483}"/>
              </a:ext>
            </a:extLst>
          </p:cNvPr>
          <p:cNvSpPr txBox="1"/>
          <p:nvPr/>
        </p:nvSpPr>
        <p:spPr>
          <a:xfrm>
            <a:off x="373679" y="3082751"/>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27" name="Graphic 26" descr="Bank outline">
            <a:extLst>
              <a:ext uri="{FF2B5EF4-FFF2-40B4-BE49-F238E27FC236}">
                <a16:creationId xmlns:a16="http://schemas.microsoft.com/office/drawing/2014/main" id="{8A3974A6-460D-445F-D0B7-529D957A5E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09" y="3176814"/>
            <a:ext cx="411480" cy="411480"/>
          </a:xfrm>
          <a:prstGeom prst="rect">
            <a:avLst/>
          </a:prstGeom>
        </p:spPr>
      </p:pic>
      <p:sp>
        <p:nvSpPr>
          <p:cNvPr id="28" name="TextBox 27">
            <a:extLst>
              <a:ext uri="{FF2B5EF4-FFF2-40B4-BE49-F238E27FC236}">
                <a16:creationId xmlns:a16="http://schemas.microsoft.com/office/drawing/2014/main" id="{D1122C3D-2C1F-BDA8-74D9-13E134E8E131}"/>
              </a:ext>
            </a:extLst>
          </p:cNvPr>
          <p:cNvSpPr txBox="1"/>
          <p:nvPr/>
        </p:nvSpPr>
        <p:spPr>
          <a:xfrm>
            <a:off x="-2" y="3936650"/>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30" name="Graphic 29" descr="Scatterplot outline">
            <a:extLst>
              <a:ext uri="{FF2B5EF4-FFF2-40B4-BE49-F238E27FC236}">
                <a16:creationId xmlns:a16="http://schemas.microsoft.com/office/drawing/2014/main" id="{7776D87D-4A15-62AA-4F8B-0374BDDB64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609" y="4389030"/>
            <a:ext cx="411480" cy="411480"/>
          </a:xfrm>
          <a:prstGeom prst="rect">
            <a:avLst/>
          </a:prstGeom>
        </p:spPr>
      </p:pic>
      <p:pic>
        <p:nvPicPr>
          <p:cNvPr id="36" name="Picture 35">
            <a:extLst>
              <a:ext uri="{FF2B5EF4-FFF2-40B4-BE49-F238E27FC236}">
                <a16:creationId xmlns:a16="http://schemas.microsoft.com/office/drawing/2014/main" id="{C0D23E5A-62A0-9959-0032-C34134CB11F5}"/>
              </a:ext>
            </a:extLst>
          </p:cNvPr>
          <p:cNvPicPr>
            <a:picLocks noChangeAspect="1"/>
          </p:cNvPicPr>
          <p:nvPr/>
        </p:nvPicPr>
        <p:blipFill rotWithShape="1">
          <a:blip r:embed="rId13"/>
          <a:srcRect l="3397"/>
          <a:stretch/>
        </p:blipFill>
        <p:spPr>
          <a:xfrm>
            <a:off x="3211279" y="3299629"/>
            <a:ext cx="4517510" cy="3165131"/>
          </a:xfrm>
          <a:prstGeom prst="rect">
            <a:avLst/>
          </a:prstGeom>
        </p:spPr>
      </p:pic>
      <p:sp>
        <p:nvSpPr>
          <p:cNvPr id="37" name="TextBox 36">
            <a:extLst>
              <a:ext uri="{FF2B5EF4-FFF2-40B4-BE49-F238E27FC236}">
                <a16:creationId xmlns:a16="http://schemas.microsoft.com/office/drawing/2014/main" id="{C8DBE108-BD6C-EEF7-8882-E013B0F6AB74}"/>
              </a:ext>
            </a:extLst>
          </p:cNvPr>
          <p:cNvSpPr txBox="1"/>
          <p:nvPr/>
        </p:nvSpPr>
        <p:spPr>
          <a:xfrm>
            <a:off x="369150" y="4365888"/>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sp>
        <p:nvSpPr>
          <p:cNvPr id="29" name="Footer Placeholder 1">
            <a:extLst>
              <a:ext uri="{FF2B5EF4-FFF2-40B4-BE49-F238E27FC236}">
                <a16:creationId xmlns:a16="http://schemas.microsoft.com/office/drawing/2014/main" id="{EFD7DCA8-A54C-0BEB-5C3A-0BAF5FB55C25}"/>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32" name="Date Placeholder 5">
            <a:extLst>
              <a:ext uri="{FF2B5EF4-FFF2-40B4-BE49-F238E27FC236}">
                <a16:creationId xmlns:a16="http://schemas.microsoft.com/office/drawing/2014/main" id="{2E0A5926-8DE1-68FD-B98D-7BFB7EFACA33}"/>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5407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965FAB-6729-4D5B-B976-C620FA6084DB}"/>
              </a:ext>
            </a:extLst>
          </p:cNvPr>
          <p:cNvGraphicFramePr>
            <a:graphicFrameLocks noChangeAspect="1"/>
          </p:cNvGraphicFramePr>
          <p:nvPr>
            <p:custDataLst>
              <p:tags r:id="rId1"/>
            </p:custDataLst>
            <p:extLst>
              <p:ext uri="{D42A27DB-BD31-4B8C-83A1-F6EECF244321}">
                <p14:modId xmlns:p14="http://schemas.microsoft.com/office/powerpoint/2010/main" val="3720689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83965FAB-6729-4D5B-B976-C620FA608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4CE271B-DD1F-4764-8B41-955663541CA5}"/>
              </a:ext>
            </a:extLst>
          </p:cNvPr>
          <p:cNvSpPr>
            <a:spLocks noGrp="1"/>
          </p:cNvSpPr>
          <p:nvPr>
            <p:ph type="title"/>
          </p:nvPr>
        </p:nvSpPr>
        <p:spPr>
          <a:xfrm>
            <a:off x="1883391" y="212485"/>
            <a:ext cx="8229599" cy="457200"/>
          </a:xfrm>
        </p:spPr>
        <p:txBody>
          <a:bodyPr vert="horz"/>
          <a:lstStyle/>
          <a:p>
            <a:r>
              <a:rPr lang="en-US" sz="2700"/>
              <a:t>Evaluating risk through market simulations</a:t>
            </a:r>
          </a:p>
        </p:txBody>
      </p:sp>
      <p:sp>
        <p:nvSpPr>
          <p:cNvPr id="5" name="Slide Number Placeholder 4">
            <a:extLst>
              <a:ext uri="{FF2B5EF4-FFF2-40B4-BE49-F238E27FC236}">
                <a16:creationId xmlns:a16="http://schemas.microsoft.com/office/drawing/2014/main" id="{ADF842C4-0584-494B-A7A6-0584BFF5AA50}"/>
              </a:ext>
            </a:extLst>
          </p:cNvPr>
          <p:cNvSpPr>
            <a:spLocks noGrp="1"/>
          </p:cNvSpPr>
          <p:nvPr>
            <p:ph type="sldNum" sz="quarter" idx="16"/>
          </p:nvPr>
        </p:nvSpPr>
        <p:spPr/>
        <p:txBody>
          <a:bodyPr/>
          <a:lstStyle/>
          <a:p>
            <a:fld id="{039BA69E-D64D-4026-8F7C-C8DB9E9EB6F2}" type="slidenum">
              <a:rPr lang="en-US" smtClean="0"/>
              <a:pPr/>
              <a:t>19</a:t>
            </a:fld>
            <a:endParaRPr lang="en-US"/>
          </a:p>
        </p:txBody>
      </p:sp>
      <p:sp>
        <p:nvSpPr>
          <p:cNvPr id="8" name="Rectangle 2">
            <a:extLst>
              <a:ext uri="{FF2B5EF4-FFF2-40B4-BE49-F238E27FC236}">
                <a16:creationId xmlns:a16="http://schemas.microsoft.com/office/drawing/2014/main" id="{40FF32A3-FF02-4497-A793-366B03C15EA7}"/>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3936DB80-5FCC-4FEA-9453-C620C5BDE086}"/>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02F5F9-6159-41DF-9A1A-BE2071467232}"/>
              </a:ext>
            </a:extLst>
          </p:cNvPr>
          <p:cNvSpPr/>
          <p:nvPr/>
        </p:nvSpPr>
        <p:spPr>
          <a:xfrm>
            <a:off x="0" y="214465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587F67-96FF-497F-B4BF-7F297A43A011}"/>
              </a:ext>
            </a:extLst>
          </p:cNvPr>
          <p:cNvSpPr/>
          <p:nvPr/>
        </p:nvSpPr>
        <p:spPr>
          <a:xfrm>
            <a:off x="0" y="332575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Toggle outline">
            <a:extLst>
              <a:ext uri="{FF2B5EF4-FFF2-40B4-BE49-F238E27FC236}">
                <a16:creationId xmlns:a16="http://schemas.microsoft.com/office/drawing/2014/main" id="{60827A02-DADF-4702-B002-B095423D8B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11" y="2650884"/>
            <a:ext cx="411480" cy="411480"/>
          </a:xfrm>
          <a:prstGeom prst="rect">
            <a:avLst/>
          </a:prstGeom>
        </p:spPr>
      </p:pic>
      <p:sp>
        <p:nvSpPr>
          <p:cNvPr id="26" name="TextBox 25">
            <a:extLst>
              <a:ext uri="{FF2B5EF4-FFF2-40B4-BE49-F238E27FC236}">
                <a16:creationId xmlns:a16="http://schemas.microsoft.com/office/drawing/2014/main" id="{14CDDA82-2918-48D6-BECF-6F8B34762A79}"/>
              </a:ext>
            </a:extLst>
          </p:cNvPr>
          <p:cNvSpPr txBox="1"/>
          <p:nvPr/>
        </p:nvSpPr>
        <p:spPr>
          <a:xfrm>
            <a:off x="0" y="2223242"/>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30" name="TextBox 29">
            <a:extLst>
              <a:ext uri="{FF2B5EF4-FFF2-40B4-BE49-F238E27FC236}">
                <a16:creationId xmlns:a16="http://schemas.microsoft.com/office/drawing/2014/main" id="{0066E34B-5613-4E4E-B117-974C7C3D756A}"/>
              </a:ext>
            </a:extLst>
          </p:cNvPr>
          <p:cNvSpPr txBox="1"/>
          <p:nvPr/>
        </p:nvSpPr>
        <p:spPr>
          <a:xfrm>
            <a:off x="414624" y="2525642"/>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32" name="TextBox 31">
            <a:extLst>
              <a:ext uri="{FF2B5EF4-FFF2-40B4-BE49-F238E27FC236}">
                <a16:creationId xmlns:a16="http://schemas.microsoft.com/office/drawing/2014/main" id="{1CCC6AA1-9974-46CF-B559-3AC23A09D5D2}"/>
              </a:ext>
            </a:extLst>
          </p:cNvPr>
          <p:cNvSpPr txBox="1"/>
          <p:nvPr/>
        </p:nvSpPr>
        <p:spPr>
          <a:xfrm>
            <a:off x="0" y="3390722"/>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3" name="TextBox 32">
            <a:extLst>
              <a:ext uri="{FF2B5EF4-FFF2-40B4-BE49-F238E27FC236}">
                <a16:creationId xmlns:a16="http://schemas.microsoft.com/office/drawing/2014/main" id="{2EB33456-4373-4B11-953A-6D119C07725C}"/>
              </a:ext>
            </a:extLst>
          </p:cNvPr>
          <p:cNvSpPr txBox="1"/>
          <p:nvPr/>
        </p:nvSpPr>
        <p:spPr>
          <a:xfrm>
            <a:off x="376617" y="3657419"/>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4" name="Graphic 33" descr="Bank outline">
            <a:extLst>
              <a:ext uri="{FF2B5EF4-FFF2-40B4-BE49-F238E27FC236}">
                <a16:creationId xmlns:a16="http://schemas.microsoft.com/office/drawing/2014/main" id="{1A26029A-CB1A-4B71-9B76-D03A587237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1" y="3778409"/>
            <a:ext cx="411480" cy="411480"/>
          </a:xfrm>
          <a:prstGeom prst="rect">
            <a:avLst/>
          </a:prstGeom>
        </p:spPr>
      </p:pic>
      <p:pic>
        <p:nvPicPr>
          <p:cNvPr id="11" name="Picture 10">
            <a:extLst>
              <a:ext uri="{FF2B5EF4-FFF2-40B4-BE49-F238E27FC236}">
                <a16:creationId xmlns:a16="http://schemas.microsoft.com/office/drawing/2014/main" id="{3A26C2E8-CF0C-CBB5-E79E-72CFB634ED41}"/>
              </a:ext>
            </a:extLst>
          </p:cNvPr>
          <p:cNvPicPr>
            <a:picLocks noChangeAspect="1"/>
          </p:cNvPicPr>
          <p:nvPr/>
        </p:nvPicPr>
        <p:blipFill>
          <a:blip r:embed="rId9"/>
          <a:stretch>
            <a:fillRect/>
          </a:stretch>
        </p:blipFill>
        <p:spPr>
          <a:xfrm>
            <a:off x="8454126" y="3110"/>
            <a:ext cx="684828" cy="684828"/>
          </a:xfrm>
          <a:prstGeom prst="rect">
            <a:avLst/>
          </a:prstGeom>
        </p:spPr>
      </p:pic>
      <p:sp>
        <p:nvSpPr>
          <p:cNvPr id="9" name="Content Placeholder 7">
            <a:extLst>
              <a:ext uri="{FF2B5EF4-FFF2-40B4-BE49-F238E27FC236}">
                <a16:creationId xmlns:a16="http://schemas.microsoft.com/office/drawing/2014/main" id="{31BDA23A-5EE8-7294-82F5-1C978F4FB027}"/>
              </a:ext>
            </a:extLst>
          </p:cNvPr>
          <p:cNvSpPr txBox="1">
            <a:spLocks/>
          </p:cNvSpPr>
          <p:nvPr/>
        </p:nvSpPr>
        <p:spPr>
          <a:xfrm>
            <a:off x="1883390" y="827158"/>
            <a:ext cx="6798647" cy="5497927"/>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Common Baseline: Gaussian market simulations</a:t>
            </a:r>
          </a:p>
          <a:p>
            <a:pPr lvl="1">
              <a:buFont typeface="Arial" panose="020B0604020202020204" pitchFamily="34" charset="0"/>
              <a:buChar char="•"/>
            </a:pPr>
            <a:r>
              <a:rPr lang="en-US" sz="1400" kern="0"/>
              <a:t>Variances and correlations estimated from historical data</a:t>
            </a:r>
          </a:p>
          <a:p>
            <a:pPr lvl="1">
              <a:buFont typeface="Arial" panose="020B0604020202020204" pitchFamily="34" charset="0"/>
              <a:buChar char="•"/>
            </a:pPr>
            <a:r>
              <a:rPr lang="en-US" sz="1400" kern="0"/>
              <a:t>Variance scales linearly with time</a:t>
            </a:r>
          </a:p>
          <a:p>
            <a:pPr lvl="1">
              <a:buFont typeface="Arial" panose="020B0604020202020204" pitchFamily="34" charset="0"/>
              <a:buChar char="•"/>
            </a:pPr>
            <a:r>
              <a:rPr lang="en-US" sz="1400" kern="0"/>
              <a:t>Simple, intuitive, computationally efficient</a:t>
            </a:r>
          </a:p>
          <a:p>
            <a:pPr lvl="1">
              <a:buFont typeface="Arial" panose="020B0604020202020204" pitchFamily="34" charset="0"/>
              <a:buChar char="•"/>
            </a:pPr>
            <a:r>
              <a:rPr lang="en-US" sz="1400" kern="0"/>
              <a:t>Dependence captured via </a:t>
            </a:r>
            <a:r>
              <a:rPr lang="en-US" sz="1400" b="1" kern="0"/>
              <a:t>constant correlation matrix</a:t>
            </a:r>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marL="234950" lvl="1" indent="0">
              <a:buNone/>
            </a:pPr>
            <a:r>
              <a:rPr lang="en-US" sz="1400" kern="0">
                <a:sym typeface="Wingdings" panose="05000000000000000000" pitchFamily="2" charset="2"/>
              </a:rPr>
              <a:t> </a:t>
            </a:r>
            <a:r>
              <a:rPr lang="en-US" sz="1400" kern="0"/>
              <a:t>What could go wrong?</a:t>
            </a:r>
            <a:endParaRPr lang="en-US" sz="1400" b="1" kern="0"/>
          </a:p>
          <a:p>
            <a:pPr lvl="1">
              <a:buFont typeface="Arial" panose="020B0604020202020204" pitchFamily="34" charset="0"/>
              <a:buChar char="•"/>
            </a:pPr>
            <a:endParaRPr lang="en-US" sz="1400" b="1" kern="0"/>
          </a:p>
          <a:p>
            <a:pPr marL="234950" lvl="1" indent="0">
              <a:buNone/>
            </a:pPr>
            <a:endParaRPr lang="en-US" sz="1400" kern="0"/>
          </a:p>
        </p:txBody>
      </p:sp>
      <p:pic>
        <p:nvPicPr>
          <p:cNvPr id="14" name="Picture 13">
            <a:extLst>
              <a:ext uri="{FF2B5EF4-FFF2-40B4-BE49-F238E27FC236}">
                <a16:creationId xmlns:a16="http://schemas.microsoft.com/office/drawing/2014/main" id="{F77DD32A-8DAC-9159-17FD-25C86898956F}"/>
              </a:ext>
            </a:extLst>
          </p:cNvPr>
          <p:cNvPicPr>
            <a:picLocks noChangeAspect="1"/>
          </p:cNvPicPr>
          <p:nvPr/>
        </p:nvPicPr>
        <p:blipFill>
          <a:blip r:embed="rId10"/>
          <a:srcRect/>
          <a:stretch/>
        </p:blipFill>
        <p:spPr>
          <a:xfrm>
            <a:off x="2488073" y="2548707"/>
            <a:ext cx="5589280" cy="3290427"/>
          </a:xfrm>
          <a:prstGeom prst="rect">
            <a:avLst/>
          </a:prstGeom>
        </p:spPr>
      </p:pic>
      <p:pic>
        <p:nvPicPr>
          <p:cNvPr id="16" name="Picture 15">
            <a:extLst>
              <a:ext uri="{FF2B5EF4-FFF2-40B4-BE49-F238E27FC236}">
                <a16:creationId xmlns:a16="http://schemas.microsoft.com/office/drawing/2014/main" id="{2695E45C-FE3D-7F9F-E717-854294C6AC3C}"/>
              </a:ext>
            </a:extLst>
          </p:cNvPr>
          <p:cNvPicPr>
            <a:picLocks noChangeAspect="1"/>
          </p:cNvPicPr>
          <p:nvPr/>
        </p:nvPicPr>
        <p:blipFill>
          <a:blip r:embed="rId11"/>
          <a:stretch>
            <a:fillRect/>
          </a:stretch>
        </p:blipFill>
        <p:spPr>
          <a:xfrm>
            <a:off x="7250484" y="1301803"/>
            <a:ext cx="1483209" cy="1075327"/>
          </a:xfrm>
          <a:prstGeom prst="rect">
            <a:avLst/>
          </a:prstGeom>
        </p:spPr>
      </p:pic>
      <p:sp>
        <p:nvSpPr>
          <p:cNvPr id="2" name="Rectangle 1">
            <a:extLst>
              <a:ext uri="{FF2B5EF4-FFF2-40B4-BE49-F238E27FC236}">
                <a16:creationId xmlns:a16="http://schemas.microsoft.com/office/drawing/2014/main" id="{BDFE6263-BBB6-5AD4-291A-5F78F731674E}"/>
              </a:ext>
            </a:extLst>
          </p:cNvPr>
          <p:cNvSpPr/>
          <p:nvPr/>
        </p:nvSpPr>
        <p:spPr>
          <a:xfrm>
            <a:off x="0" y="1509818"/>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53E7CA-1362-7440-2FEE-6C478F6C4CE8}"/>
              </a:ext>
            </a:extLst>
          </p:cNvPr>
          <p:cNvSpPr/>
          <p:nvPr/>
        </p:nvSpPr>
        <p:spPr>
          <a:xfrm>
            <a:off x="0" y="2690916"/>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C9616B-95C3-986D-791A-D57D3DDDD169}"/>
              </a:ext>
            </a:extLst>
          </p:cNvPr>
          <p:cNvSpPr/>
          <p:nvPr/>
        </p:nvSpPr>
        <p:spPr>
          <a:xfrm>
            <a:off x="0" y="3872014"/>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Toggle outline">
            <a:extLst>
              <a:ext uri="{FF2B5EF4-FFF2-40B4-BE49-F238E27FC236}">
                <a16:creationId xmlns:a16="http://schemas.microsoft.com/office/drawing/2014/main" id="{4094EA94-6C97-F83F-440A-1891C69E7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11" y="2016047"/>
            <a:ext cx="411480" cy="411480"/>
          </a:xfrm>
          <a:prstGeom prst="rect">
            <a:avLst/>
          </a:prstGeom>
        </p:spPr>
      </p:pic>
      <p:sp>
        <p:nvSpPr>
          <p:cNvPr id="17" name="TextBox 16">
            <a:extLst>
              <a:ext uri="{FF2B5EF4-FFF2-40B4-BE49-F238E27FC236}">
                <a16:creationId xmlns:a16="http://schemas.microsoft.com/office/drawing/2014/main" id="{3B86C999-4AE4-AA31-70D2-2517C9B10A33}"/>
              </a:ext>
            </a:extLst>
          </p:cNvPr>
          <p:cNvSpPr txBox="1"/>
          <p:nvPr/>
        </p:nvSpPr>
        <p:spPr>
          <a:xfrm>
            <a:off x="0" y="1588405"/>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18" name="TextBox 17">
            <a:extLst>
              <a:ext uri="{FF2B5EF4-FFF2-40B4-BE49-F238E27FC236}">
                <a16:creationId xmlns:a16="http://schemas.microsoft.com/office/drawing/2014/main" id="{637B7EC7-821C-249E-82C9-F0A06B3345FC}"/>
              </a:ext>
            </a:extLst>
          </p:cNvPr>
          <p:cNvSpPr txBox="1"/>
          <p:nvPr/>
        </p:nvSpPr>
        <p:spPr>
          <a:xfrm>
            <a:off x="414624" y="1890805"/>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19" name="TextBox 18">
            <a:extLst>
              <a:ext uri="{FF2B5EF4-FFF2-40B4-BE49-F238E27FC236}">
                <a16:creationId xmlns:a16="http://schemas.microsoft.com/office/drawing/2014/main" id="{8124505F-57B4-ECC1-3CF4-B57AC820833A}"/>
              </a:ext>
            </a:extLst>
          </p:cNvPr>
          <p:cNvSpPr txBox="1"/>
          <p:nvPr/>
        </p:nvSpPr>
        <p:spPr>
          <a:xfrm>
            <a:off x="0" y="2755885"/>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21" name="TextBox 20">
            <a:extLst>
              <a:ext uri="{FF2B5EF4-FFF2-40B4-BE49-F238E27FC236}">
                <a16:creationId xmlns:a16="http://schemas.microsoft.com/office/drawing/2014/main" id="{02572A4B-E206-B8D6-80AE-A17D130B35E3}"/>
              </a:ext>
            </a:extLst>
          </p:cNvPr>
          <p:cNvSpPr txBox="1"/>
          <p:nvPr/>
        </p:nvSpPr>
        <p:spPr>
          <a:xfrm>
            <a:off x="376617" y="3022582"/>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23" name="Graphic 22" descr="Bank outline">
            <a:extLst>
              <a:ext uri="{FF2B5EF4-FFF2-40B4-BE49-F238E27FC236}">
                <a16:creationId xmlns:a16="http://schemas.microsoft.com/office/drawing/2014/main" id="{42446252-5CA8-0D36-4633-D2E9A68D5B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1" y="3143572"/>
            <a:ext cx="411480" cy="411480"/>
          </a:xfrm>
          <a:prstGeom prst="rect">
            <a:avLst/>
          </a:prstGeom>
        </p:spPr>
      </p:pic>
      <p:sp>
        <p:nvSpPr>
          <p:cNvPr id="24" name="TextBox 23">
            <a:extLst>
              <a:ext uri="{FF2B5EF4-FFF2-40B4-BE49-F238E27FC236}">
                <a16:creationId xmlns:a16="http://schemas.microsoft.com/office/drawing/2014/main" id="{2B24BFCA-68F6-470A-BD44-AB8A83F2953E}"/>
              </a:ext>
            </a:extLst>
          </p:cNvPr>
          <p:cNvSpPr txBox="1"/>
          <p:nvPr/>
        </p:nvSpPr>
        <p:spPr>
          <a:xfrm>
            <a:off x="0" y="3951924"/>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28" name="Graphic 27" descr="Scatterplot outline">
            <a:extLst>
              <a:ext uri="{FF2B5EF4-FFF2-40B4-BE49-F238E27FC236}">
                <a16:creationId xmlns:a16="http://schemas.microsoft.com/office/drawing/2014/main" id="{BC64AD8F-AE5E-1227-C64A-1F7FF12E55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11" y="4355788"/>
            <a:ext cx="411480" cy="411480"/>
          </a:xfrm>
          <a:prstGeom prst="rect">
            <a:avLst/>
          </a:prstGeom>
        </p:spPr>
      </p:pic>
      <p:sp>
        <p:nvSpPr>
          <p:cNvPr id="29" name="TextBox 28">
            <a:extLst>
              <a:ext uri="{FF2B5EF4-FFF2-40B4-BE49-F238E27FC236}">
                <a16:creationId xmlns:a16="http://schemas.microsoft.com/office/drawing/2014/main" id="{5754007D-A2FD-FD80-4B75-4F3477D0BF25}"/>
              </a:ext>
            </a:extLst>
          </p:cNvPr>
          <p:cNvSpPr txBox="1"/>
          <p:nvPr/>
        </p:nvSpPr>
        <p:spPr>
          <a:xfrm>
            <a:off x="369150" y="4365888"/>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sp>
        <p:nvSpPr>
          <p:cNvPr id="27" name="Footer Placeholder 1">
            <a:extLst>
              <a:ext uri="{FF2B5EF4-FFF2-40B4-BE49-F238E27FC236}">
                <a16:creationId xmlns:a16="http://schemas.microsoft.com/office/drawing/2014/main" id="{6A45B65C-9DB2-66CB-8B39-56506259713F}"/>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31" name="Date Placeholder 5">
            <a:extLst>
              <a:ext uri="{FF2B5EF4-FFF2-40B4-BE49-F238E27FC236}">
                <a16:creationId xmlns:a16="http://schemas.microsoft.com/office/drawing/2014/main" id="{0DBCA9E8-BFF6-4C02-A3E8-0AA244C16142}"/>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24560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5A7DA0-D932-4D52-9376-97E9DB9C0824}"/>
              </a:ext>
            </a:extLst>
          </p:cNvPr>
          <p:cNvGraphicFramePr>
            <a:graphicFrameLocks noChangeAspect="1"/>
          </p:cNvGraphicFramePr>
          <p:nvPr>
            <p:custDataLst>
              <p:tags r:id="rId1"/>
            </p:custDataLst>
            <p:extLst>
              <p:ext uri="{D42A27DB-BD31-4B8C-83A1-F6EECF244321}">
                <p14:modId xmlns:p14="http://schemas.microsoft.com/office/powerpoint/2010/main" val="3892680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3" name="Object 2" hidden="1">
                        <a:extLst>
                          <a:ext uri="{FF2B5EF4-FFF2-40B4-BE49-F238E27FC236}">
                            <a16:creationId xmlns:a16="http://schemas.microsoft.com/office/drawing/2014/main" id="{D95A7DA0-D932-4D52-9376-97E9DB9C08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62E7C171-5C10-4E87-8AC8-DE32DE5C3B4F}"/>
              </a:ext>
            </a:extLst>
          </p:cNvPr>
          <p:cNvSpPr/>
          <p:nvPr/>
        </p:nvSpPr>
        <p:spPr>
          <a:xfrm>
            <a:off x="180000" y="1411709"/>
            <a:ext cx="4313767" cy="3913019"/>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6"/>
          </p:nvPr>
        </p:nvSpPr>
        <p:spPr/>
        <p:txBody>
          <a:bodyPr/>
          <a:lstStyle/>
          <a:p>
            <a:fld id="{039BA69E-D64D-4026-8F7C-C8DB9E9EB6F2}" type="slidenum">
              <a:rPr lang="en-US" smtClean="0"/>
              <a:pPr/>
              <a:t>2</a:t>
            </a:fld>
            <a:endParaRPr lang="en-US"/>
          </a:p>
        </p:txBody>
      </p:sp>
      <p:sp>
        <p:nvSpPr>
          <p:cNvPr id="6" name="Date Placeholder 5"/>
          <p:cNvSpPr>
            <a:spLocks noGrp="1"/>
          </p:cNvSpPr>
          <p:nvPr>
            <p:ph type="dt" sz="half" idx="2"/>
          </p:nvPr>
        </p:nvSpPr>
        <p:spPr/>
        <p:txBody>
          <a:bodyPr/>
          <a:lstStyle/>
          <a:p>
            <a:r>
              <a:rPr lang="en-US" dirty="0"/>
              <a:t>February 2026</a:t>
            </a:r>
          </a:p>
        </p:txBody>
      </p:sp>
      <p:sp>
        <p:nvSpPr>
          <p:cNvPr id="7" name="Title 6"/>
          <p:cNvSpPr>
            <a:spLocks noGrp="1"/>
          </p:cNvSpPr>
          <p:nvPr>
            <p:ph type="title"/>
          </p:nvPr>
        </p:nvSpPr>
        <p:spPr/>
        <p:txBody>
          <a:bodyPr vert="horz"/>
          <a:lstStyle/>
          <a:p>
            <a:r>
              <a:rPr lang="en-US">
                <a:solidFill>
                  <a:schemeClr val="bg1"/>
                </a:solidFill>
              </a:rPr>
              <a:t>Introduction</a:t>
            </a:r>
          </a:p>
        </p:txBody>
      </p:sp>
      <p:sp>
        <p:nvSpPr>
          <p:cNvPr id="10" name="Content Placeholder 7">
            <a:extLst>
              <a:ext uri="{FF2B5EF4-FFF2-40B4-BE49-F238E27FC236}">
                <a16:creationId xmlns:a16="http://schemas.microsoft.com/office/drawing/2014/main" id="{263B07CA-9DFC-49BF-A828-41D8EC1DC513}"/>
              </a:ext>
            </a:extLst>
          </p:cNvPr>
          <p:cNvSpPr txBox="1">
            <a:spLocks/>
          </p:cNvSpPr>
          <p:nvPr/>
        </p:nvSpPr>
        <p:spPr bwMode="auto">
          <a:xfrm>
            <a:off x="179999" y="1411709"/>
            <a:ext cx="4313768" cy="391301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0" indent="0" algn="ctr">
              <a:buNone/>
            </a:pPr>
            <a:r>
              <a:rPr lang="en-US" b="1" kern="0">
                <a:solidFill>
                  <a:schemeClr val="bg1"/>
                </a:solidFill>
              </a:rPr>
              <a:t>John Niccolai</a:t>
            </a:r>
          </a:p>
          <a:p>
            <a:pPr marL="0" indent="0" algn="ctr">
              <a:buNone/>
            </a:pPr>
            <a:r>
              <a:rPr lang="en-US" b="1" kern="0">
                <a:solidFill>
                  <a:schemeClr val="bg1"/>
                </a:solidFill>
              </a:rPr>
              <a:t>Chief Operating Officer</a:t>
            </a:r>
          </a:p>
          <a:p>
            <a:pPr marL="0" indent="0" algn="ctr">
              <a:buNone/>
            </a:pPr>
            <a:r>
              <a:rPr lang="en-US" b="1" kern="0">
                <a:solidFill>
                  <a:schemeClr val="bg1"/>
                </a:solidFill>
              </a:rPr>
              <a:t>Fixed Income &amp; Macro (FI&amp;M)</a:t>
            </a:r>
          </a:p>
        </p:txBody>
      </p:sp>
      <p:sp>
        <p:nvSpPr>
          <p:cNvPr id="12" name="Rectangle 3">
            <a:extLst>
              <a:ext uri="{FF2B5EF4-FFF2-40B4-BE49-F238E27FC236}">
                <a16:creationId xmlns:a16="http://schemas.microsoft.com/office/drawing/2014/main" id="{F17286E6-3F57-49D8-8E1E-5A4FD1F5A5B0}"/>
              </a:ext>
            </a:extLst>
          </p:cNvPr>
          <p:cNvSpPr txBox="1">
            <a:spLocks noChangeArrowheads="1"/>
          </p:cNvSpPr>
          <p:nvPr/>
        </p:nvSpPr>
        <p:spPr>
          <a:xfrm>
            <a:off x="4571999" y="1411709"/>
            <a:ext cx="4512860" cy="3913019"/>
          </a:xfrm>
          <a:prstGeom prst="rect">
            <a:avLst/>
          </a:prstGeom>
          <a:solidFill>
            <a:schemeClr val="bg1">
              <a:lumMod val="95000"/>
            </a:schemeClr>
          </a:solidFill>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0" indent="0">
              <a:buNone/>
            </a:pPr>
            <a:r>
              <a:rPr lang="en-US" sz="1600" b="1" kern="0" dirty="0"/>
              <a:t>Career</a:t>
            </a:r>
          </a:p>
          <a:p>
            <a:pPr lvl="1"/>
            <a:r>
              <a:rPr lang="en-US" sz="1400" kern="0" dirty="0"/>
              <a:t>Joined Citadel in 2008</a:t>
            </a:r>
          </a:p>
          <a:p>
            <a:pPr lvl="2"/>
            <a:r>
              <a:rPr lang="en-US" sz="1400" kern="0" dirty="0"/>
              <a:t>Chief Operating Officer (2019 – Present)</a:t>
            </a:r>
          </a:p>
          <a:p>
            <a:pPr lvl="2"/>
            <a:r>
              <a:rPr lang="en-US" sz="1400" kern="0" dirty="0"/>
              <a:t>Head of Portfolio Construction (2018 -2019)</a:t>
            </a:r>
          </a:p>
          <a:p>
            <a:pPr lvl="2"/>
            <a:r>
              <a:rPr lang="en-US" sz="1400" kern="0" dirty="0"/>
              <a:t>Head of Quantitative Research (2011 – 2018)</a:t>
            </a:r>
          </a:p>
          <a:p>
            <a:pPr lvl="2"/>
            <a:r>
              <a:rPr lang="en-US" sz="1400" kern="0" dirty="0"/>
              <a:t>Quantitative Researcher (2008 – 2011)</a:t>
            </a:r>
          </a:p>
          <a:p>
            <a:pPr lvl="3"/>
            <a:r>
              <a:rPr lang="en-US" sz="1400" kern="0" dirty="0"/>
              <a:t>Prior to Citadel was at both JP Morgan &amp; Credit Suisse</a:t>
            </a:r>
            <a:endParaRPr lang="en-US" b="1" kern="0" dirty="0"/>
          </a:p>
          <a:p>
            <a:pPr marL="0" lvl="1" indent="0">
              <a:buNone/>
            </a:pPr>
            <a:r>
              <a:rPr lang="en-US" b="1" kern="0" dirty="0"/>
              <a:t>Education</a:t>
            </a:r>
          </a:p>
          <a:p>
            <a:pPr lvl="1"/>
            <a:r>
              <a:rPr lang="en-US" sz="1400" kern="0" dirty="0"/>
              <a:t>Ph.D. in Mathematics from Columbia University</a:t>
            </a:r>
          </a:p>
          <a:p>
            <a:pPr lvl="1"/>
            <a:r>
              <a:rPr lang="en-US" sz="1400" kern="0" dirty="0"/>
              <a:t>B.S. Mathematics Caltech</a:t>
            </a:r>
          </a:p>
          <a:p>
            <a:endParaRPr lang="en-US" kern="0" dirty="0"/>
          </a:p>
          <a:p>
            <a:endParaRPr lang="en-US" kern="0" dirty="0"/>
          </a:p>
          <a:p>
            <a:pPr lvl="3"/>
            <a:endParaRPr lang="en-US" kern="0" dirty="0"/>
          </a:p>
        </p:txBody>
      </p:sp>
      <p:sp>
        <p:nvSpPr>
          <p:cNvPr id="11" name="Title 6">
            <a:extLst>
              <a:ext uri="{FF2B5EF4-FFF2-40B4-BE49-F238E27FC236}">
                <a16:creationId xmlns:a16="http://schemas.microsoft.com/office/drawing/2014/main" id="{A561B00A-46B8-4AA4-AD73-0B6FA2FE91EF}"/>
              </a:ext>
            </a:extLst>
          </p:cNvPr>
          <p:cNvSpPr txBox="1">
            <a:spLocks/>
          </p:cNvSpPr>
          <p:nvPr/>
        </p:nvSpPr>
        <p:spPr bwMode="auto">
          <a:xfrm>
            <a:off x="609601" y="609600"/>
            <a:ext cx="497400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0" i="0" baseline="0">
                <a:solidFill>
                  <a:schemeClr val="accent1"/>
                </a:solidFill>
                <a:latin typeface="Chronicle Display Semi" pitchFamily="50" charset="0"/>
                <a:ea typeface="Chronicle Display Semi" pitchFamily="50" charset="0"/>
                <a:cs typeface="Chronicle Display Semi" pitchFamily="50" charset="0"/>
              </a:defRPr>
            </a:lvl1pPr>
            <a:lvl2pPr algn="l" rtl="0" eaLnBrk="1" fontAlgn="base" hangingPunct="1">
              <a:spcBef>
                <a:spcPct val="0"/>
              </a:spcBef>
              <a:spcAft>
                <a:spcPct val="0"/>
              </a:spcAft>
              <a:defRPr sz="3000">
                <a:solidFill>
                  <a:schemeClr val="bg2"/>
                </a:solidFill>
                <a:latin typeface="Times New Roman" pitchFamily="18" charset="0"/>
              </a:defRPr>
            </a:lvl2pPr>
            <a:lvl3pPr algn="l" rtl="0" eaLnBrk="1" fontAlgn="base" hangingPunct="1">
              <a:spcBef>
                <a:spcPct val="0"/>
              </a:spcBef>
              <a:spcAft>
                <a:spcPct val="0"/>
              </a:spcAft>
              <a:defRPr sz="3000">
                <a:solidFill>
                  <a:schemeClr val="bg2"/>
                </a:solidFill>
                <a:latin typeface="Times New Roman" pitchFamily="18" charset="0"/>
              </a:defRPr>
            </a:lvl3pPr>
            <a:lvl4pPr algn="l" rtl="0" eaLnBrk="1" fontAlgn="base" hangingPunct="1">
              <a:spcBef>
                <a:spcPct val="0"/>
              </a:spcBef>
              <a:spcAft>
                <a:spcPct val="0"/>
              </a:spcAft>
              <a:defRPr sz="3000">
                <a:solidFill>
                  <a:schemeClr val="bg2"/>
                </a:solidFill>
                <a:latin typeface="Times New Roman" pitchFamily="18" charset="0"/>
              </a:defRPr>
            </a:lvl4pPr>
            <a:lvl5pPr algn="l" rtl="0" eaLnBrk="1" fontAlgn="base" hangingPunct="1">
              <a:spcBef>
                <a:spcPct val="0"/>
              </a:spcBef>
              <a:spcAft>
                <a:spcPct val="0"/>
              </a:spcAft>
              <a:defRPr sz="3000">
                <a:solidFill>
                  <a:schemeClr val="bg2"/>
                </a:solidFill>
                <a:latin typeface="Times New Roman" pitchFamily="18" charset="0"/>
              </a:defRPr>
            </a:lvl5pPr>
            <a:lvl6pPr marL="457200" algn="l" rtl="0" eaLnBrk="1" fontAlgn="base" hangingPunct="1">
              <a:spcBef>
                <a:spcPct val="0"/>
              </a:spcBef>
              <a:spcAft>
                <a:spcPct val="0"/>
              </a:spcAft>
              <a:defRPr sz="3000">
                <a:solidFill>
                  <a:schemeClr val="bg2"/>
                </a:solidFill>
                <a:latin typeface="Times New Roman" pitchFamily="18" charset="0"/>
              </a:defRPr>
            </a:lvl6pPr>
            <a:lvl7pPr marL="914400" algn="l" rtl="0" eaLnBrk="1" fontAlgn="base" hangingPunct="1">
              <a:spcBef>
                <a:spcPct val="0"/>
              </a:spcBef>
              <a:spcAft>
                <a:spcPct val="0"/>
              </a:spcAft>
              <a:defRPr sz="3000">
                <a:solidFill>
                  <a:schemeClr val="bg2"/>
                </a:solidFill>
                <a:latin typeface="Times New Roman" pitchFamily="18" charset="0"/>
              </a:defRPr>
            </a:lvl7pPr>
            <a:lvl8pPr marL="1371600" algn="l" rtl="0" eaLnBrk="1" fontAlgn="base" hangingPunct="1">
              <a:spcBef>
                <a:spcPct val="0"/>
              </a:spcBef>
              <a:spcAft>
                <a:spcPct val="0"/>
              </a:spcAft>
              <a:defRPr sz="3000">
                <a:solidFill>
                  <a:schemeClr val="bg2"/>
                </a:solidFill>
                <a:latin typeface="Times New Roman" pitchFamily="18" charset="0"/>
              </a:defRPr>
            </a:lvl8pPr>
            <a:lvl9pPr marL="1828800" algn="l" rtl="0" eaLnBrk="1" fontAlgn="base" hangingPunct="1">
              <a:spcBef>
                <a:spcPct val="0"/>
              </a:spcBef>
              <a:spcAft>
                <a:spcPct val="0"/>
              </a:spcAft>
              <a:defRPr sz="3000">
                <a:solidFill>
                  <a:schemeClr val="bg2"/>
                </a:solidFill>
                <a:latin typeface="Times New Roman" pitchFamily="18" charset="0"/>
              </a:defRPr>
            </a:lvl9pPr>
          </a:lstStyle>
          <a:p>
            <a:r>
              <a:rPr lang="en-US" kern="0"/>
              <a:t>Introduction</a:t>
            </a:r>
          </a:p>
        </p:txBody>
      </p:sp>
      <p:sp>
        <p:nvSpPr>
          <p:cNvPr id="2" name="Footer Placeholder 1">
            <a:extLst>
              <a:ext uri="{FF2B5EF4-FFF2-40B4-BE49-F238E27FC236}">
                <a16:creationId xmlns:a16="http://schemas.microsoft.com/office/drawing/2014/main" id="{12B082BD-6892-42C1-B3D1-776F217DB3EE}"/>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Tree>
    <p:extLst>
      <p:ext uri="{BB962C8B-B14F-4D97-AF65-F5344CB8AC3E}">
        <p14:creationId xmlns:p14="http://schemas.microsoft.com/office/powerpoint/2010/main" val="870853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9161-1BFD-7AB1-9B62-719655E7B819}"/>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DEDAF4A-4E08-3C86-B63C-9825D23442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0DEDAF4A-4E08-3C86-B63C-9825D23442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CD7FD0E-A9F6-F196-DF7C-E10A4642D0A7}"/>
              </a:ext>
            </a:extLst>
          </p:cNvPr>
          <p:cNvSpPr>
            <a:spLocks noGrp="1"/>
          </p:cNvSpPr>
          <p:nvPr>
            <p:ph type="title"/>
          </p:nvPr>
        </p:nvSpPr>
        <p:spPr>
          <a:xfrm>
            <a:off x="1883391" y="212485"/>
            <a:ext cx="8229599" cy="457200"/>
          </a:xfrm>
        </p:spPr>
        <p:txBody>
          <a:bodyPr vert="horz"/>
          <a:lstStyle/>
          <a:p>
            <a:r>
              <a:rPr lang="en-US" sz="2700"/>
              <a:t>Evaluating risk through market simulations</a:t>
            </a:r>
          </a:p>
        </p:txBody>
      </p:sp>
      <p:sp>
        <p:nvSpPr>
          <p:cNvPr id="5" name="Slide Number Placeholder 4">
            <a:extLst>
              <a:ext uri="{FF2B5EF4-FFF2-40B4-BE49-F238E27FC236}">
                <a16:creationId xmlns:a16="http://schemas.microsoft.com/office/drawing/2014/main" id="{FEA76761-9F4A-C188-F701-CFF41D74180F}"/>
              </a:ext>
            </a:extLst>
          </p:cNvPr>
          <p:cNvSpPr>
            <a:spLocks noGrp="1"/>
          </p:cNvSpPr>
          <p:nvPr>
            <p:ph type="sldNum" sz="quarter" idx="16"/>
          </p:nvPr>
        </p:nvSpPr>
        <p:spPr/>
        <p:txBody>
          <a:bodyPr/>
          <a:lstStyle/>
          <a:p>
            <a:fld id="{039BA69E-D64D-4026-8F7C-C8DB9E9EB6F2}" type="slidenum">
              <a:rPr lang="en-US" smtClean="0"/>
              <a:pPr/>
              <a:t>20</a:t>
            </a:fld>
            <a:endParaRPr lang="en-US"/>
          </a:p>
        </p:txBody>
      </p:sp>
      <p:sp>
        <p:nvSpPr>
          <p:cNvPr id="8" name="Rectangle 2">
            <a:extLst>
              <a:ext uri="{FF2B5EF4-FFF2-40B4-BE49-F238E27FC236}">
                <a16:creationId xmlns:a16="http://schemas.microsoft.com/office/drawing/2014/main" id="{A9EA38F3-D828-ED85-719D-179EBA95C0ED}"/>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E8A67773-4B09-BA89-60CB-5A364F031EAA}"/>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5A067102-028F-D9F9-8BAC-17781E8A04E6}"/>
              </a:ext>
            </a:extLst>
          </p:cNvPr>
          <p:cNvSpPr txBox="1">
            <a:spLocks/>
          </p:cNvSpPr>
          <p:nvPr/>
        </p:nvSpPr>
        <p:spPr>
          <a:xfrm>
            <a:off x="5487066" y="2586903"/>
            <a:ext cx="3631919" cy="1173569"/>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pic>
        <p:nvPicPr>
          <p:cNvPr id="12" name="Picture 11">
            <a:extLst>
              <a:ext uri="{FF2B5EF4-FFF2-40B4-BE49-F238E27FC236}">
                <a16:creationId xmlns:a16="http://schemas.microsoft.com/office/drawing/2014/main" id="{0FD4595E-5EA4-C6D4-482D-72C4F2DB98DF}"/>
              </a:ext>
            </a:extLst>
          </p:cNvPr>
          <p:cNvPicPr>
            <a:picLocks noChangeAspect="1"/>
          </p:cNvPicPr>
          <p:nvPr/>
        </p:nvPicPr>
        <p:blipFill rotWithShape="1">
          <a:blip r:embed="rId5"/>
          <a:srcRect l="7614"/>
          <a:stretch/>
        </p:blipFill>
        <p:spPr>
          <a:xfrm>
            <a:off x="5562995" y="4221121"/>
            <a:ext cx="3370912" cy="2261112"/>
          </a:xfrm>
          <a:prstGeom prst="rect">
            <a:avLst/>
          </a:prstGeom>
        </p:spPr>
      </p:pic>
      <p:sp>
        <p:nvSpPr>
          <p:cNvPr id="27" name="Content Placeholder 2">
            <a:extLst>
              <a:ext uri="{FF2B5EF4-FFF2-40B4-BE49-F238E27FC236}">
                <a16:creationId xmlns:a16="http://schemas.microsoft.com/office/drawing/2014/main" id="{7C293E30-BB39-7652-42E8-F1CA4768526A}"/>
              </a:ext>
            </a:extLst>
          </p:cNvPr>
          <p:cNvSpPr txBox="1">
            <a:spLocks/>
          </p:cNvSpPr>
          <p:nvPr/>
        </p:nvSpPr>
        <p:spPr>
          <a:xfrm>
            <a:off x="1694258" y="1617642"/>
            <a:ext cx="3720343" cy="984385"/>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pic>
        <p:nvPicPr>
          <p:cNvPr id="2" name="Picture 1">
            <a:extLst>
              <a:ext uri="{FF2B5EF4-FFF2-40B4-BE49-F238E27FC236}">
                <a16:creationId xmlns:a16="http://schemas.microsoft.com/office/drawing/2014/main" id="{1885D2E0-2F4D-E0F4-B5A8-74756E573FC4}"/>
              </a:ext>
            </a:extLst>
          </p:cNvPr>
          <p:cNvPicPr>
            <a:picLocks noChangeAspect="1"/>
          </p:cNvPicPr>
          <p:nvPr/>
        </p:nvPicPr>
        <p:blipFill>
          <a:blip r:embed="rId6"/>
          <a:stretch>
            <a:fillRect/>
          </a:stretch>
        </p:blipFill>
        <p:spPr>
          <a:xfrm>
            <a:off x="1782890" y="2115553"/>
            <a:ext cx="3612670" cy="2249776"/>
          </a:xfrm>
          <a:prstGeom prst="rect">
            <a:avLst/>
          </a:prstGeom>
        </p:spPr>
      </p:pic>
      <p:pic>
        <p:nvPicPr>
          <p:cNvPr id="11" name="Picture 10">
            <a:extLst>
              <a:ext uri="{FF2B5EF4-FFF2-40B4-BE49-F238E27FC236}">
                <a16:creationId xmlns:a16="http://schemas.microsoft.com/office/drawing/2014/main" id="{6AB606CB-9DA5-1050-14EE-02043110ADDF}"/>
              </a:ext>
            </a:extLst>
          </p:cNvPr>
          <p:cNvPicPr>
            <a:picLocks noChangeAspect="1"/>
          </p:cNvPicPr>
          <p:nvPr/>
        </p:nvPicPr>
        <p:blipFill>
          <a:blip r:embed="rId7"/>
          <a:stretch>
            <a:fillRect/>
          </a:stretch>
        </p:blipFill>
        <p:spPr>
          <a:xfrm>
            <a:off x="8454126" y="3110"/>
            <a:ext cx="684828" cy="684828"/>
          </a:xfrm>
          <a:prstGeom prst="rect">
            <a:avLst/>
          </a:prstGeom>
        </p:spPr>
      </p:pic>
      <p:sp>
        <p:nvSpPr>
          <p:cNvPr id="9" name="Rectangle 8">
            <a:extLst>
              <a:ext uri="{FF2B5EF4-FFF2-40B4-BE49-F238E27FC236}">
                <a16:creationId xmlns:a16="http://schemas.microsoft.com/office/drawing/2014/main" id="{998618F5-7E8A-4A73-BD6C-B8DD6A56041B}"/>
              </a:ext>
            </a:extLst>
          </p:cNvPr>
          <p:cNvSpPr/>
          <p:nvPr/>
        </p:nvSpPr>
        <p:spPr>
          <a:xfrm>
            <a:off x="0" y="214465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22C91A-1D45-7A14-7FB0-8D2DF0128A93}"/>
              </a:ext>
            </a:extLst>
          </p:cNvPr>
          <p:cNvSpPr/>
          <p:nvPr/>
        </p:nvSpPr>
        <p:spPr>
          <a:xfrm>
            <a:off x="0" y="332575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Toggle outline">
            <a:extLst>
              <a:ext uri="{FF2B5EF4-FFF2-40B4-BE49-F238E27FC236}">
                <a16:creationId xmlns:a16="http://schemas.microsoft.com/office/drawing/2014/main" id="{1FAA0E76-BA14-D567-825E-8B55A23C72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2650884"/>
            <a:ext cx="411480" cy="411480"/>
          </a:xfrm>
          <a:prstGeom prst="rect">
            <a:avLst/>
          </a:prstGeom>
        </p:spPr>
      </p:pic>
      <p:sp>
        <p:nvSpPr>
          <p:cNvPr id="15" name="TextBox 14">
            <a:extLst>
              <a:ext uri="{FF2B5EF4-FFF2-40B4-BE49-F238E27FC236}">
                <a16:creationId xmlns:a16="http://schemas.microsoft.com/office/drawing/2014/main" id="{7DF95B65-3274-D5BA-45F3-80FBD8C86D80}"/>
              </a:ext>
            </a:extLst>
          </p:cNvPr>
          <p:cNvSpPr txBox="1"/>
          <p:nvPr/>
        </p:nvSpPr>
        <p:spPr>
          <a:xfrm>
            <a:off x="0" y="2223242"/>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16" name="TextBox 15">
            <a:extLst>
              <a:ext uri="{FF2B5EF4-FFF2-40B4-BE49-F238E27FC236}">
                <a16:creationId xmlns:a16="http://schemas.microsoft.com/office/drawing/2014/main" id="{F8580AF7-D400-1363-5154-EB8ECAA5F9A5}"/>
              </a:ext>
            </a:extLst>
          </p:cNvPr>
          <p:cNvSpPr txBox="1"/>
          <p:nvPr/>
        </p:nvSpPr>
        <p:spPr>
          <a:xfrm>
            <a:off x="414624" y="2525642"/>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17" name="TextBox 16">
            <a:extLst>
              <a:ext uri="{FF2B5EF4-FFF2-40B4-BE49-F238E27FC236}">
                <a16:creationId xmlns:a16="http://schemas.microsoft.com/office/drawing/2014/main" id="{9CFE3267-C5BE-C556-D217-98DD85BC55FC}"/>
              </a:ext>
            </a:extLst>
          </p:cNvPr>
          <p:cNvSpPr txBox="1"/>
          <p:nvPr/>
        </p:nvSpPr>
        <p:spPr>
          <a:xfrm>
            <a:off x="0" y="3390722"/>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18" name="TextBox 17">
            <a:extLst>
              <a:ext uri="{FF2B5EF4-FFF2-40B4-BE49-F238E27FC236}">
                <a16:creationId xmlns:a16="http://schemas.microsoft.com/office/drawing/2014/main" id="{650F2A83-C062-4059-ED3E-19BEDF984A07}"/>
              </a:ext>
            </a:extLst>
          </p:cNvPr>
          <p:cNvSpPr txBox="1"/>
          <p:nvPr/>
        </p:nvSpPr>
        <p:spPr>
          <a:xfrm>
            <a:off x="376617" y="3657419"/>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19" name="Graphic 18" descr="Bank outline">
            <a:extLst>
              <a:ext uri="{FF2B5EF4-FFF2-40B4-BE49-F238E27FC236}">
                <a16:creationId xmlns:a16="http://schemas.microsoft.com/office/drawing/2014/main" id="{FE7E3FD3-90B9-7492-228C-F5530C91AC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11" y="3778409"/>
            <a:ext cx="411480" cy="411480"/>
          </a:xfrm>
          <a:prstGeom prst="rect">
            <a:avLst/>
          </a:prstGeom>
        </p:spPr>
      </p:pic>
      <p:sp>
        <p:nvSpPr>
          <p:cNvPr id="21" name="Content Placeholder 7">
            <a:extLst>
              <a:ext uri="{FF2B5EF4-FFF2-40B4-BE49-F238E27FC236}">
                <a16:creationId xmlns:a16="http://schemas.microsoft.com/office/drawing/2014/main" id="{62B00A01-602D-C735-B0CE-6DBEEE8AE0D9}"/>
              </a:ext>
            </a:extLst>
          </p:cNvPr>
          <p:cNvSpPr txBox="1">
            <a:spLocks/>
          </p:cNvSpPr>
          <p:nvPr/>
        </p:nvSpPr>
        <p:spPr>
          <a:xfrm>
            <a:off x="1883390" y="827159"/>
            <a:ext cx="6934455" cy="1345438"/>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Tails and skew — </a:t>
            </a:r>
            <a:r>
              <a:rPr lang="en-US"/>
              <a:t>Real markets are not Gaussian</a:t>
            </a:r>
            <a:endParaRPr lang="en-US" kern="0"/>
          </a:p>
          <a:p>
            <a:pPr lvl="1">
              <a:buFont typeface="Arial" panose="020B0604020202020204" pitchFamily="34" charset="0"/>
              <a:buChar char="•"/>
            </a:pPr>
            <a:r>
              <a:rPr lang="en-US" sz="1400" kern="0"/>
              <a:t>Empirical distributions exhibit:</a:t>
            </a:r>
          </a:p>
          <a:p>
            <a:pPr lvl="2">
              <a:buFont typeface="Arial" panose="020B0604020202020204" pitchFamily="34" charset="0"/>
              <a:buChar char="•"/>
            </a:pPr>
            <a:r>
              <a:rPr lang="en-US" sz="1400" kern="0"/>
              <a:t>Fat tails: more extreme moves than normal</a:t>
            </a:r>
          </a:p>
          <a:p>
            <a:pPr lvl="2">
              <a:buFont typeface="Arial" panose="020B0604020202020204" pitchFamily="34" charset="0"/>
              <a:buChar char="•"/>
            </a:pPr>
            <a:r>
              <a:rPr lang="en-US" sz="1400" kern="0"/>
              <a:t>Skew: asymmetric upside vs downside risk</a:t>
            </a:r>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marL="234950" lvl="1" indent="0">
              <a:buNone/>
            </a:pPr>
            <a:endParaRPr lang="en-US" sz="1400" b="1" kern="0"/>
          </a:p>
          <a:p>
            <a:pPr marL="234950" lvl="1" indent="0">
              <a:buNone/>
            </a:pPr>
            <a:endParaRPr lang="en-US" sz="1400" kern="0"/>
          </a:p>
        </p:txBody>
      </p:sp>
      <p:sp>
        <p:nvSpPr>
          <p:cNvPr id="20" name="TextBox 19">
            <a:extLst>
              <a:ext uri="{FF2B5EF4-FFF2-40B4-BE49-F238E27FC236}">
                <a16:creationId xmlns:a16="http://schemas.microsoft.com/office/drawing/2014/main" id="{1A3CC2CA-9184-1321-9196-C9D5355220B8}"/>
              </a:ext>
            </a:extLst>
          </p:cNvPr>
          <p:cNvSpPr txBox="1"/>
          <p:nvPr/>
        </p:nvSpPr>
        <p:spPr>
          <a:xfrm>
            <a:off x="5205176" y="2526886"/>
            <a:ext cx="3612669" cy="1169551"/>
          </a:xfrm>
          <a:prstGeom prst="rect">
            <a:avLst/>
          </a:prstGeom>
          <a:noFill/>
        </p:spPr>
        <p:txBody>
          <a:bodyPr wrap="square" rtlCol="0">
            <a:spAutoFit/>
          </a:bodyPr>
          <a:lstStyle/>
          <a:p>
            <a:pPr lvl="1"/>
            <a:r>
              <a:rPr lang="en-US" sz="1400" kern="0"/>
              <a:t>Example 1: USD 10Y swap absolute daily moves plotted with a normal distribution with the same mean and standard deviation (-0.06 bps and std 5.6 bps)</a:t>
            </a:r>
          </a:p>
        </p:txBody>
      </p:sp>
      <p:sp>
        <p:nvSpPr>
          <p:cNvPr id="22" name="TextBox 21">
            <a:extLst>
              <a:ext uri="{FF2B5EF4-FFF2-40B4-BE49-F238E27FC236}">
                <a16:creationId xmlns:a16="http://schemas.microsoft.com/office/drawing/2014/main" id="{E82C4E6D-6EDC-84DA-C85A-DB77A7CB149D}"/>
              </a:ext>
            </a:extLst>
          </p:cNvPr>
          <p:cNvSpPr txBox="1"/>
          <p:nvPr/>
        </p:nvSpPr>
        <p:spPr>
          <a:xfrm>
            <a:off x="1526259" y="4937991"/>
            <a:ext cx="3824358" cy="954107"/>
          </a:xfrm>
          <a:prstGeom prst="rect">
            <a:avLst/>
          </a:prstGeom>
          <a:noFill/>
        </p:spPr>
        <p:txBody>
          <a:bodyPr wrap="square" rtlCol="0">
            <a:spAutoFit/>
          </a:bodyPr>
          <a:lstStyle/>
          <a:p>
            <a:pPr lvl="1"/>
            <a:r>
              <a:rPr lang="en-US" sz="1400" kern="0"/>
              <a:t>Example 2: S&amp;P relative daily moves plotted next to a normal distribution with the same mean and standard deviation (mean 0.03 pp and std 1.22 pp)</a:t>
            </a:r>
          </a:p>
        </p:txBody>
      </p:sp>
      <p:sp>
        <p:nvSpPr>
          <p:cNvPr id="23" name="Rectangle 22">
            <a:extLst>
              <a:ext uri="{FF2B5EF4-FFF2-40B4-BE49-F238E27FC236}">
                <a16:creationId xmlns:a16="http://schemas.microsoft.com/office/drawing/2014/main" id="{FB8B1AEC-F85D-6B0A-2631-DCBDF0F053CC}"/>
              </a:ext>
            </a:extLst>
          </p:cNvPr>
          <p:cNvSpPr/>
          <p:nvPr/>
        </p:nvSpPr>
        <p:spPr>
          <a:xfrm>
            <a:off x="0" y="1509818"/>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08208A-A9D5-C617-49EB-DC359A9D99F3}"/>
              </a:ext>
            </a:extLst>
          </p:cNvPr>
          <p:cNvSpPr/>
          <p:nvPr/>
        </p:nvSpPr>
        <p:spPr>
          <a:xfrm>
            <a:off x="0" y="2690916"/>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450EF1-DB62-531F-1C2E-CEE33D849369}"/>
              </a:ext>
            </a:extLst>
          </p:cNvPr>
          <p:cNvSpPr/>
          <p:nvPr/>
        </p:nvSpPr>
        <p:spPr>
          <a:xfrm>
            <a:off x="0" y="3872014"/>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Toggle outline">
            <a:extLst>
              <a:ext uri="{FF2B5EF4-FFF2-40B4-BE49-F238E27FC236}">
                <a16:creationId xmlns:a16="http://schemas.microsoft.com/office/drawing/2014/main" id="{5FBFE9CB-D1B5-1B03-F860-F3B82B7137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2016047"/>
            <a:ext cx="411480" cy="411480"/>
          </a:xfrm>
          <a:prstGeom prst="rect">
            <a:avLst/>
          </a:prstGeom>
        </p:spPr>
      </p:pic>
      <p:sp>
        <p:nvSpPr>
          <p:cNvPr id="29" name="TextBox 28">
            <a:extLst>
              <a:ext uri="{FF2B5EF4-FFF2-40B4-BE49-F238E27FC236}">
                <a16:creationId xmlns:a16="http://schemas.microsoft.com/office/drawing/2014/main" id="{2EA987E5-CB09-D448-1F0B-F9252790790B}"/>
              </a:ext>
            </a:extLst>
          </p:cNvPr>
          <p:cNvSpPr txBox="1"/>
          <p:nvPr/>
        </p:nvSpPr>
        <p:spPr>
          <a:xfrm>
            <a:off x="0" y="1588405"/>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30" name="TextBox 29">
            <a:extLst>
              <a:ext uri="{FF2B5EF4-FFF2-40B4-BE49-F238E27FC236}">
                <a16:creationId xmlns:a16="http://schemas.microsoft.com/office/drawing/2014/main" id="{E0ACF7F1-A818-27BE-CF57-D4CC2E6C4B70}"/>
              </a:ext>
            </a:extLst>
          </p:cNvPr>
          <p:cNvSpPr txBox="1"/>
          <p:nvPr/>
        </p:nvSpPr>
        <p:spPr>
          <a:xfrm>
            <a:off x="414624" y="1890805"/>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31" name="TextBox 30">
            <a:extLst>
              <a:ext uri="{FF2B5EF4-FFF2-40B4-BE49-F238E27FC236}">
                <a16:creationId xmlns:a16="http://schemas.microsoft.com/office/drawing/2014/main" id="{748BC366-385F-693B-2EB7-6A94E9026EFF}"/>
              </a:ext>
            </a:extLst>
          </p:cNvPr>
          <p:cNvSpPr txBox="1"/>
          <p:nvPr/>
        </p:nvSpPr>
        <p:spPr>
          <a:xfrm>
            <a:off x="0" y="2755885"/>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2" name="TextBox 31">
            <a:extLst>
              <a:ext uri="{FF2B5EF4-FFF2-40B4-BE49-F238E27FC236}">
                <a16:creationId xmlns:a16="http://schemas.microsoft.com/office/drawing/2014/main" id="{0D1D0B4F-68E9-752D-3825-8205FA6A25CD}"/>
              </a:ext>
            </a:extLst>
          </p:cNvPr>
          <p:cNvSpPr txBox="1"/>
          <p:nvPr/>
        </p:nvSpPr>
        <p:spPr>
          <a:xfrm>
            <a:off x="376617" y="3022582"/>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3" name="Graphic 32" descr="Bank outline">
            <a:extLst>
              <a:ext uri="{FF2B5EF4-FFF2-40B4-BE49-F238E27FC236}">
                <a16:creationId xmlns:a16="http://schemas.microsoft.com/office/drawing/2014/main" id="{423E9683-F5E1-2718-D9DF-06943B39C9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11" y="3143572"/>
            <a:ext cx="411480" cy="411480"/>
          </a:xfrm>
          <a:prstGeom prst="rect">
            <a:avLst/>
          </a:prstGeom>
        </p:spPr>
      </p:pic>
      <p:sp>
        <p:nvSpPr>
          <p:cNvPr id="34" name="TextBox 33">
            <a:extLst>
              <a:ext uri="{FF2B5EF4-FFF2-40B4-BE49-F238E27FC236}">
                <a16:creationId xmlns:a16="http://schemas.microsoft.com/office/drawing/2014/main" id="{FD9EDC31-F13B-6AB9-80EB-4A996149C369}"/>
              </a:ext>
            </a:extLst>
          </p:cNvPr>
          <p:cNvSpPr txBox="1"/>
          <p:nvPr/>
        </p:nvSpPr>
        <p:spPr>
          <a:xfrm>
            <a:off x="0" y="3951924"/>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36" name="Graphic 35" descr="Scatterplot outline">
            <a:extLst>
              <a:ext uri="{FF2B5EF4-FFF2-40B4-BE49-F238E27FC236}">
                <a16:creationId xmlns:a16="http://schemas.microsoft.com/office/drawing/2014/main" id="{0EEF7F70-3153-3235-E93E-1042820DDD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11" y="4355788"/>
            <a:ext cx="411480" cy="411480"/>
          </a:xfrm>
          <a:prstGeom prst="rect">
            <a:avLst/>
          </a:prstGeom>
        </p:spPr>
      </p:pic>
      <p:sp>
        <p:nvSpPr>
          <p:cNvPr id="59" name="TextBox 58">
            <a:extLst>
              <a:ext uri="{FF2B5EF4-FFF2-40B4-BE49-F238E27FC236}">
                <a16:creationId xmlns:a16="http://schemas.microsoft.com/office/drawing/2014/main" id="{74316CCE-B666-4FAB-0F5C-9E6D4DEC454A}"/>
              </a:ext>
            </a:extLst>
          </p:cNvPr>
          <p:cNvSpPr txBox="1"/>
          <p:nvPr/>
        </p:nvSpPr>
        <p:spPr>
          <a:xfrm>
            <a:off x="369150" y="4354240"/>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sp>
        <p:nvSpPr>
          <p:cNvPr id="35" name="Footer Placeholder 1">
            <a:extLst>
              <a:ext uri="{FF2B5EF4-FFF2-40B4-BE49-F238E27FC236}">
                <a16:creationId xmlns:a16="http://schemas.microsoft.com/office/drawing/2014/main" id="{043FB35B-E5F7-7DAF-A4A9-EDC245E8E6E2}"/>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37" name="Date Placeholder 5">
            <a:extLst>
              <a:ext uri="{FF2B5EF4-FFF2-40B4-BE49-F238E27FC236}">
                <a16:creationId xmlns:a16="http://schemas.microsoft.com/office/drawing/2014/main" id="{C6F346AE-86CB-7AE9-F5A3-81B7ECC2B62B}"/>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797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18F3-240F-62B7-E8F6-055D0949F984}"/>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774BE5E-CE8A-FDEF-8729-7CA072F3CD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E774BE5E-CE8A-FDEF-8729-7CA072F3CD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E710DE8-B96A-4C08-7AB0-BD34D203BA2A}"/>
              </a:ext>
            </a:extLst>
          </p:cNvPr>
          <p:cNvSpPr>
            <a:spLocks noGrp="1"/>
          </p:cNvSpPr>
          <p:nvPr>
            <p:ph type="title"/>
          </p:nvPr>
        </p:nvSpPr>
        <p:spPr>
          <a:xfrm>
            <a:off x="1883391" y="212485"/>
            <a:ext cx="8229599" cy="457200"/>
          </a:xfrm>
        </p:spPr>
        <p:txBody>
          <a:bodyPr vert="horz"/>
          <a:lstStyle/>
          <a:p>
            <a:r>
              <a:rPr lang="en-US" sz="2700"/>
              <a:t>Evaluating risk through market simulations</a:t>
            </a:r>
          </a:p>
        </p:txBody>
      </p:sp>
      <p:sp>
        <p:nvSpPr>
          <p:cNvPr id="5" name="Slide Number Placeholder 4">
            <a:extLst>
              <a:ext uri="{FF2B5EF4-FFF2-40B4-BE49-F238E27FC236}">
                <a16:creationId xmlns:a16="http://schemas.microsoft.com/office/drawing/2014/main" id="{C190BD41-B622-4387-F920-398AB2578FA3}"/>
              </a:ext>
            </a:extLst>
          </p:cNvPr>
          <p:cNvSpPr>
            <a:spLocks noGrp="1"/>
          </p:cNvSpPr>
          <p:nvPr>
            <p:ph type="sldNum" sz="quarter" idx="16"/>
          </p:nvPr>
        </p:nvSpPr>
        <p:spPr/>
        <p:txBody>
          <a:bodyPr/>
          <a:lstStyle/>
          <a:p>
            <a:fld id="{039BA69E-D64D-4026-8F7C-C8DB9E9EB6F2}" type="slidenum">
              <a:rPr lang="en-US" smtClean="0"/>
              <a:pPr/>
              <a:t>21</a:t>
            </a:fld>
            <a:endParaRPr lang="en-US"/>
          </a:p>
        </p:txBody>
      </p:sp>
      <p:sp>
        <p:nvSpPr>
          <p:cNvPr id="8" name="Rectangle 2">
            <a:extLst>
              <a:ext uri="{FF2B5EF4-FFF2-40B4-BE49-F238E27FC236}">
                <a16:creationId xmlns:a16="http://schemas.microsoft.com/office/drawing/2014/main" id="{C46C7909-069C-2501-B4AE-1E7A44168DEA}"/>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20742F2D-AB5D-BAC2-72E3-7E700E649C94}"/>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9532C30D-CA48-BF70-DC9C-110E5C729A31}"/>
              </a:ext>
            </a:extLst>
          </p:cNvPr>
          <p:cNvSpPr txBox="1">
            <a:spLocks/>
          </p:cNvSpPr>
          <p:nvPr/>
        </p:nvSpPr>
        <p:spPr>
          <a:xfrm>
            <a:off x="5487066" y="2586903"/>
            <a:ext cx="3631919" cy="1173569"/>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sp>
        <p:nvSpPr>
          <p:cNvPr id="27" name="Content Placeholder 2">
            <a:extLst>
              <a:ext uri="{FF2B5EF4-FFF2-40B4-BE49-F238E27FC236}">
                <a16:creationId xmlns:a16="http://schemas.microsoft.com/office/drawing/2014/main" id="{C6D63ED1-7BC7-35A5-3E92-4C325E75FA27}"/>
              </a:ext>
            </a:extLst>
          </p:cNvPr>
          <p:cNvSpPr txBox="1">
            <a:spLocks/>
          </p:cNvSpPr>
          <p:nvPr/>
        </p:nvSpPr>
        <p:spPr>
          <a:xfrm>
            <a:off x="1694258" y="1617642"/>
            <a:ext cx="3720343" cy="984385"/>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pic>
        <p:nvPicPr>
          <p:cNvPr id="11" name="Picture 10">
            <a:extLst>
              <a:ext uri="{FF2B5EF4-FFF2-40B4-BE49-F238E27FC236}">
                <a16:creationId xmlns:a16="http://schemas.microsoft.com/office/drawing/2014/main" id="{A63A893B-277E-A9A1-EDEF-7F694FE195AE}"/>
              </a:ext>
            </a:extLst>
          </p:cNvPr>
          <p:cNvPicPr>
            <a:picLocks noChangeAspect="1"/>
          </p:cNvPicPr>
          <p:nvPr/>
        </p:nvPicPr>
        <p:blipFill>
          <a:blip r:embed="rId5"/>
          <a:stretch>
            <a:fillRect/>
          </a:stretch>
        </p:blipFill>
        <p:spPr>
          <a:xfrm>
            <a:off x="8454126" y="3110"/>
            <a:ext cx="684828" cy="684828"/>
          </a:xfrm>
          <a:prstGeom prst="rect">
            <a:avLst/>
          </a:prstGeom>
        </p:spPr>
      </p:pic>
      <p:sp>
        <p:nvSpPr>
          <p:cNvPr id="9" name="Rectangle 8">
            <a:extLst>
              <a:ext uri="{FF2B5EF4-FFF2-40B4-BE49-F238E27FC236}">
                <a16:creationId xmlns:a16="http://schemas.microsoft.com/office/drawing/2014/main" id="{AC17FC5A-D058-D5D8-C379-5E298182E417}"/>
              </a:ext>
            </a:extLst>
          </p:cNvPr>
          <p:cNvSpPr/>
          <p:nvPr/>
        </p:nvSpPr>
        <p:spPr>
          <a:xfrm>
            <a:off x="0" y="214465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00D7C4-791F-5F06-F5B5-4DBD5BF7FFC9}"/>
              </a:ext>
            </a:extLst>
          </p:cNvPr>
          <p:cNvSpPr/>
          <p:nvPr/>
        </p:nvSpPr>
        <p:spPr>
          <a:xfrm>
            <a:off x="0" y="332575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Toggle outline">
            <a:extLst>
              <a:ext uri="{FF2B5EF4-FFF2-40B4-BE49-F238E27FC236}">
                <a16:creationId xmlns:a16="http://schemas.microsoft.com/office/drawing/2014/main" id="{AEE75404-72BA-B192-7221-05711156CE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611" y="2650884"/>
            <a:ext cx="411480" cy="411480"/>
          </a:xfrm>
          <a:prstGeom prst="rect">
            <a:avLst/>
          </a:prstGeom>
        </p:spPr>
      </p:pic>
      <p:sp>
        <p:nvSpPr>
          <p:cNvPr id="15" name="TextBox 14">
            <a:extLst>
              <a:ext uri="{FF2B5EF4-FFF2-40B4-BE49-F238E27FC236}">
                <a16:creationId xmlns:a16="http://schemas.microsoft.com/office/drawing/2014/main" id="{F1C21EA0-3712-2925-A870-20995E2154BE}"/>
              </a:ext>
            </a:extLst>
          </p:cNvPr>
          <p:cNvSpPr txBox="1"/>
          <p:nvPr/>
        </p:nvSpPr>
        <p:spPr>
          <a:xfrm>
            <a:off x="0" y="2223242"/>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16" name="TextBox 15">
            <a:extLst>
              <a:ext uri="{FF2B5EF4-FFF2-40B4-BE49-F238E27FC236}">
                <a16:creationId xmlns:a16="http://schemas.microsoft.com/office/drawing/2014/main" id="{7906B862-A4BC-041C-5DC8-0DF1CA55426C}"/>
              </a:ext>
            </a:extLst>
          </p:cNvPr>
          <p:cNvSpPr txBox="1"/>
          <p:nvPr/>
        </p:nvSpPr>
        <p:spPr>
          <a:xfrm>
            <a:off x="414624" y="2525642"/>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17" name="TextBox 16">
            <a:extLst>
              <a:ext uri="{FF2B5EF4-FFF2-40B4-BE49-F238E27FC236}">
                <a16:creationId xmlns:a16="http://schemas.microsoft.com/office/drawing/2014/main" id="{12A998D0-6E1A-3A5D-7163-8DEFD232908D}"/>
              </a:ext>
            </a:extLst>
          </p:cNvPr>
          <p:cNvSpPr txBox="1"/>
          <p:nvPr/>
        </p:nvSpPr>
        <p:spPr>
          <a:xfrm>
            <a:off x="0" y="3390722"/>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18" name="TextBox 17">
            <a:extLst>
              <a:ext uri="{FF2B5EF4-FFF2-40B4-BE49-F238E27FC236}">
                <a16:creationId xmlns:a16="http://schemas.microsoft.com/office/drawing/2014/main" id="{5A679EBC-0FDA-B28E-9A84-32D84CBBF3C4}"/>
              </a:ext>
            </a:extLst>
          </p:cNvPr>
          <p:cNvSpPr txBox="1"/>
          <p:nvPr/>
        </p:nvSpPr>
        <p:spPr>
          <a:xfrm>
            <a:off x="376617" y="3657419"/>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19" name="Graphic 18" descr="Bank outline">
            <a:extLst>
              <a:ext uri="{FF2B5EF4-FFF2-40B4-BE49-F238E27FC236}">
                <a16:creationId xmlns:a16="http://schemas.microsoft.com/office/drawing/2014/main" id="{FFA3B60A-F523-7A33-B299-2B565F35EB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3778409"/>
            <a:ext cx="411480" cy="411480"/>
          </a:xfrm>
          <a:prstGeom prst="rect">
            <a:avLst/>
          </a:prstGeom>
        </p:spPr>
      </p:pic>
      <p:sp>
        <p:nvSpPr>
          <p:cNvPr id="21" name="Content Placeholder 7">
            <a:extLst>
              <a:ext uri="{FF2B5EF4-FFF2-40B4-BE49-F238E27FC236}">
                <a16:creationId xmlns:a16="http://schemas.microsoft.com/office/drawing/2014/main" id="{9FD08783-5D6A-4938-C000-D1C33B7357D5}"/>
              </a:ext>
            </a:extLst>
          </p:cNvPr>
          <p:cNvSpPr txBox="1">
            <a:spLocks/>
          </p:cNvSpPr>
          <p:nvPr/>
        </p:nvSpPr>
        <p:spPr>
          <a:xfrm>
            <a:off x="1883390" y="827159"/>
            <a:ext cx="6934455" cy="2344814"/>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Correlation is unstable</a:t>
            </a:r>
            <a:endParaRPr lang="en-US" sz="1400" kern="0"/>
          </a:p>
          <a:p>
            <a:pPr lvl="1">
              <a:buFont typeface="Arial" panose="020B0604020202020204" pitchFamily="34" charset="0"/>
              <a:buChar char="•"/>
            </a:pPr>
            <a:r>
              <a:rPr lang="en-US" sz="1400" kern="0"/>
              <a:t>Linear correlation captures average co-movement but misses </a:t>
            </a:r>
            <a:r>
              <a:rPr lang="en-US" sz="1400" b="1" kern="0"/>
              <a:t>tail dependence</a:t>
            </a:r>
          </a:p>
          <a:p>
            <a:pPr lvl="1">
              <a:buFont typeface="Arial" panose="020B0604020202020204" pitchFamily="34" charset="0"/>
              <a:buChar char="•"/>
            </a:pPr>
            <a:endParaRPr lang="en-US" sz="1400" kern="0"/>
          </a:p>
          <a:p>
            <a:pPr lvl="1">
              <a:buFont typeface="Arial" panose="020B0604020202020204" pitchFamily="34" charset="0"/>
              <a:buChar char="•"/>
            </a:pPr>
            <a:r>
              <a:rPr lang="en-US" sz="1400" kern="0"/>
              <a:t>Correlations are:</a:t>
            </a:r>
          </a:p>
          <a:p>
            <a:pPr lvl="2">
              <a:buFont typeface="Arial" panose="020B0604020202020204" pitchFamily="34" charset="0"/>
              <a:buChar char="•"/>
            </a:pPr>
            <a:r>
              <a:rPr lang="en-US" sz="1400" kern="0"/>
              <a:t>Time-varying / Regime-dependent</a:t>
            </a:r>
          </a:p>
          <a:p>
            <a:pPr lvl="2">
              <a:buFont typeface="Arial" panose="020B0604020202020204" pitchFamily="34" charset="0"/>
              <a:buChar char="•"/>
            </a:pPr>
            <a:r>
              <a:rPr lang="en-US" sz="1400" kern="0"/>
              <a:t>Typically higher in stress: R</a:t>
            </a:r>
            <a:r>
              <a:rPr lang="en-US" sz="1400"/>
              <a:t>isk concentrates when assets fail together</a:t>
            </a:r>
          </a:p>
          <a:p>
            <a:pPr lvl="1">
              <a:buFont typeface="Arial" panose="020B0604020202020204" pitchFamily="34" charset="0"/>
              <a:buChar char="•"/>
            </a:pPr>
            <a:endParaRPr lang="en-US" sz="1400"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lvl="1">
              <a:buFont typeface="Arial" panose="020B0604020202020204" pitchFamily="34" charset="0"/>
              <a:buChar char="•"/>
            </a:pPr>
            <a:endParaRPr lang="en-US" sz="1400" b="1" kern="0"/>
          </a:p>
          <a:p>
            <a:pPr marL="234950" lvl="1" indent="0">
              <a:buNone/>
            </a:pPr>
            <a:endParaRPr lang="en-US" sz="1400" b="1" kern="0"/>
          </a:p>
          <a:p>
            <a:pPr marL="234950" lvl="1" indent="0">
              <a:buNone/>
            </a:pPr>
            <a:endParaRPr lang="en-US" sz="1400" kern="0"/>
          </a:p>
        </p:txBody>
      </p:sp>
      <p:sp>
        <p:nvSpPr>
          <p:cNvPr id="2" name="Rectangle 1">
            <a:extLst>
              <a:ext uri="{FF2B5EF4-FFF2-40B4-BE49-F238E27FC236}">
                <a16:creationId xmlns:a16="http://schemas.microsoft.com/office/drawing/2014/main" id="{9E4C0AA7-1B70-4F9F-3C64-FDA4C449C9F5}"/>
              </a:ext>
            </a:extLst>
          </p:cNvPr>
          <p:cNvSpPr/>
          <p:nvPr/>
        </p:nvSpPr>
        <p:spPr>
          <a:xfrm>
            <a:off x="0" y="1509818"/>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680D62-E943-6C01-6221-AB729FD8E117}"/>
              </a:ext>
            </a:extLst>
          </p:cNvPr>
          <p:cNvSpPr/>
          <p:nvPr/>
        </p:nvSpPr>
        <p:spPr>
          <a:xfrm>
            <a:off x="0" y="2690916"/>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EF90B63-73F2-FF5B-A177-21F7DAF086DB}"/>
              </a:ext>
            </a:extLst>
          </p:cNvPr>
          <p:cNvSpPr/>
          <p:nvPr/>
        </p:nvSpPr>
        <p:spPr>
          <a:xfrm>
            <a:off x="0" y="3872014"/>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oggle outline">
            <a:extLst>
              <a:ext uri="{FF2B5EF4-FFF2-40B4-BE49-F238E27FC236}">
                <a16:creationId xmlns:a16="http://schemas.microsoft.com/office/drawing/2014/main" id="{FCD2FE99-0F53-9D9F-19DF-98A0B5AFC2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611" y="2016047"/>
            <a:ext cx="411480" cy="411480"/>
          </a:xfrm>
          <a:prstGeom prst="rect">
            <a:avLst/>
          </a:prstGeom>
        </p:spPr>
      </p:pic>
      <p:sp>
        <p:nvSpPr>
          <p:cNvPr id="23" name="TextBox 22">
            <a:extLst>
              <a:ext uri="{FF2B5EF4-FFF2-40B4-BE49-F238E27FC236}">
                <a16:creationId xmlns:a16="http://schemas.microsoft.com/office/drawing/2014/main" id="{F47087DE-4953-79E8-6D71-9E505E10510E}"/>
              </a:ext>
            </a:extLst>
          </p:cNvPr>
          <p:cNvSpPr txBox="1"/>
          <p:nvPr/>
        </p:nvSpPr>
        <p:spPr>
          <a:xfrm>
            <a:off x="0" y="1588405"/>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25" name="TextBox 24">
            <a:extLst>
              <a:ext uri="{FF2B5EF4-FFF2-40B4-BE49-F238E27FC236}">
                <a16:creationId xmlns:a16="http://schemas.microsoft.com/office/drawing/2014/main" id="{9DFF9279-F9E5-057E-8EF6-874C5E1C0604}"/>
              </a:ext>
            </a:extLst>
          </p:cNvPr>
          <p:cNvSpPr txBox="1"/>
          <p:nvPr/>
        </p:nvSpPr>
        <p:spPr>
          <a:xfrm>
            <a:off x="414624" y="1890805"/>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26" name="TextBox 25">
            <a:extLst>
              <a:ext uri="{FF2B5EF4-FFF2-40B4-BE49-F238E27FC236}">
                <a16:creationId xmlns:a16="http://schemas.microsoft.com/office/drawing/2014/main" id="{B4907A09-5D4A-FEE7-8E65-6C22CCFC2C95}"/>
              </a:ext>
            </a:extLst>
          </p:cNvPr>
          <p:cNvSpPr txBox="1"/>
          <p:nvPr/>
        </p:nvSpPr>
        <p:spPr>
          <a:xfrm>
            <a:off x="0" y="2755885"/>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0" name="TextBox 29">
            <a:extLst>
              <a:ext uri="{FF2B5EF4-FFF2-40B4-BE49-F238E27FC236}">
                <a16:creationId xmlns:a16="http://schemas.microsoft.com/office/drawing/2014/main" id="{F2E553A2-E39A-7EA6-1307-40396131200E}"/>
              </a:ext>
            </a:extLst>
          </p:cNvPr>
          <p:cNvSpPr txBox="1"/>
          <p:nvPr/>
        </p:nvSpPr>
        <p:spPr>
          <a:xfrm>
            <a:off x="376617" y="3022582"/>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1" name="Graphic 30" descr="Bank outline">
            <a:extLst>
              <a:ext uri="{FF2B5EF4-FFF2-40B4-BE49-F238E27FC236}">
                <a16:creationId xmlns:a16="http://schemas.microsoft.com/office/drawing/2014/main" id="{79175785-310D-CE38-6568-6B084D2DAD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3143572"/>
            <a:ext cx="411480" cy="411480"/>
          </a:xfrm>
          <a:prstGeom prst="rect">
            <a:avLst/>
          </a:prstGeom>
        </p:spPr>
      </p:pic>
      <p:sp>
        <p:nvSpPr>
          <p:cNvPr id="32" name="TextBox 31">
            <a:extLst>
              <a:ext uri="{FF2B5EF4-FFF2-40B4-BE49-F238E27FC236}">
                <a16:creationId xmlns:a16="http://schemas.microsoft.com/office/drawing/2014/main" id="{021A92BC-A763-70BA-F914-7746275370EA}"/>
              </a:ext>
            </a:extLst>
          </p:cNvPr>
          <p:cNvSpPr txBox="1"/>
          <p:nvPr/>
        </p:nvSpPr>
        <p:spPr>
          <a:xfrm>
            <a:off x="0" y="3951924"/>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34" name="Graphic 33" descr="Scatterplot outline">
            <a:extLst>
              <a:ext uri="{FF2B5EF4-FFF2-40B4-BE49-F238E27FC236}">
                <a16:creationId xmlns:a16="http://schemas.microsoft.com/office/drawing/2014/main" id="{49417A4B-DAF5-6DE2-71E8-0DAC652B39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11" y="4355788"/>
            <a:ext cx="411480" cy="411480"/>
          </a:xfrm>
          <a:prstGeom prst="rect">
            <a:avLst/>
          </a:prstGeom>
        </p:spPr>
      </p:pic>
      <p:pic>
        <p:nvPicPr>
          <p:cNvPr id="37" name="Picture 8" descr="Chart&#10;&#10;Description automatically generated">
            <a:extLst>
              <a:ext uri="{FF2B5EF4-FFF2-40B4-BE49-F238E27FC236}">
                <a16:creationId xmlns:a16="http://schemas.microsoft.com/office/drawing/2014/main" id="{F9F3E10C-6D11-776B-E68B-14A8C3D03816}"/>
              </a:ext>
            </a:extLst>
          </p:cNvPr>
          <p:cNvPicPr>
            <a:picLocks noChangeAspect="1"/>
          </p:cNvPicPr>
          <p:nvPr/>
        </p:nvPicPr>
        <p:blipFill>
          <a:blip r:embed="rId12"/>
          <a:stretch>
            <a:fillRect/>
          </a:stretch>
        </p:blipFill>
        <p:spPr>
          <a:xfrm>
            <a:off x="2031874" y="3718549"/>
            <a:ext cx="2743200" cy="2361537"/>
          </a:xfrm>
          <a:prstGeom prst="rect">
            <a:avLst/>
          </a:prstGeom>
        </p:spPr>
      </p:pic>
      <p:pic>
        <p:nvPicPr>
          <p:cNvPr id="38" name="Picture 10" descr="Chart, bar chart&#10;&#10;Description automatically generated">
            <a:extLst>
              <a:ext uri="{FF2B5EF4-FFF2-40B4-BE49-F238E27FC236}">
                <a16:creationId xmlns:a16="http://schemas.microsoft.com/office/drawing/2014/main" id="{E433283D-F2F8-51FD-1E65-A850AA9D53D4}"/>
              </a:ext>
            </a:extLst>
          </p:cNvPr>
          <p:cNvPicPr>
            <a:picLocks noChangeAspect="1"/>
          </p:cNvPicPr>
          <p:nvPr/>
        </p:nvPicPr>
        <p:blipFill>
          <a:blip r:embed="rId13"/>
          <a:stretch>
            <a:fillRect/>
          </a:stretch>
        </p:blipFill>
        <p:spPr>
          <a:xfrm>
            <a:off x="5333243" y="3741857"/>
            <a:ext cx="3350152" cy="2411353"/>
          </a:xfrm>
          <a:prstGeom prst="rect">
            <a:avLst/>
          </a:prstGeom>
        </p:spPr>
      </p:pic>
      <p:sp>
        <p:nvSpPr>
          <p:cNvPr id="40" name="Arrow: Right 39">
            <a:extLst>
              <a:ext uri="{FF2B5EF4-FFF2-40B4-BE49-F238E27FC236}">
                <a16:creationId xmlns:a16="http://schemas.microsoft.com/office/drawing/2014/main" id="{1F94F0EA-CA9C-2376-94F5-B68C8F1BA237}"/>
              </a:ext>
            </a:extLst>
          </p:cNvPr>
          <p:cNvSpPr/>
          <p:nvPr/>
        </p:nvSpPr>
        <p:spPr>
          <a:xfrm>
            <a:off x="4811384" y="3124535"/>
            <a:ext cx="860046" cy="538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A78CED5-2CAA-40D2-7EF7-48AA9482A546}"/>
              </a:ext>
            </a:extLst>
          </p:cNvPr>
          <p:cNvSpPr/>
          <p:nvPr/>
        </p:nvSpPr>
        <p:spPr>
          <a:xfrm>
            <a:off x="2773830" y="3162137"/>
            <a:ext cx="1333027" cy="465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2018</a:t>
            </a:r>
          </a:p>
        </p:txBody>
      </p:sp>
      <p:sp>
        <p:nvSpPr>
          <p:cNvPr id="42" name="Rectangle 41">
            <a:extLst>
              <a:ext uri="{FF2B5EF4-FFF2-40B4-BE49-F238E27FC236}">
                <a16:creationId xmlns:a16="http://schemas.microsoft.com/office/drawing/2014/main" id="{6F9652D8-8B4C-0E62-D083-62A581137FD4}"/>
              </a:ext>
            </a:extLst>
          </p:cNvPr>
          <p:cNvSpPr/>
          <p:nvPr/>
        </p:nvSpPr>
        <p:spPr>
          <a:xfrm>
            <a:off x="6377506" y="3167979"/>
            <a:ext cx="1333027" cy="465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2023</a:t>
            </a:r>
          </a:p>
        </p:txBody>
      </p:sp>
      <p:sp>
        <p:nvSpPr>
          <p:cNvPr id="43" name="TextBox 42">
            <a:extLst>
              <a:ext uri="{FF2B5EF4-FFF2-40B4-BE49-F238E27FC236}">
                <a16:creationId xmlns:a16="http://schemas.microsoft.com/office/drawing/2014/main" id="{1AB73928-CB5A-B3AB-DC88-619A02A08CDF}"/>
              </a:ext>
            </a:extLst>
          </p:cNvPr>
          <p:cNvSpPr txBox="1"/>
          <p:nvPr/>
        </p:nvSpPr>
        <p:spPr>
          <a:xfrm>
            <a:off x="369150" y="4354240"/>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sp>
        <p:nvSpPr>
          <p:cNvPr id="24" name="Footer Placeholder 1">
            <a:extLst>
              <a:ext uri="{FF2B5EF4-FFF2-40B4-BE49-F238E27FC236}">
                <a16:creationId xmlns:a16="http://schemas.microsoft.com/office/drawing/2014/main" id="{37FF1D3C-9A95-BCDC-CFAA-850AE2C2E609}"/>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29" name="Date Placeholder 5">
            <a:extLst>
              <a:ext uri="{FF2B5EF4-FFF2-40B4-BE49-F238E27FC236}">
                <a16:creationId xmlns:a16="http://schemas.microsoft.com/office/drawing/2014/main" id="{B528EEAF-C9FC-6466-80FE-E038E0AE40CF}"/>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54840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B54C-36B8-1FC6-4360-ED26D6BAA946}"/>
            </a:ext>
          </a:extLst>
        </p:cNvPr>
        <p:cNvGrpSpPr/>
        <p:nvPr/>
      </p:nvGrpSpPr>
      <p:grpSpPr>
        <a:xfrm>
          <a:off x="0" y="0"/>
          <a:ext cx="0" cy="0"/>
          <a:chOff x="0" y="0"/>
          <a:chExt cx="0" cy="0"/>
        </a:xfrm>
      </p:grpSpPr>
      <p:sp>
        <p:nvSpPr>
          <p:cNvPr id="21" name="Content Placeholder 7">
            <a:extLst>
              <a:ext uri="{FF2B5EF4-FFF2-40B4-BE49-F238E27FC236}">
                <a16:creationId xmlns:a16="http://schemas.microsoft.com/office/drawing/2014/main" id="{6C0F3FEE-AF54-7FD5-DBE3-03DD3E2039F5}"/>
              </a:ext>
            </a:extLst>
          </p:cNvPr>
          <p:cNvSpPr txBox="1">
            <a:spLocks/>
          </p:cNvSpPr>
          <p:nvPr/>
        </p:nvSpPr>
        <p:spPr>
          <a:xfrm>
            <a:off x="1883390" y="827159"/>
            <a:ext cx="6934455" cy="5637602"/>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sz="1600" kern="0" dirty="0"/>
              <a:t>What needs to be calculated</a:t>
            </a:r>
            <a:endParaRPr lang="en-US" sz="1200" kern="0" dirty="0"/>
          </a:p>
          <a:p>
            <a:pPr lvl="1">
              <a:buFont typeface="Arial" panose="020B0604020202020204" pitchFamily="34" charset="0"/>
              <a:buChar char="•"/>
            </a:pPr>
            <a:r>
              <a:rPr lang="en-US" sz="1300" kern="0" dirty="0"/>
              <a:t>Want at least 18 years of market data (through the 2008 Global Financial Crisis)</a:t>
            </a:r>
          </a:p>
          <a:p>
            <a:pPr lvl="1">
              <a:buFont typeface="Arial" panose="020B0604020202020204" pitchFamily="34" charset="0"/>
              <a:buChar char="•"/>
            </a:pPr>
            <a:r>
              <a:rPr lang="en-US" sz="1300" kern="0" dirty="0"/>
              <a:t>Trade all major stock indices </a:t>
            </a:r>
          </a:p>
          <a:p>
            <a:pPr lvl="1">
              <a:buFont typeface="Arial" panose="020B0604020202020204" pitchFamily="34" charset="0"/>
              <a:buChar char="•"/>
            </a:pPr>
            <a:r>
              <a:rPr lang="en-US" sz="1300" kern="0" dirty="0"/>
              <a:t>Trade yield curves in over 20 countries</a:t>
            </a:r>
          </a:p>
          <a:p>
            <a:pPr lvl="1">
              <a:buFont typeface="Arial" panose="020B0604020202020204" pitchFamily="34" charset="0"/>
              <a:buChar char="•"/>
            </a:pPr>
            <a:r>
              <a:rPr lang="en-US" sz="1300" kern="0" dirty="0"/>
              <a:t>Trade bond curves in over 20 countries</a:t>
            </a:r>
          </a:p>
          <a:p>
            <a:pPr lvl="1">
              <a:buFont typeface="Arial" panose="020B0604020202020204" pitchFamily="34" charset="0"/>
              <a:buChar char="•"/>
            </a:pPr>
            <a:r>
              <a:rPr lang="en-US" sz="1300" kern="0" dirty="0"/>
              <a:t>With 45 currencies, possibility to trade 45 choose 2 (=990!) currency pairs</a:t>
            </a:r>
          </a:p>
          <a:p>
            <a:pPr lvl="1">
              <a:buFont typeface="Arial" panose="020B0604020202020204" pitchFamily="34" charset="0"/>
              <a:buChar char="•"/>
            </a:pPr>
            <a:r>
              <a:rPr lang="en-US" sz="1300" kern="0" dirty="0"/>
              <a:t>10,000+ listed SOFR future options, of which 1,600+ are actively traded</a:t>
            </a:r>
          </a:p>
          <a:p>
            <a:pPr lvl="1">
              <a:buFont typeface="Arial" panose="020B0604020202020204" pitchFamily="34" charset="0"/>
              <a:buChar char="•"/>
            </a:pPr>
            <a:r>
              <a:rPr lang="en-US" sz="1300" kern="0" dirty="0"/>
              <a:t>Thousands of listed sovereign bonds</a:t>
            </a:r>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endParaRPr lang="en-US" sz="1300" kern="0" dirty="0"/>
          </a:p>
          <a:p>
            <a:pPr lvl="1">
              <a:buFont typeface="Arial" panose="020B0604020202020204" pitchFamily="34" charset="0"/>
              <a:buChar char="•"/>
            </a:pPr>
            <a:r>
              <a:rPr lang="en-US" sz="1300" kern="0" dirty="0"/>
              <a:t>Portfolio may have tens of thousands of trades</a:t>
            </a:r>
          </a:p>
          <a:p>
            <a:pPr lvl="1">
              <a:buFont typeface="Arial" panose="020B0604020202020204" pitchFamily="34" charset="0"/>
              <a:buChar char="•"/>
            </a:pPr>
            <a:r>
              <a:rPr lang="en-US" sz="1300" kern="0" dirty="0"/>
              <a:t>Requires memory-efficient data structures, a lot of compute, parallelization…</a:t>
            </a:r>
            <a:endParaRPr lang="en-US" sz="1300" b="1" kern="0" dirty="0"/>
          </a:p>
          <a:p>
            <a:pPr lvl="1">
              <a:buFont typeface="Arial" panose="020B0604020202020204" pitchFamily="34" charset="0"/>
              <a:buChar char="•"/>
            </a:pPr>
            <a:endParaRPr lang="en-US" sz="1400" b="1" kern="0" dirty="0"/>
          </a:p>
          <a:p>
            <a:pPr lvl="1">
              <a:buFont typeface="Arial" panose="020B0604020202020204" pitchFamily="34" charset="0"/>
              <a:buChar char="•"/>
            </a:pPr>
            <a:endParaRPr lang="en-US" sz="1400" b="1" kern="0" dirty="0"/>
          </a:p>
          <a:p>
            <a:pPr lvl="1">
              <a:buFont typeface="Arial" panose="020B0604020202020204" pitchFamily="34" charset="0"/>
              <a:buChar char="•"/>
            </a:pPr>
            <a:endParaRPr lang="en-US" sz="1400" b="1" kern="0" dirty="0"/>
          </a:p>
          <a:p>
            <a:pPr lvl="1">
              <a:buFont typeface="Arial" panose="020B0604020202020204" pitchFamily="34" charset="0"/>
              <a:buChar char="•"/>
            </a:pPr>
            <a:endParaRPr lang="en-US" sz="1400" b="1" kern="0" dirty="0"/>
          </a:p>
          <a:p>
            <a:pPr marL="234950" lvl="1" indent="0">
              <a:buNone/>
            </a:pPr>
            <a:endParaRPr lang="en-US" sz="1400" b="1" kern="0" dirty="0"/>
          </a:p>
          <a:p>
            <a:pPr marL="234950" lvl="1" indent="0">
              <a:buNone/>
            </a:pPr>
            <a:endParaRPr lang="en-US" sz="1400" kern="0" dirty="0"/>
          </a:p>
        </p:txBody>
      </p:sp>
      <p:graphicFrame>
        <p:nvGraphicFramePr>
          <p:cNvPr id="7" name="Object 6" hidden="1">
            <a:extLst>
              <a:ext uri="{FF2B5EF4-FFF2-40B4-BE49-F238E27FC236}">
                <a16:creationId xmlns:a16="http://schemas.microsoft.com/office/drawing/2014/main" id="{FCF819BB-F2FD-08D2-E342-EC2B347E2C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7" name="Object 6" hidden="1">
                        <a:extLst>
                          <a:ext uri="{FF2B5EF4-FFF2-40B4-BE49-F238E27FC236}">
                            <a16:creationId xmlns:a16="http://schemas.microsoft.com/office/drawing/2014/main" id="{FCF819BB-F2FD-08D2-E342-EC2B347E2C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27DC93F-7ABC-459C-F989-D885A9375742}"/>
              </a:ext>
            </a:extLst>
          </p:cNvPr>
          <p:cNvSpPr>
            <a:spLocks noGrp="1"/>
          </p:cNvSpPr>
          <p:nvPr>
            <p:ph type="title"/>
          </p:nvPr>
        </p:nvSpPr>
        <p:spPr>
          <a:xfrm>
            <a:off x="1883391" y="212485"/>
            <a:ext cx="8229599" cy="457200"/>
          </a:xfrm>
        </p:spPr>
        <p:txBody>
          <a:bodyPr vert="horz"/>
          <a:lstStyle/>
          <a:p>
            <a:r>
              <a:rPr lang="en-US" sz="2700"/>
              <a:t>Evaluating risk through market simulations</a:t>
            </a:r>
          </a:p>
        </p:txBody>
      </p:sp>
      <p:sp>
        <p:nvSpPr>
          <p:cNvPr id="5" name="Slide Number Placeholder 4">
            <a:extLst>
              <a:ext uri="{FF2B5EF4-FFF2-40B4-BE49-F238E27FC236}">
                <a16:creationId xmlns:a16="http://schemas.microsoft.com/office/drawing/2014/main" id="{144E6E34-687A-B365-915C-1BACF7E0D626}"/>
              </a:ext>
            </a:extLst>
          </p:cNvPr>
          <p:cNvSpPr>
            <a:spLocks noGrp="1"/>
          </p:cNvSpPr>
          <p:nvPr>
            <p:ph type="sldNum" sz="quarter" idx="16"/>
          </p:nvPr>
        </p:nvSpPr>
        <p:spPr/>
        <p:txBody>
          <a:bodyPr/>
          <a:lstStyle/>
          <a:p>
            <a:fld id="{039BA69E-D64D-4026-8F7C-C8DB9E9EB6F2}" type="slidenum">
              <a:rPr lang="en-US" smtClean="0"/>
              <a:pPr/>
              <a:t>22</a:t>
            </a:fld>
            <a:endParaRPr lang="en-US"/>
          </a:p>
        </p:txBody>
      </p:sp>
      <p:sp>
        <p:nvSpPr>
          <p:cNvPr id="8" name="Rectangle 2">
            <a:extLst>
              <a:ext uri="{FF2B5EF4-FFF2-40B4-BE49-F238E27FC236}">
                <a16:creationId xmlns:a16="http://schemas.microsoft.com/office/drawing/2014/main" id="{6777604E-042F-6521-F483-65937438A081}"/>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E60EF856-F485-CFFA-3D4A-2859264FF842}"/>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031E07D1-8173-5062-A5D1-820E59F4A4D8}"/>
              </a:ext>
            </a:extLst>
          </p:cNvPr>
          <p:cNvSpPr txBox="1">
            <a:spLocks/>
          </p:cNvSpPr>
          <p:nvPr/>
        </p:nvSpPr>
        <p:spPr>
          <a:xfrm>
            <a:off x="5487066" y="2586903"/>
            <a:ext cx="3631919" cy="1173569"/>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sp>
        <p:nvSpPr>
          <p:cNvPr id="27" name="Content Placeholder 2">
            <a:extLst>
              <a:ext uri="{FF2B5EF4-FFF2-40B4-BE49-F238E27FC236}">
                <a16:creationId xmlns:a16="http://schemas.microsoft.com/office/drawing/2014/main" id="{2DA296E0-7108-03D8-7F64-A9D1CA59FBF0}"/>
              </a:ext>
            </a:extLst>
          </p:cNvPr>
          <p:cNvSpPr txBox="1">
            <a:spLocks/>
          </p:cNvSpPr>
          <p:nvPr/>
        </p:nvSpPr>
        <p:spPr>
          <a:xfrm>
            <a:off x="1694258" y="1617642"/>
            <a:ext cx="3720343" cy="984385"/>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400" kern="0"/>
          </a:p>
        </p:txBody>
      </p:sp>
      <p:pic>
        <p:nvPicPr>
          <p:cNvPr id="11" name="Picture 10">
            <a:extLst>
              <a:ext uri="{FF2B5EF4-FFF2-40B4-BE49-F238E27FC236}">
                <a16:creationId xmlns:a16="http://schemas.microsoft.com/office/drawing/2014/main" id="{ACC22B6B-6BE2-4C48-B235-5CB462F37E14}"/>
              </a:ext>
            </a:extLst>
          </p:cNvPr>
          <p:cNvPicPr>
            <a:picLocks noChangeAspect="1"/>
          </p:cNvPicPr>
          <p:nvPr/>
        </p:nvPicPr>
        <p:blipFill>
          <a:blip r:embed="rId6"/>
          <a:stretch>
            <a:fillRect/>
          </a:stretch>
        </p:blipFill>
        <p:spPr>
          <a:xfrm>
            <a:off x="8454126" y="3110"/>
            <a:ext cx="684828" cy="684828"/>
          </a:xfrm>
          <a:prstGeom prst="rect">
            <a:avLst/>
          </a:prstGeom>
        </p:spPr>
      </p:pic>
      <p:sp>
        <p:nvSpPr>
          <p:cNvPr id="9" name="Rectangle 8">
            <a:extLst>
              <a:ext uri="{FF2B5EF4-FFF2-40B4-BE49-F238E27FC236}">
                <a16:creationId xmlns:a16="http://schemas.microsoft.com/office/drawing/2014/main" id="{1A2C0B91-1E90-447F-4153-EE9727944AA8}"/>
              </a:ext>
            </a:extLst>
          </p:cNvPr>
          <p:cNvSpPr/>
          <p:nvPr/>
        </p:nvSpPr>
        <p:spPr>
          <a:xfrm>
            <a:off x="0" y="214465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F967B9-841C-E4EA-BC9C-B664ED33008C}"/>
              </a:ext>
            </a:extLst>
          </p:cNvPr>
          <p:cNvSpPr/>
          <p:nvPr/>
        </p:nvSpPr>
        <p:spPr>
          <a:xfrm>
            <a:off x="0" y="332575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Toggle outline">
            <a:extLst>
              <a:ext uri="{FF2B5EF4-FFF2-40B4-BE49-F238E27FC236}">
                <a16:creationId xmlns:a16="http://schemas.microsoft.com/office/drawing/2014/main" id="{9BEC5D8A-D5FB-AA73-76D0-0EAB5E2C99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1" y="2650884"/>
            <a:ext cx="411480" cy="411480"/>
          </a:xfrm>
          <a:prstGeom prst="rect">
            <a:avLst/>
          </a:prstGeom>
        </p:spPr>
      </p:pic>
      <p:sp>
        <p:nvSpPr>
          <p:cNvPr id="15" name="TextBox 14">
            <a:extLst>
              <a:ext uri="{FF2B5EF4-FFF2-40B4-BE49-F238E27FC236}">
                <a16:creationId xmlns:a16="http://schemas.microsoft.com/office/drawing/2014/main" id="{053DD2FD-3F0C-E651-E219-54261F9E081E}"/>
              </a:ext>
            </a:extLst>
          </p:cNvPr>
          <p:cNvSpPr txBox="1"/>
          <p:nvPr/>
        </p:nvSpPr>
        <p:spPr>
          <a:xfrm>
            <a:off x="0" y="2223242"/>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16" name="TextBox 15">
            <a:extLst>
              <a:ext uri="{FF2B5EF4-FFF2-40B4-BE49-F238E27FC236}">
                <a16:creationId xmlns:a16="http://schemas.microsoft.com/office/drawing/2014/main" id="{1155AFB0-96A3-7C65-F97B-9F6E0937EB81}"/>
              </a:ext>
            </a:extLst>
          </p:cNvPr>
          <p:cNvSpPr txBox="1"/>
          <p:nvPr/>
        </p:nvSpPr>
        <p:spPr>
          <a:xfrm>
            <a:off x="414624" y="2525642"/>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17" name="TextBox 16">
            <a:extLst>
              <a:ext uri="{FF2B5EF4-FFF2-40B4-BE49-F238E27FC236}">
                <a16:creationId xmlns:a16="http://schemas.microsoft.com/office/drawing/2014/main" id="{ED1AEEC1-B3C0-A3A1-E96A-BFA5C733ABFD}"/>
              </a:ext>
            </a:extLst>
          </p:cNvPr>
          <p:cNvSpPr txBox="1"/>
          <p:nvPr/>
        </p:nvSpPr>
        <p:spPr>
          <a:xfrm>
            <a:off x="0" y="3390722"/>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18" name="TextBox 17">
            <a:extLst>
              <a:ext uri="{FF2B5EF4-FFF2-40B4-BE49-F238E27FC236}">
                <a16:creationId xmlns:a16="http://schemas.microsoft.com/office/drawing/2014/main" id="{ECD8286C-BB6E-C0FA-F867-57BAD49F36F2}"/>
              </a:ext>
            </a:extLst>
          </p:cNvPr>
          <p:cNvSpPr txBox="1"/>
          <p:nvPr/>
        </p:nvSpPr>
        <p:spPr>
          <a:xfrm>
            <a:off x="376617" y="3657419"/>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19" name="Graphic 18" descr="Bank outline">
            <a:extLst>
              <a:ext uri="{FF2B5EF4-FFF2-40B4-BE49-F238E27FC236}">
                <a16:creationId xmlns:a16="http://schemas.microsoft.com/office/drawing/2014/main" id="{032FBF9F-030D-9F37-7137-FEBCC2F9FF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11" y="3778409"/>
            <a:ext cx="411480" cy="411480"/>
          </a:xfrm>
          <a:prstGeom prst="rect">
            <a:avLst/>
          </a:prstGeom>
        </p:spPr>
      </p:pic>
      <p:sp>
        <p:nvSpPr>
          <p:cNvPr id="2" name="Rectangle 1">
            <a:extLst>
              <a:ext uri="{FF2B5EF4-FFF2-40B4-BE49-F238E27FC236}">
                <a16:creationId xmlns:a16="http://schemas.microsoft.com/office/drawing/2014/main" id="{0C02D81E-FAF7-8527-71AE-4FEEB238ED40}"/>
              </a:ext>
            </a:extLst>
          </p:cNvPr>
          <p:cNvSpPr/>
          <p:nvPr/>
        </p:nvSpPr>
        <p:spPr>
          <a:xfrm>
            <a:off x="0" y="1509818"/>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B3A58E-E923-EC6F-92ED-F153253CF8D7}"/>
              </a:ext>
            </a:extLst>
          </p:cNvPr>
          <p:cNvSpPr/>
          <p:nvPr/>
        </p:nvSpPr>
        <p:spPr>
          <a:xfrm>
            <a:off x="0" y="2690916"/>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5966AA-4452-F472-47BA-017817431F7C}"/>
              </a:ext>
            </a:extLst>
          </p:cNvPr>
          <p:cNvSpPr/>
          <p:nvPr/>
        </p:nvSpPr>
        <p:spPr>
          <a:xfrm>
            <a:off x="0" y="3872014"/>
            <a:ext cx="1691384" cy="1181098"/>
          </a:xfrm>
          <a:prstGeom prst="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oggle outline">
            <a:extLst>
              <a:ext uri="{FF2B5EF4-FFF2-40B4-BE49-F238E27FC236}">
                <a16:creationId xmlns:a16="http://schemas.microsoft.com/office/drawing/2014/main" id="{8D9A4FA0-4DC3-572F-9525-5CB27113F0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1" y="2016047"/>
            <a:ext cx="411480" cy="411480"/>
          </a:xfrm>
          <a:prstGeom prst="rect">
            <a:avLst/>
          </a:prstGeom>
        </p:spPr>
      </p:pic>
      <p:sp>
        <p:nvSpPr>
          <p:cNvPr id="23" name="TextBox 22">
            <a:extLst>
              <a:ext uri="{FF2B5EF4-FFF2-40B4-BE49-F238E27FC236}">
                <a16:creationId xmlns:a16="http://schemas.microsoft.com/office/drawing/2014/main" id="{D996DCF8-2C17-9E4A-D18F-275621164962}"/>
              </a:ext>
            </a:extLst>
          </p:cNvPr>
          <p:cNvSpPr txBox="1"/>
          <p:nvPr/>
        </p:nvSpPr>
        <p:spPr>
          <a:xfrm>
            <a:off x="0" y="1588405"/>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25" name="TextBox 24">
            <a:extLst>
              <a:ext uri="{FF2B5EF4-FFF2-40B4-BE49-F238E27FC236}">
                <a16:creationId xmlns:a16="http://schemas.microsoft.com/office/drawing/2014/main" id="{979C5C15-2998-A5A5-11EE-FEAB186F9B9A}"/>
              </a:ext>
            </a:extLst>
          </p:cNvPr>
          <p:cNvSpPr txBox="1"/>
          <p:nvPr/>
        </p:nvSpPr>
        <p:spPr>
          <a:xfrm>
            <a:off x="414624" y="1890805"/>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26" name="TextBox 25">
            <a:extLst>
              <a:ext uri="{FF2B5EF4-FFF2-40B4-BE49-F238E27FC236}">
                <a16:creationId xmlns:a16="http://schemas.microsoft.com/office/drawing/2014/main" id="{1A8A3BAF-C86D-3C5D-0793-B32A6DAC664C}"/>
              </a:ext>
            </a:extLst>
          </p:cNvPr>
          <p:cNvSpPr txBox="1"/>
          <p:nvPr/>
        </p:nvSpPr>
        <p:spPr>
          <a:xfrm>
            <a:off x="0" y="2755885"/>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0" name="TextBox 29">
            <a:extLst>
              <a:ext uri="{FF2B5EF4-FFF2-40B4-BE49-F238E27FC236}">
                <a16:creationId xmlns:a16="http://schemas.microsoft.com/office/drawing/2014/main" id="{AC47ACCB-7C7A-7A33-A4EB-21CB23683D8E}"/>
              </a:ext>
            </a:extLst>
          </p:cNvPr>
          <p:cNvSpPr txBox="1"/>
          <p:nvPr/>
        </p:nvSpPr>
        <p:spPr>
          <a:xfrm>
            <a:off x="376617" y="3022582"/>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1" name="Graphic 30" descr="Bank outline">
            <a:extLst>
              <a:ext uri="{FF2B5EF4-FFF2-40B4-BE49-F238E27FC236}">
                <a16:creationId xmlns:a16="http://schemas.microsoft.com/office/drawing/2014/main" id="{DFC6510C-F01E-C530-BA54-573DDD196B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11" y="3143572"/>
            <a:ext cx="411480" cy="411480"/>
          </a:xfrm>
          <a:prstGeom prst="rect">
            <a:avLst/>
          </a:prstGeom>
        </p:spPr>
      </p:pic>
      <p:sp>
        <p:nvSpPr>
          <p:cNvPr id="32" name="TextBox 31">
            <a:extLst>
              <a:ext uri="{FF2B5EF4-FFF2-40B4-BE49-F238E27FC236}">
                <a16:creationId xmlns:a16="http://schemas.microsoft.com/office/drawing/2014/main" id="{5EAC6743-AF00-B9A3-958C-8CE7F51C0AD2}"/>
              </a:ext>
            </a:extLst>
          </p:cNvPr>
          <p:cNvSpPr txBox="1"/>
          <p:nvPr/>
        </p:nvSpPr>
        <p:spPr>
          <a:xfrm>
            <a:off x="0" y="3951924"/>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34" name="Graphic 33" descr="Scatterplot outline">
            <a:extLst>
              <a:ext uri="{FF2B5EF4-FFF2-40B4-BE49-F238E27FC236}">
                <a16:creationId xmlns:a16="http://schemas.microsoft.com/office/drawing/2014/main" id="{C3E47FFD-4011-5658-4B71-BD6DD34839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611" y="4355788"/>
            <a:ext cx="411480" cy="411480"/>
          </a:xfrm>
          <a:prstGeom prst="rect">
            <a:avLst/>
          </a:prstGeom>
        </p:spPr>
      </p:pic>
      <p:sp>
        <p:nvSpPr>
          <p:cNvPr id="33" name="TextBox 32">
            <a:extLst>
              <a:ext uri="{FF2B5EF4-FFF2-40B4-BE49-F238E27FC236}">
                <a16:creationId xmlns:a16="http://schemas.microsoft.com/office/drawing/2014/main" id="{3BE44707-904F-5A4C-C9D1-665252E12EA5}"/>
              </a:ext>
            </a:extLst>
          </p:cNvPr>
          <p:cNvSpPr txBox="1"/>
          <p:nvPr/>
        </p:nvSpPr>
        <p:spPr>
          <a:xfrm>
            <a:off x="369150" y="4360064"/>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pic>
        <p:nvPicPr>
          <p:cNvPr id="41" name="Picture 40">
            <a:extLst>
              <a:ext uri="{FF2B5EF4-FFF2-40B4-BE49-F238E27FC236}">
                <a16:creationId xmlns:a16="http://schemas.microsoft.com/office/drawing/2014/main" id="{7B40F715-D9A2-DF51-A493-AB76D7CBE712}"/>
              </a:ext>
            </a:extLst>
          </p:cNvPr>
          <p:cNvPicPr>
            <a:picLocks noChangeAspect="1"/>
          </p:cNvPicPr>
          <p:nvPr/>
        </p:nvPicPr>
        <p:blipFill>
          <a:blip r:embed="rId13"/>
          <a:stretch>
            <a:fillRect/>
          </a:stretch>
        </p:blipFill>
        <p:spPr>
          <a:xfrm>
            <a:off x="2793848" y="3373974"/>
            <a:ext cx="5241506" cy="2521732"/>
          </a:xfrm>
          <a:prstGeom prst="rect">
            <a:avLst/>
          </a:prstGeom>
        </p:spPr>
      </p:pic>
      <p:sp>
        <p:nvSpPr>
          <p:cNvPr id="42" name="Rectangle 41">
            <a:extLst>
              <a:ext uri="{FF2B5EF4-FFF2-40B4-BE49-F238E27FC236}">
                <a16:creationId xmlns:a16="http://schemas.microsoft.com/office/drawing/2014/main" id="{EF132E3C-1B31-42D0-D112-C8189ADD070A}"/>
              </a:ext>
            </a:extLst>
          </p:cNvPr>
          <p:cNvSpPr/>
          <p:nvPr/>
        </p:nvSpPr>
        <p:spPr>
          <a:xfrm>
            <a:off x="2793848" y="3372445"/>
            <a:ext cx="4888277" cy="160616"/>
          </a:xfrm>
          <a:prstGeom prst="rect">
            <a:avLst/>
          </a:prstGeom>
          <a:no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2119BE8-1831-78DD-ADCE-74B5B1BEDC9C}"/>
              </a:ext>
            </a:extLst>
          </p:cNvPr>
          <p:cNvSpPr/>
          <p:nvPr/>
        </p:nvSpPr>
        <p:spPr>
          <a:xfrm>
            <a:off x="2793848" y="3567921"/>
            <a:ext cx="1715825" cy="160617"/>
          </a:xfrm>
          <a:prstGeom prst="rect">
            <a:avLst/>
          </a:prstGeom>
          <a:no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1">
            <a:extLst>
              <a:ext uri="{FF2B5EF4-FFF2-40B4-BE49-F238E27FC236}">
                <a16:creationId xmlns:a16="http://schemas.microsoft.com/office/drawing/2014/main" id="{763DF3A0-367E-BA34-9332-B006F434B556}"/>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29" name="Date Placeholder 5">
            <a:extLst>
              <a:ext uri="{FF2B5EF4-FFF2-40B4-BE49-F238E27FC236}">
                <a16:creationId xmlns:a16="http://schemas.microsoft.com/office/drawing/2014/main" id="{E43ACDCA-D06C-29F0-F9FE-72124ABC2E50}"/>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4192181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965FAB-6729-4D5B-B976-C620FA6084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7" name="Object 6" hidden="1">
                        <a:extLst>
                          <a:ext uri="{FF2B5EF4-FFF2-40B4-BE49-F238E27FC236}">
                            <a16:creationId xmlns:a16="http://schemas.microsoft.com/office/drawing/2014/main" id="{83965FAB-6729-4D5B-B976-C620FA6084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4CE271B-DD1F-4764-8B41-955663541CA5}"/>
              </a:ext>
            </a:extLst>
          </p:cNvPr>
          <p:cNvSpPr>
            <a:spLocks noGrp="1"/>
          </p:cNvSpPr>
          <p:nvPr>
            <p:ph type="title"/>
          </p:nvPr>
        </p:nvSpPr>
        <p:spPr>
          <a:xfrm>
            <a:off x="1883391" y="212485"/>
            <a:ext cx="8229599" cy="457200"/>
          </a:xfrm>
        </p:spPr>
        <p:txBody>
          <a:bodyPr vert="horz"/>
          <a:lstStyle/>
          <a:p>
            <a:r>
              <a:rPr lang="en-US" sz="2700"/>
              <a:t>Monitoring a Live Portfolio</a:t>
            </a:r>
          </a:p>
        </p:txBody>
      </p:sp>
      <p:sp>
        <p:nvSpPr>
          <p:cNvPr id="5" name="Slide Number Placeholder 4">
            <a:extLst>
              <a:ext uri="{FF2B5EF4-FFF2-40B4-BE49-F238E27FC236}">
                <a16:creationId xmlns:a16="http://schemas.microsoft.com/office/drawing/2014/main" id="{ADF842C4-0584-494B-A7A6-0584BFF5AA50}"/>
              </a:ext>
            </a:extLst>
          </p:cNvPr>
          <p:cNvSpPr>
            <a:spLocks noGrp="1"/>
          </p:cNvSpPr>
          <p:nvPr>
            <p:ph type="sldNum" sz="quarter" idx="16"/>
          </p:nvPr>
        </p:nvSpPr>
        <p:spPr>
          <a:xfrm>
            <a:off x="8564040" y="6469702"/>
            <a:ext cx="120194" cy="137160"/>
          </a:xfrm>
        </p:spPr>
        <p:txBody>
          <a:bodyPr/>
          <a:lstStyle/>
          <a:p>
            <a:fld id="{039BA69E-D64D-4026-8F7C-C8DB9E9EB6F2}" type="slidenum">
              <a:rPr lang="en-US" smtClean="0"/>
              <a:pPr/>
              <a:t>23</a:t>
            </a:fld>
            <a:endParaRPr lang="en-US" dirty="0"/>
          </a:p>
        </p:txBody>
      </p:sp>
      <p:sp>
        <p:nvSpPr>
          <p:cNvPr id="10" name="Rectangle 9">
            <a:extLst>
              <a:ext uri="{FF2B5EF4-FFF2-40B4-BE49-F238E27FC236}">
                <a16:creationId xmlns:a16="http://schemas.microsoft.com/office/drawing/2014/main" id="{3936DB80-5FCC-4FEA-9453-C620C5BDE086}"/>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02F5F9-6159-41DF-9A1A-BE2071467232}"/>
              </a:ext>
            </a:extLst>
          </p:cNvPr>
          <p:cNvSpPr/>
          <p:nvPr/>
        </p:nvSpPr>
        <p:spPr>
          <a:xfrm>
            <a:off x="0" y="1568307"/>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587F67-96FF-497F-B4BF-7F297A43A011}"/>
              </a:ext>
            </a:extLst>
          </p:cNvPr>
          <p:cNvSpPr/>
          <p:nvPr/>
        </p:nvSpPr>
        <p:spPr>
          <a:xfrm>
            <a:off x="0" y="274940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E6B81E-A72C-4D99-A10F-25DB01E8CF2C}"/>
              </a:ext>
            </a:extLst>
          </p:cNvPr>
          <p:cNvSpPr/>
          <p:nvPr/>
        </p:nvSpPr>
        <p:spPr>
          <a:xfrm>
            <a:off x="0" y="393050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Toggle outline">
            <a:extLst>
              <a:ext uri="{FF2B5EF4-FFF2-40B4-BE49-F238E27FC236}">
                <a16:creationId xmlns:a16="http://schemas.microsoft.com/office/drawing/2014/main" id="{60827A02-DADF-4702-B002-B095423D8B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611" y="2074536"/>
            <a:ext cx="411480" cy="411480"/>
          </a:xfrm>
          <a:prstGeom prst="rect">
            <a:avLst/>
          </a:prstGeom>
        </p:spPr>
      </p:pic>
      <p:sp>
        <p:nvSpPr>
          <p:cNvPr id="26" name="TextBox 25">
            <a:extLst>
              <a:ext uri="{FF2B5EF4-FFF2-40B4-BE49-F238E27FC236}">
                <a16:creationId xmlns:a16="http://schemas.microsoft.com/office/drawing/2014/main" id="{14CDDA82-2918-48D6-BECF-6F8B34762A79}"/>
              </a:ext>
            </a:extLst>
          </p:cNvPr>
          <p:cNvSpPr txBox="1"/>
          <p:nvPr/>
        </p:nvSpPr>
        <p:spPr>
          <a:xfrm>
            <a:off x="0" y="1646894"/>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30" name="TextBox 29">
            <a:extLst>
              <a:ext uri="{FF2B5EF4-FFF2-40B4-BE49-F238E27FC236}">
                <a16:creationId xmlns:a16="http://schemas.microsoft.com/office/drawing/2014/main" id="{0066E34B-5613-4E4E-B117-974C7C3D756A}"/>
              </a:ext>
            </a:extLst>
          </p:cNvPr>
          <p:cNvSpPr txBox="1"/>
          <p:nvPr/>
        </p:nvSpPr>
        <p:spPr>
          <a:xfrm>
            <a:off x="414624" y="1949294"/>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32" name="TextBox 31">
            <a:extLst>
              <a:ext uri="{FF2B5EF4-FFF2-40B4-BE49-F238E27FC236}">
                <a16:creationId xmlns:a16="http://schemas.microsoft.com/office/drawing/2014/main" id="{1CCC6AA1-9974-46CF-B559-3AC23A09D5D2}"/>
              </a:ext>
            </a:extLst>
          </p:cNvPr>
          <p:cNvSpPr txBox="1"/>
          <p:nvPr/>
        </p:nvSpPr>
        <p:spPr>
          <a:xfrm>
            <a:off x="0" y="2814374"/>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3" name="TextBox 32">
            <a:extLst>
              <a:ext uri="{FF2B5EF4-FFF2-40B4-BE49-F238E27FC236}">
                <a16:creationId xmlns:a16="http://schemas.microsoft.com/office/drawing/2014/main" id="{2EB33456-4373-4B11-953A-6D119C07725C}"/>
              </a:ext>
            </a:extLst>
          </p:cNvPr>
          <p:cNvSpPr txBox="1"/>
          <p:nvPr/>
        </p:nvSpPr>
        <p:spPr>
          <a:xfrm>
            <a:off x="373681" y="3117140"/>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4" name="Graphic 33" descr="Bank outline">
            <a:extLst>
              <a:ext uri="{FF2B5EF4-FFF2-40B4-BE49-F238E27FC236}">
                <a16:creationId xmlns:a16="http://schemas.microsoft.com/office/drawing/2014/main" id="{1A26029A-CB1A-4B71-9B76-D03A587237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3202061"/>
            <a:ext cx="411480" cy="411480"/>
          </a:xfrm>
          <a:prstGeom prst="rect">
            <a:avLst/>
          </a:prstGeom>
        </p:spPr>
      </p:pic>
      <p:sp>
        <p:nvSpPr>
          <p:cNvPr id="36" name="TextBox 35">
            <a:extLst>
              <a:ext uri="{FF2B5EF4-FFF2-40B4-BE49-F238E27FC236}">
                <a16:creationId xmlns:a16="http://schemas.microsoft.com/office/drawing/2014/main" id="{A57292F9-0F57-479B-808A-B982B9CD2266}"/>
              </a:ext>
            </a:extLst>
          </p:cNvPr>
          <p:cNvSpPr txBox="1"/>
          <p:nvPr/>
        </p:nvSpPr>
        <p:spPr>
          <a:xfrm>
            <a:off x="0" y="3966468"/>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48" name="Graphic 47" descr="Scatterplot outline">
            <a:extLst>
              <a:ext uri="{FF2B5EF4-FFF2-40B4-BE49-F238E27FC236}">
                <a16:creationId xmlns:a16="http://schemas.microsoft.com/office/drawing/2014/main" id="{5AF394C2-8BD6-4FD5-BD24-11C9DA1E3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11" y="4414277"/>
            <a:ext cx="411480" cy="411480"/>
          </a:xfrm>
          <a:prstGeom prst="rect">
            <a:avLst/>
          </a:prstGeom>
        </p:spPr>
      </p:pic>
      <p:sp>
        <p:nvSpPr>
          <p:cNvPr id="21" name="TextBox 20">
            <a:extLst>
              <a:ext uri="{FF2B5EF4-FFF2-40B4-BE49-F238E27FC236}">
                <a16:creationId xmlns:a16="http://schemas.microsoft.com/office/drawing/2014/main" id="{72B92CB8-06B2-4477-B622-EC12EECF4AAA}"/>
              </a:ext>
            </a:extLst>
          </p:cNvPr>
          <p:cNvSpPr txBox="1"/>
          <p:nvPr/>
        </p:nvSpPr>
        <p:spPr>
          <a:xfrm>
            <a:off x="369150" y="4389184"/>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graphicFrame>
        <p:nvGraphicFramePr>
          <p:cNvPr id="2" name="Table 8">
            <a:extLst>
              <a:ext uri="{FF2B5EF4-FFF2-40B4-BE49-F238E27FC236}">
                <a16:creationId xmlns:a16="http://schemas.microsoft.com/office/drawing/2014/main" id="{C788DD0D-374E-4A2E-82EB-AC899A1E707F}"/>
              </a:ext>
            </a:extLst>
          </p:cNvPr>
          <p:cNvGraphicFramePr>
            <a:graphicFrameLocks noGrp="1"/>
          </p:cNvGraphicFramePr>
          <p:nvPr/>
        </p:nvGraphicFramePr>
        <p:xfrm>
          <a:off x="1813519" y="1683941"/>
          <a:ext cx="7196353" cy="3312822"/>
        </p:xfrm>
        <a:graphic>
          <a:graphicData uri="http://schemas.openxmlformats.org/drawingml/2006/table">
            <a:tbl>
              <a:tblPr firstRow="1" bandRow="1">
                <a:tableStyleId>{2D5ABB26-0587-4C30-8999-92F81FD0307C}</a:tableStyleId>
              </a:tblPr>
              <a:tblGrid>
                <a:gridCol w="1732153">
                  <a:extLst>
                    <a:ext uri="{9D8B030D-6E8A-4147-A177-3AD203B41FA5}">
                      <a16:colId xmlns:a16="http://schemas.microsoft.com/office/drawing/2014/main" val="4224262127"/>
                    </a:ext>
                  </a:extLst>
                </a:gridCol>
                <a:gridCol w="1366050">
                  <a:extLst>
                    <a:ext uri="{9D8B030D-6E8A-4147-A177-3AD203B41FA5}">
                      <a16:colId xmlns:a16="http://schemas.microsoft.com/office/drawing/2014/main" val="4125529162"/>
                    </a:ext>
                  </a:extLst>
                </a:gridCol>
                <a:gridCol w="1366050">
                  <a:extLst>
                    <a:ext uri="{9D8B030D-6E8A-4147-A177-3AD203B41FA5}">
                      <a16:colId xmlns:a16="http://schemas.microsoft.com/office/drawing/2014/main" val="529517532"/>
                    </a:ext>
                  </a:extLst>
                </a:gridCol>
                <a:gridCol w="1366050">
                  <a:extLst>
                    <a:ext uri="{9D8B030D-6E8A-4147-A177-3AD203B41FA5}">
                      <a16:colId xmlns:a16="http://schemas.microsoft.com/office/drawing/2014/main" val="363581309"/>
                    </a:ext>
                  </a:extLst>
                </a:gridCol>
                <a:gridCol w="1366050">
                  <a:extLst>
                    <a:ext uri="{9D8B030D-6E8A-4147-A177-3AD203B41FA5}">
                      <a16:colId xmlns:a16="http://schemas.microsoft.com/office/drawing/2014/main" val="1489589691"/>
                    </a:ext>
                  </a:extLst>
                </a:gridCol>
              </a:tblGrid>
              <a:tr h="524802">
                <a:tc>
                  <a:txBody>
                    <a:bodyPr/>
                    <a:lstStyle/>
                    <a:p>
                      <a:endParaRPr lang="en-US" sz="1100">
                        <a:solidFill>
                          <a:schemeClr val="bg1"/>
                        </a:solidFill>
                      </a:endParaRPr>
                    </a:p>
                  </a:txBody>
                  <a:tcPr>
                    <a:lnB w="12700" cap="flat" cmpd="sng" algn="ctr">
                      <a:solidFill>
                        <a:schemeClr val="tx1"/>
                      </a:solidFill>
                      <a:prstDash val="sysDot"/>
                      <a:round/>
                      <a:headEnd type="none" w="med" len="med"/>
                      <a:tailEnd type="none" w="med" len="med"/>
                    </a:lnB>
                    <a:solidFill>
                      <a:srgbClr val="002F6C"/>
                    </a:solidFill>
                  </a:tcPr>
                </a:tc>
                <a:tc>
                  <a:txBody>
                    <a:bodyPr/>
                    <a:lstStyle/>
                    <a:p>
                      <a:pPr algn="ctr"/>
                      <a:r>
                        <a:rPr lang="en-US" sz="1100" b="1">
                          <a:solidFill>
                            <a:schemeClr val="bg1"/>
                          </a:solidFill>
                        </a:rPr>
                        <a:t>New York</a:t>
                      </a:r>
                    </a:p>
                    <a:p>
                      <a:pPr algn="ctr"/>
                      <a:r>
                        <a:rPr lang="en-US" sz="1100" b="1">
                          <a:solidFill>
                            <a:schemeClr val="bg1"/>
                          </a:solidFill>
                        </a:rPr>
                        <a:t>Evening</a:t>
                      </a:r>
                    </a:p>
                  </a:txBody>
                  <a:tcPr anchor="ctr">
                    <a:lnB w="12700" cap="flat" cmpd="sng" algn="ctr">
                      <a:solidFill>
                        <a:schemeClr val="tx1"/>
                      </a:solidFill>
                      <a:prstDash val="sysDot"/>
                      <a:round/>
                      <a:headEnd type="none" w="med" len="med"/>
                      <a:tailEnd type="none" w="med" len="med"/>
                    </a:lnB>
                    <a:solidFill>
                      <a:srgbClr val="002F6C"/>
                    </a:solidFill>
                  </a:tcPr>
                </a:tc>
                <a:tc>
                  <a:txBody>
                    <a:bodyPr/>
                    <a:lstStyle/>
                    <a:p>
                      <a:pPr algn="ctr"/>
                      <a:r>
                        <a:rPr lang="en-US" sz="1100" b="1">
                          <a:solidFill>
                            <a:schemeClr val="bg1"/>
                          </a:solidFill>
                        </a:rPr>
                        <a:t>Asia </a:t>
                      </a:r>
                    </a:p>
                    <a:p>
                      <a:pPr algn="ctr"/>
                      <a:r>
                        <a:rPr lang="en-US" sz="1100" b="1">
                          <a:solidFill>
                            <a:schemeClr val="bg1"/>
                          </a:solidFill>
                        </a:rPr>
                        <a:t>Morning</a:t>
                      </a:r>
                    </a:p>
                  </a:txBody>
                  <a:tcPr anchor="ctr">
                    <a:lnB w="12700" cap="flat" cmpd="sng" algn="ctr">
                      <a:solidFill>
                        <a:schemeClr val="tx1"/>
                      </a:solidFill>
                      <a:prstDash val="sysDot"/>
                      <a:round/>
                      <a:headEnd type="none" w="med" len="med"/>
                      <a:tailEnd type="none" w="med" len="med"/>
                    </a:lnB>
                    <a:solidFill>
                      <a:srgbClr val="002F6C"/>
                    </a:solidFill>
                  </a:tcPr>
                </a:tc>
                <a:tc>
                  <a:txBody>
                    <a:bodyPr/>
                    <a:lstStyle/>
                    <a:p>
                      <a:pPr algn="ctr"/>
                      <a:r>
                        <a:rPr lang="en-US" sz="1100" b="1">
                          <a:solidFill>
                            <a:schemeClr val="bg1"/>
                          </a:solidFill>
                        </a:rPr>
                        <a:t>London</a:t>
                      </a:r>
                    </a:p>
                    <a:p>
                      <a:pPr algn="ctr"/>
                      <a:r>
                        <a:rPr lang="en-US" sz="1100" b="1">
                          <a:solidFill>
                            <a:schemeClr val="bg1"/>
                          </a:solidFill>
                        </a:rPr>
                        <a:t>Morning</a:t>
                      </a:r>
                    </a:p>
                  </a:txBody>
                  <a:tcPr anchor="ctr">
                    <a:lnB w="12700" cap="flat" cmpd="sng" algn="ctr">
                      <a:solidFill>
                        <a:schemeClr val="tx1"/>
                      </a:solidFill>
                      <a:prstDash val="sysDot"/>
                      <a:round/>
                      <a:headEnd type="none" w="med" len="med"/>
                      <a:tailEnd type="none" w="med" len="med"/>
                    </a:lnB>
                    <a:solidFill>
                      <a:srgbClr val="002F6C"/>
                    </a:solidFill>
                  </a:tcPr>
                </a:tc>
                <a:tc>
                  <a:txBody>
                    <a:bodyPr/>
                    <a:lstStyle/>
                    <a:p>
                      <a:pPr algn="ctr"/>
                      <a:r>
                        <a:rPr lang="en-US" sz="1100" b="1">
                          <a:solidFill>
                            <a:schemeClr val="bg1"/>
                          </a:solidFill>
                        </a:rPr>
                        <a:t>New York Morning</a:t>
                      </a:r>
                    </a:p>
                  </a:txBody>
                  <a:tcPr anchor="ctr">
                    <a:lnB w="12700" cap="flat" cmpd="sng" algn="ctr">
                      <a:solidFill>
                        <a:schemeClr val="tx1"/>
                      </a:solidFill>
                      <a:prstDash val="sysDot"/>
                      <a:round/>
                      <a:headEnd type="none" w="med" len="med"/>
                      <a:tailEnd type="none" w="med" len="med"/>
                    </a:lnB>
                    <a:solidFill>
                      <a:srgbClr val="002F6C"/>
                    </a:solidFill>
                  </a:tcPr>
                </a:tc>
                <a:extLst>
                  <a:ext uri="{0D108BD9-81ED-4DB2-BD59-A6C34878D82A}">
                    <a16:rowId xmlns:a16="http://schemas.microsoft.com/office/drawing/2014/main" val="2007304955"/>
                  </a:ext>
                </a:extLst>
              </a:tr>
              <a:tr h="557604">
                <a:tc>
                  <a:txBody>
                    <a:bodyPr/>
                    <a:lstStyle/>
                    <a:p>
                      <a:r>
                        <a:rPr lang="en-US" sz="1100" b="1"/>
                        <a:t>USD Futures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8110590"/>
                  </a:ext>
                </a:extLst>
              </a:tr>
              <a:tr h="557604">
                <a:tc>
                  <a:txBody>
                    <a:bodyPr/>
                    <a:lstStyle/>
                    <a:p>
                      <a:r>
                        <a:rPr lang="en-US" sz="1100" b="1"/>
                        <a:t>Interest Rate Swaps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67690587"/>
                  </a:ext>
                </a:extLst>
              </a:tr>
              <a:tr h="557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Bonds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59194667"/>
                  </a:ext>
                </a:extLst>
              </a:tr>
              <a:tr h="557604">
                <a:tc>
                  <a:txBody>
                    <a:bodyPr/>
                    <a:lstStyle/>
                    <a:p>
                      <a:r>
                        <a:rPr lang="en-US" sz="1100" b="1"/>
                        <a:t>GBP</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56534176"/>
                  </a:ext>
                </a:extLst>
              </a:tr>
              <a:tr h="557604">
                <a:tc>
                  <a:txBody>
                    <a:bodyPr/>
                    <a:lstStyle/>
                    <a:p>
                      <a:r>
                        <a:rPr lang="en-US" sz="1100" b="1"/>
                        <a:t>FX</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US" sz="140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25089151"/>
                  </a:ext>
                </a:extLst>
              </a:tr>
            </a:tbl>
          </a:graphicData>
        </a:graphic>
      </p:graphicFrame>
      <p:sp>
        <p:nvSpPr>
          <p:cNvPr id="9" name="Rectangle: Rounded Corners 8">
            <a:extLst>
              <a:ext uri="{FF2B5EF4-FFF2-40B4-BE49-F238E27FC236}">
                <a16:creationId xmlns:a16="http://schemas.microsoft.com/office/drawing/2014/main" id="{B714920D-E1C0-42FF-9545-0A38C8E356F2}"/>
              </a:ext>
            </a:extLst>
          </p:cNvPr>
          <p:cNvSpPr/>
          <p:nvPr/>
        </p:nvSpPr>
        <p:spPr>
          <a:xfrm rot="16200000">
            <a:off x="4095118" y="1660685"/>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29" name="TextBox 28">
            <a:extLst>
              <a:ext uri="{FF2B5EF4-FFF2-40B4-BE49-F238E27FC236}">
                <a16:creationId xmlns:a16="http://schemas.microsoft.com/office/drawing/2014/main" id="{702412EA-728E-4F5B-BA6A-9271CDB6E29B}"/>
              </a:ext>
            </a:extLst>
          </p:cNvPr>
          <p:cNvSpPr txBox="1"/>
          <p:nvPr/>
        </p:nvSpPr>
        <p:spPr>
          <a:xfrm>
            <a:off x="3527836" y="2508086"/>
            <a:ext cx="5063412" cy="261610"/>
          </a:xfrm>
          <a:prstGeom prst="rect">
            <a:avLst/>
          </a:prstGeom>
          <a:solidFill>
            <a:schemeClr val="bg1"/>
          </a:solidFill>
        </p:spPr>
        <p:txBody>
          <a:bodyPr wrap="square">
            <a:spAutoFit/>
          </a:bodyPr>
          <a:lstStyle/>
          <a:p>
            <a:pPr algn="ctr"/>
            <a:r>
              <a:rPr lang="en-US" sz="1100" b="1"/>
              <a:t>Trade 23 hours per day (Down from 5-6PM EST)</a:t>
            </a:r>
          </a:p>
        </p:txBody>
      </p:sp>
      <p:sp>
        <p:nvSpPr>
          <p:cNvPr id="31" name="Rectangle: Rounded Corners 30">
            <a:extLst>
              <a:ext uri="{FF2B5EF4-FFF2-40B4-BE49-F238E27FC236}">
                <a16:creationId xmlns:a16="http://schemas.microsoft.com/office/drawing/2014/main" id="{0325BC69-5F1D-4D76-9544-B2900D8CA632}"/>
              </a:ext>
            </a:extLst>
          </p:cNvPr>
          <p:cNvSpPr/>
          <p:nvPr/>
        </p:nvSpPr>
        <p:spPr>
          <a:xfrm rot="16200000">
            <a:off x="8177134" y="1660684"/>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37" name="Rectangle: Rounded Corners 36">
            <a:extLst>
              <a:ext uri="{FF2B5EF4-FFF2-40B4-BE49-F238E27FC236}">
                <a16:creationId xmlns:a16="http://schemas.microsoft.com/office/drawing/2014/main" id="{B5A13ECE-11F0-4049-9D4F-87D771FC2C63}"/>
              </a:ext>
            </a:extLst>
          </p:cNvPr>
          <p:cNvSpPr/>
          <p:nvPr/>
        </p:nvSpPr>
        <p:spPr>
          <a:xfrm rot="16200000">
            <a:off x="6822879" y="1660685"/>
            <a:ext cx="274320" cy="1371600"/>
          </a:xfrm>
          <a:prstGeom prst="round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38" name="Rectangle: Rounded Corners 37">
            <a:extLst>
              <a:ext uri="{FF2B5EF4-FFF2-40B4-BE49-F238E27FC236}">
                <a16:creationId xmlns:a16="http://schemas.microsoft.com/office/drawing/2014/main" id="{33B97758-F006-4B26-8D29-46C4AA4984AB}"/>
              </a:ext>
            </a:extLst>
          </p:cNvPr>
          <p:cNvSpPr/>
          <p:nvPr/>
        </p:nvSpPr>
        <p:spPr>
          <a:xfrm rot="16200000">
            <a:off x="5450326" y="1660685"/>
            <a:ext cx="274320" cy="13716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2" name="Rectangle: Rounded Corners 41">
            <a:extLst>
              <a:ext uri="{FF2B5EF4-FFF2-40B4-BE49-F238E27FC236}">
                <a16:creationId xmlns:a16="http://schemas.microsoft.com/office/drawing/2014/main" id="{4A3EEB6C-0E27-4535-BE09-59A62BA28F95}"/>
              </a:ext>
            </a:extLst>
          </p:cNvPr>
          <p:cNvSpPr/>
          <p:nvPr/>
        </p:nvSpPr>
        <p:spPr>
          <a:xfrm rot="16200000">
            <a:off x="4101357" y="2236833"/>
            <a:ext cx="274320" cy="1371600"/>
          </a:xfrm>
          <a:prstGeom prst="round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3" name="Rectangle: Rounded Corners 42">
            <a:extLst>
              <a:ext uri="{FF2B5EF4-FFF2-40B4-BE49-F238E27FC236}">
                <a16:creationId xmlns:a16="http://schemas.microsoft.com/office/drawing/2014/main" id="{B8422540-D3C2-4A90-80CD-885116487641}"/>
              </a:ext>
            </a:extLst>
          </p:cNvPr>
          <p:cNvSpPr/>
          <p:nvPr/>
        </p:nvSpPr>
        <p:spPr>
          <a:xfrm rot="16200000">
            <a:off x="5491599" y="2236833"/>
            <a:ext cx="274320" cy="1371600"/>
          </a:xfrm>
          <a:prstGeom prst="round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4" name="Rectangle: Rounded Corners 43">
            <a:extLst>
              <a:ext uri="{FF2B5EF4-FFF2-40B4-BE49-F238E27FC236}">
                <a16:creationId xmlns:a16="http://schemas.microsoft.com/office/drawing/2014/main" id="{1C2ECD46-696F-4B54-8B89-8E6F7E12DEE3}"/>
              </a:ext>
            </a:extLst>
          </p:cNvPr>
          <p:cNvSpPr/>
          <p:nvPr/>
        </p:nvSpPr>
        <p:spPr>
          <a:xfrm rot="16200000">
            <a:off x="6832097" y="2236834"/>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5" name="Rectangle: Rounded Corners 44">
            <a:extLst>
              <a:ext uri="{FF2B5EF4-FFF2-40B4-BE49-F238E27FC236}">
                <a16:creationId xmlns:a16="http://schemas.microsoft.com/office/drawing/2014/main" id="{106CF090-1B69-410E-8250-1C8F56E9DB3B}"/>
              </a:ext>
            </a:extLst>
          </p:cNvPr>
          <p:cNvSpPr/>
          <p:nvPr/>
        </p:nvSpPr>
        <p:spPr>
          <a:xfrm rot="16200000">
            <a:off x="8172595" y="2236833"/>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6" name="TextBox 45">
            <a:extLst>
              <a:ext uri="{FF2B5EF4-FFF2-40B4-BE49-F238E27FC236}">
                <a16:creationId xmlns:a16="http://schemas.microsoft.com/office/drawing/2014/main" id="{D27E2CA3-A09A-49AA-B58D-220E4F7A071D}"/>
              </a:ext>
            </a:extLst>
          </p:cNvPr>
          <p:cNvSpPr txBox="1"/>
          <p:nvPr/>
        </p:nvSpPr>
        <p:spPr>
          <a:xfrm>
            <a:off x="3607374" y="3622526"/>
            <a:ext cx="5063412" cy="261610"/>
          </a:xfrm>
          <a:prstGeom prst="rect">
            <a:avLst/>
          </a:prstGeom>
          <a:solidFill>
            <a:schemeClr val="bg1"/>
          </a:solidFill>
        </p:spPr>
        <p:txBody>
          <a:bodyPr wrap="square">
            <a:spAutoFit/>
          </a:bodyPr>
          <a:lstStyle>
            <a:defPPr>
              <a:defRPr lang="en-US"/>
            </a:defPPr>
            <a:lvl1pPr algn="ctr">
              <a:defRPr sz="1200" b="1"/>
            </a:lvl1pPr>
          </a:lstStyle>
          <a:p>
            <a:r>
              <a:rPr lang="en-US" sz="1100"/>
              <a:t>Trade 21 hours per day (Closed between 5-8PM EST)</a:t>
            </a:r>
          </a:p>
        </p:txBody>
      </p:sp>
      <p:sp>
        <p:nvSpPr>
          <p:cNvPr id="47" name="Rectangle: Rounded Corners 46">
            <a:extLst>
              <a:ext uri="{FF2B5EF4-FFF2-40B4-BE49-F238E27FC236}">
                <a16:creationId xmlns:a16="http://schemas.microsoft.com/office/drawing/2014/main" id="{9D9A6F66-776C-46F6-BCBE-B11CD450674B}"/>
              </a:ext>
            </a:extLst>
          </p:cNvPr>
          <p:cNvSpPr/>
          <p:nvPr/>
        </p:nvSpPr>
        <p:spPr>
          <a:xfrm rot="16200000">
            <a:off x="4076476" y="2780906"/>
            <a:ext cx="274320" cy="1371600"/>
          </a:xfrm>
          <a:prstGeom prst="round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49" name="Rectangle: Rounded Corners 48">
            <a:extLst>
              <a:ext uri="{FF2B5EF4-FFF2-40B4-BE49-F238E27FC236}">
                <a16:creationId xmlns:a16="http://schemas.microsoft.com/office/drawing/2014/main" id="{832A9EDE-502B-442C-8B6F-1A08021E1325}"/>
              </a:ext>
            </a:extLst>
          </p:cNvPr>
          <p:cNvSpPr/>
          <p:nvPr/>
        </p:nvSpPr>
        <p:spPr>
          <a:xfrm rot="16200000">
            <a:off x="5466718" y="2790210"/>
            <a:ext cx="274320" cy="1371600"/>
          </a:xfrm>
          <a:prstGeom prst="round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0" name="Rectangle: Rounded Corners 49">
            <a:extLst>
              <a:ext uri="{FF2B5EF4-FFF2-40B4-BE49-F238E27FC236}">
                <a16:creationId xmlns:a16="http://schemas.microsoft.com/office/drawing/2014/main" id="{C795FC32-CCEA-4EDF-A0AD-B3E40D7246E3}"/>
              </a:ext>
            </a:extLst>
          </p:cNvPr>
          <p:cNvSpPr/>
          <p:nvPr/>
        </p:nvSpPr>
        <p:spPr>
          <a:xfrm rot="16200000">
            <a:off x="6807216" y="2760178"/>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1" name="Rectangle: Rounded Corners 50">
            <a:extLst>
              <a:ext uri="{FF2B5EF4-FFF2-40B4-BE49-F238E27FC236}">
                <a16:creationId xmlns:a16="http://schemas.microsoft.com/office/drawing/2014/main" id="{283462C0-2300-435A-8F67-080D90C7E567}"/>
              </a:ext>
            </a:extLst>
          </p:cNvPr>
          <p:cNvSpPr/>
          <p:nvPr/>
        </p:nvSpPr>
        <p:spPr>
          <a:xfrm rot="16200000">
            <a:off x="8147714" y="2756123"/>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2" name="Rectangle: Rounded Corners 51">
            <a:extLst>
              <a:ext uri="{FF2B5EF4-FFF2-40B4-BE49-F238E27FC236}">
                <a16:creationId xmlns:a16="http://schemas.microsoft.com/office/drawing/2014/main" id="{1A1D374E-13D0-4750-8D72-BA90EDC259A3}"/>
              </a:ext>
            </a:extLst>
          </p:cNvPr>
          <p:cNvSpPr/>
          <p:nvPr/>
        </p:nvSpPr>
        <p:spPr>
          <a:xfrm rot="16200000">
            <a:off x="6815837" y="3336048"/>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3" name="Rectangle: Rounded Corners 52">
            <a:extLst>
              <a:ext uri="{FF2B5EF4-FFF2-40B4-BE49-F238E27FC236}">
                <a16:creationId xmlns:a16="http://schemas.microsoft.com/office/drawing/2014/main" id="{8E84DF80-F833-4079-8544-EF14F175D8B1}"/>
              </a:ext>
            </a:extLst>
          </p:cNvPr>
          <p:cNvSpPr/>
          <p:nvPr/>
        </p:nvSpPr>
        <p:spPr>
          <a:xfrm rot="16200000">
            <a:off x="8156335" y="3336047"/>
            <a:ext cx="274320" cy="1371600"/>
          </a:xfrm>
          <a:prstGeom prst="roundRect">
            <a:avLst/>
          </a:prstGeom>
          <a:solidFill>
            <a:srgbClr val="789D4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4" name="Rectangle: Rounded Corners 53">
            <a:extLst>
              <a:ext uri="{FF2B5EF4-FFF2-40B4-BE49-F238E27FC236}">
                <a16:creationId xmlns:a16="http://schemas.microsoft.com/office/drawing/2014/main" id="{F276E247-5C2D-4F9A-AD9C-4718DF087986}"/>
              </a:ext>
            </a:extLst>
          </p:cNvPr>
          <p:cNvSpPr/>
          <p:nvPr/>
        </p:nvSpPr>
        <p:spPr>
          <a:xfrm rot="16200000">
            <a:off x="5479158" y="3336048"/>
            <a:ext cx="274320" cy="13716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5" name="Rectangle: Rounded Corners 54">
            <a:extLst>
              <a:ext uri="{FF2B5EF4-FFF2-40B4-BE49-F238E27FC236}">
                <a16:creationId xmlns:a16="http://schemas.microsoft.com/office/drawing/2014/main" id="{CDC2A755-B6FC-45B9-90FA-95F6FBEDAC46}"/>
              </a:ext>
            </a:extLst>
          </p:cNvPr>
          <p:cNvSpPr/>
          <p:nvPr/>
        </p:nvSpPr>
        <p:spPr>
          <a:xfrm rot="16200000">
            <a:off x="4115031" y="3336047"/>
            <a:ext cx="274320" cy="13716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6" name="Rectangle: Rounded Corners 55">
            <a:extLst>
              <a:ext uri="{FF2B5EF4-FFF2-40B4-BE49-F238E27FC236}">
                <a16:creationId xmlns:a16="http://schemas.microsoft.com/office/drawing/2014/main" id="{CFEEF46A-FE39-4A82-95A0-A7EB2342ABD9}"/>
              </a:ext>
            </a:extLst>
          </p:cNvPr>
          <p:cNvSpPr/>
          <p:nvPr/>
        </p:nvSpPr>
        <p:spPr>
          <a:xfrm rot="16200000">
            <a:off x="4069955" y="3856572"/>
            <a:ext cx="274320" cy="1371600"/>
          </a:xfrm>
          <a:prstGeom prst="roundRect">
            <a:avLst/>
          </a:prstGeom>
          <a:pattFill prst="narVert">
            <a:fgClr>
              <a:srgbClr val="789D4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7" name="Rectangle: Rounded Corners 56">
            <a:extLst>
              <a:ext uri="{FF2B5EF4-FFF2-40B4-BE49-F238E27FC236}">
                <a16:creationId xmlns:a16="http://schemas.microsoft.com/office/drawing/2014/main" id="{C9A2241F-6860-4612-BDF7-D2003BEBC5B4}"/>
              </a:ext>
            </a:extLst>
          </p:cNvPr>
          <p:cNvSpPr/>
          <p:nvPr/>
        </p:nvSpPr>
        <p:spPr>
          <a:xfrm rot="16200000">
            <a:off x="6830988" y="3856572"/>
            <a:ext cx="274320" cy="1371600"/>
          </a:xfrm>
          <a:prstGeom prst="roundRect">
            <a:avLst/>
          </a:prstGeom>
          <a:pattFill prst="narVert">
            <a:fgClr>
              <a:srgbClr val="789D4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8" name="Rectangle: Rounded Corners 57">
            <a:extLst>
              <a:ext uri="{FF2B5EF4-FFF2-40B4-BE49-F238E27FC236}">
                <a16:creationId xmlns:a16="http://schemas.microsoft.com/office/drawing/2014/main" id="{8171E80B-A4D8-459F-90F4-F69F104C6A14}"/>
              </a:ext>
            </a:extLst>
          </p:cNvPr>
          <p:cNvSpPr/>
          <p:nvPr/>
        </p:nvSpPr>
        <p:spPr>
          <a:xfrm rot="16200000">
            <a:off x="8186912" y="3856571"/>
            <a:ext cx="274320" cy="1371600"/>
          </a:xfrm>
          <a:prstGeom prst="roundRect">
            <a:avLst/>
          </a:prstGeom>
          <a:pattFill prst="narVert">
            <a:fgClr>
              <a:srgbClr val="789D4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59" name="Rectangle: Rounded Corners 58">
            <a:extLst>
              <a:ext uri="{FF2B5EF4-FFF2-40B4-BE49-F238E27FC236}">
                <a16:creationId xmlns:a16="http://schemas.microsoft.com/office/drawing/2014/main" id="{D8D55698-0D6A-49E8-ADE0-DA30D5425DB8}"/>
              </a:ext>
            </a:extLst>
          </p:cNvPr>
          <p:cNvSpPr/>
          <p:nvPr/>
        </p:nvSpPr>
        <p:spPr>
          <a:xfrm rot="16200000">
            <a:off x="5450326" y="3856572"/>
            <a:ext cx="274320" cy="1371600"/>
          </a:xfrm>
          <a:prstGeom prst="roundRect">
            <a:avLst/>
          </a:prstGeom>
          <a:pattFill prst="narVert">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100" b="1"/>
          </a:p>
        </p:txBody>
      </p:sp>
      <p:sp>
        <p:nvSpPr>
          <p:cNvPr id="60" name="TextBox 59">
            <a:extLst>
              <a:ext uri="{FF2B5EF4-FFF2-40B4-BE49-F238E27FC236}">
                <a16:creationId xmlns:a16="http://schemas.microsoft.com/office/drawing/2014/main" id="{40C913A9-8849-4568-9509-798A542FDA5A}"/>
              </a:ext>
            </a:extLst>
          </p:cNvPr>
          <p:cNvSpPr txBox="1"/>
          <p:nvPr/>
        </p:nvSpPr>
        <p:spPr>
          <a:xfrm>
            <a:off x="3706907" y="4732531"/>
            <a:ext cx="5063412" cy="261610"/>
          </a:xfrm>
          <a:prstGeom prst="rect">
            <a:avLst/>
          </a:prstGeom>
          <a:solidFill>
            <a:schemeClr val="bg1"/>
          </a:solidFill>
        </p:spPr>
        <p:txBody>
          <a:bodyPr wrap="square">
            <a:spAutoFit/>
          </a:bodyPr>
          <a:lstStyle>
            <a:defPPr>
              <a:defRPr lang="en-US"/>
            </a:defPPr>
            <a:lvl1pPr algn="ctr">
              <a:defRPr sz="1200" b="1"/>
            </a:lvl1pPr>
          </a:lstStyle>
          <a:p>
            <a:r>
              <a:rPr lang="en-US" sz="1100"/>
              <a:t>Trade 24/5 – liquidity pooled based on regional hours</a:t>
            </a:r>
          </a:p>
        </p:txBody>
      </p:sp>
      <p:sp>
        <p:nvSpPr>
          <p:cNvPr id="61" name="TextBox 60">
            <a:extLst>
              <a:ext uri="{FF2B5EF4-FFF2-40B4-BE49-F238E27FC236}">
                <a16:creationId xmlns:a16="http://schemas.microsoft.com/office/drawing/2014/main" id="{BD236DD1-B630-458A-8267-3C6FAB63C791}"/>
              </a:ext>
            </a:extLst>
          </p:cNvPr>
          <p:cNvSpPr txBox="1"/>
          <p:nvPr/>
        </p:nvSpPr>
        <p:spPr>
          <a:xfrm>
            <a:off x="3547277" y="3042865"/>
            <a:ext cx="5063412" cy="261610"/>
          </a:xfrm>
          <a:prstGeom prst="rect">
            <a:avLst/>
          </a:prstGeom>
          <a:solidFill>
            <a:schemeClr val="bg1"/>
          </a:solidFill>
        </p:spPr>
        <p:txBody>
          <a:bodyPr wrap="square">
            <a:spAutoFit/>
          </a:bodyPr>
          <a:lstStyle>
            <a:defPPr>
              <a:defRPr lang="en-US"/>
            </a:defPPr>
            <a:lvl1pPr algn="ctr">
              <a:defRPr sz="1200" b="1"/>
            </a:lvl1pPr>
          </a:lstStyle>
          <a:p>
            <a:r>
              <a:rPr lang="en-US" sz="1100"/>
              <a:t>Trade 22 hours per day (Thin liquidity between 5-7PM EST)</a:t>
            </a:r>
          </a:p>
        </p:txBody>
      </p:sp>
      <p:sp>
        <p:nvSpPr>
          <p:cNvPr id="62" name="TextBox 61">
            <a:extLst>
              <a:ext uri="{FF2B5EF4-FFF2-40B4-BE49-F238E27FC236}">
                <a16:creationId xmlns:a16="http://schemas.microsoft.com/office/drawing/2014/main" id="{05B4B731-4ACC-49CA-80B0-94401C8863CF}"/>
              </a:ext>
            </a:extLst>
          </p:cNvPr>
          <p:cNvSpPr txBox="1"/>
          <p:nvPr/>
        </p:nvSpPr>
        <p:spPr>
          <a:xfrm>
            <a:off x="6180992" y="4130577"/>
            <a:ext cx="2885926" cy="261610"/>
          </a:xfrm>
          <a:prstGeom prst="rect">
            <a:avLst/>
          </a:prstGeom>
          <a:solidFill>
            <a:schemeClr val="bg1"/>
          </a:solidFill>
        </p:spPr>
        <p:txBody>
          <a:bodyPr wrap="square">
            <a:spAutoFit/>
          </a:bodyPr>
          <a:lstStyle>
            <a:defPPr>
              <a:defRPr lang="en-US"/>
            </a:defPPr>
            <a:lvl1pPr algn="ctr">
              <a:defRPr sz="1200" b="1"/>
            </a:lvl1pPr>
          </a:lstStyle>
          <a:p>
            <a:r>
              <a:rPr lang="en-US" sz="1100"/>
              <a:t>Trades during London trading hours</a:t>
            </a:r>
          </a:p>
        </p:txBody>
      </p:sp>
      <p:sp>
        <p:nvSpPr>
          <p:cNvPr id="4" name="Content Placeholder 2">
            <a:extLst>
              <a:ext uri="{FF2B5EF4-FFF2-40B4-BE49-F238E27FC236}">
                <a16:creationId xmlns:a16="http://schemas.microsoft.com/office/drawing/2014/main" id="{59512BB4-F231-A425-1FB4-E1C41B852569}"/>
              </a:ext>
            </a:extLst>
          </p:cNvPr>
          <p:cNvSpPr txBox="1">
            <a:spLocks/>
          </p:cNvSpPr>
          <p:nvPr/>
        </p:nvSpPr>
        <p:spPr>
          <a:xfrm>
            <a:off x="1813518" y="1132495"/>
            <a:ext cx="7196353" cy="2224562"/>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200" kern="0"/>
          </a:p>
        </p:txBody>
      </p:sp>
      <p:sp>
        <p:nvSpPr>
          <p:cNvPr id="8" name="Footer Placeholder 1">
            <a:extLst>
              <a:ext uri="{FF2B5EF4-FFF2-40B4-BE49-F238E27FC236}">
                <a16:creationId xmlns:a16="http://schemas.microsoft.com/office/drawing/2014/main" id="{8DA33712-4079-183A-A2D6-FFA0404052B8}"/>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1" name="Date Placeholder 5">
            <a:extLst>
              <a:ext uri="{FF2B5EF4-FFF2-40B4-BE49-F238E27FC236}">
                <a16:creationId xmlns:a16="http://schemas.microsoft.com/office/drawing/2014/main" id="{18ABAA91-4C77-17BD-3F67-7C623CE3342E}"/>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3969453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51C9041D-E3A4-CAB5-49AD-26D9F65CF35C}"/>
              </a:ext>
            </a:extLst>
          </p:cNvPr>
          <p:cNvSpPr>
            <a:spLocks noGrp="1"/>
          </p:cNvSpPr>
          <p:nvPr>
            <p:ph sz="quarter" idx="19"/>
          </p:nvPr>
        </p:nvSpPr>
        <p:spPr>
          <a:xfrm>
            <a:off x="1775629" y="876201"/>
            <a:ext cx="7217764" cy="5588559"/>
          </a:xfrm>
        </p:spPr>
        <p:txBody>
          <a:bodyPr/>
          <a:lstStyle/>
          <a:p>
            <a:r>
              <a:rPr lang="en-US" sz="1400" b="1" dirty="0">
                <a:latin typeface="+mn-lt"/>
              </a:rPr>
              <a:t>Price feeds for many bonds can have gaps between ticks</a:t>
            </a:r>
          </a:p>
          <a:p>
            <a:pPr lvl="1"/>
            <a:r>
              <a:rPr lang="en-US" sz="1200" dirty="0">
                <a:latin typeface="+mn-lt"/>
              </a:rPr>
              <a:t>This introduces inaccuracies in pricing models, strategy development, execution etc.</a:t>
            </a:r>
          </a:p>
          <a:p>
            <a:pPr lvl="1"/>
            <a:r>
              <a:rPr lang="en-US" sz="1200" dirty="0">
                <a:latin typeface="+mn-lt"/>
              </a:rPr>
              <a:t>Example (5y Treasuries): The yield on the 7y off-the-run US bond (adjusted +2.5 bp) tracks the yield on the on-the-run 5y bond but updates less frequently</a:t>
            </a:r>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lvl="1"/>
            <a:endParaRPr lang="en-US" sz="1000" dirty="0">
              <a:latin typeface="+mn-lt"/>
            </a:endParaRPr>
          </a:p>
          <a:p>
            <a:pPr marL="228600" lvl="1" indent="0">
              <a:buNone/>
            </a:pPr>
            <a:endParaRPr lang="en-US" sz="1000" dirty="0">
              <a:latin typeface="+mn-lt"/>
            </a:endParaRPr>
          </a:p>
          <a:p>
            <a:pPr marL="228600" lvl="1" indent="0">
              <a:buNone/>
            </a:pPr>
            <a:endParaRPr lang="en-US" sz="1000" dirty="0">
              <a:latin typeface="+mn-lt"/>
            </a:endParaRPr>
          </a:p>
          <a:p>
            <a:pPr marL="228600" lvl="1" indent="0">
              <a:buNone/>
            </a:pPr>
            <a:endParaRPr lang="en-US" sz="1000" dirty="0">
              <a:latin typeface="+mn-lt"/>
            </a:endParaRPr>
          </a:p>
          <a:p>
            <a:r>
              <a:rPr lang="en-US" sz="1400" b="1" dirty="0">
                <a:latin typeface="+mn-lt"/>
              </a:rPr>
              <a:t>Things to Consider:</a:t>
            </a:r>
          </a:p>
          <a:p>
            <a:pPr lvl="1"/>
            <a:r>
              <a:rPr lang="en-US" sz="1200" dirty="0">
                <a:latin typeface="+mn-lt"/>
              </a:rPr>
              <a:t>Fast/robust inference for stale bond prices using ticks from frequent bonds?</a:t>
            </a:r>
          </a:p>
          <a:p>
            <a:pPr lvl="1"/>
            <a:r>
              <a:rPr lang="en-US" sz="1200" dirty="0">
                <a:latin typeface="+mn-lt"/>
              </a:rPr>
              <a:t>How do you distinguish truly idiosyncratic relative movements between frequent and infrequent bonds?</a:t>
            </a: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lvl="1"/>
            <a:endParaRPr lang="en-US" sz="1200" dirty="0">
              <a:latin typeface="+mn-lt"/>
            </a:endParaRPr>
          </a:p>
          <a:p>
            <a:pPr marL="228600" lvl="1" indent="0">
              <a:buNone/>
            </a:pPr>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marL="228600" lvl="1" indent="0">
              <a:buNone/>
            </a:pPr>
            <a:endParaRPr lang="en-US" dirty="0">
              <a:latin typeface="+mn-lt"/>
            </a:endParaRPr>
          </a:p>
          <a:p>
            <a:pPr marL="0" indent="0">
              <a:buNone/>
            </a:pPr>
            <a:endParaRPr lang="en-US" dirty="0">
              <a:highlight>
                <a:srgbClr val="FFFF00"/>
              </a:highlight>
            </a:endParaRPr>
          </a:p>
          <a:p>
            <a:endParaRPr lang="en-US" dirty="0"/>
          </a:p>
          <a:p>
            <a:pPr marL="0" indent="0">
              <a:buNone/>
            </a:pPr>
            <a:endParaRPr lang="en-US" dirty="0"/>
          </a:p>
        </p:txBody>
      </p:sp>
      <p:graphicFrame>
        <p:nvGraphicFramePr>
          <p:cNvPr id="7" name="Object 6" hidden="1">
            <a:extLst>
              <a:ext uri="{FF2B5EF4-FFF2-40B4-BE49-F238E27FC236}">
                <a16:creationId xmlns:a16="http://schemas.microsoft.com/office/drawing/2014/main" id="{83965FAB-6729-4D5B-B976-C620FA6084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7" name="Object 6" hidden="1">
                        <a:extLst>
                          <a:ext uri="{FF2B5EF4-FFF2-40B4-BE49-F238E27FC236}">
                            <a16:creationId xmlns:a16="http://schemas.microsoft.com/office/drawing/2014/main" id="{83965FAB-6729-4D5B-B976-C620FA6084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4CE271B-DD1F-4764-8B41-955663541CA5}"/>
              </a:ext>
            </a:extLst>
          </p:cNvPr>
          <p:cNvSpPr>
            <a:spLocks noGrp="1"/>
          </p:cNvSpPr>
          <p:nvPr>
            <p:ph type="title"/>
          </p:nvPr>
        </p:nvSpPr>
        <p:spPr>
          <a:xfrm>
            <a:off x="1883391" y="212485"/>
            <a:ext cx="8229599" cy="457200"/>
          </a:xfrm>
        </p:spPr>
        <p:txBody>
          <a:bodyPr vert="horz"/>
          <a:lstStyle/>
          <a:p>
            <a:r>
              <a:rPr lang="en-US" sz="2700"/>
              <a:t>Monitoring a Live Portfolio</a:t>
            </a:r>
          </a:p>
        </p:txBody>
      </p:sp>
      <p:sp>
        <p:nvSpPr>
          <p:cNvPr id="5" name="Slide Number Placeholder 4">
            <a:extLst>
              <a:ext uri="{FF2B5EF4-FFF2-40B4-BE49-F238E27FC236}">
                <a16:creationId xmlns:a16="http://schemas.microsoft.com/office/drawing/2014/main" id="{ADF842C4-0584-494B-A7A6-0584BFF5AA50}"/>
              </a:ext>
            </a:extLst>
          </p:cNvPr>
          <p:cNvSpPr>
            <a:spLocks noGrp="1"/>
          </p:cNvSpPr>
          <p:nvPr>
            <p:ph type="sldNum" sz="quarter" idx="16"/>
          </p:nvPr>
        </p:nvSpPr>
        <p:spPr/>
        <p:txBody>
          <a:bodyPr/>
          <a:lstStyle/>
          <a:p>
            <a:fld id="{039BA69E-D64D-4026-8F7C-C8DB9E9EB6F2}" type="slidenum">
              <a:rPr lang="en-US" smtClean="0"/>
              <a:pPr/>
              <a:t>24</a:t>
            </a:fld>
            <a:endParaRPr lang="en-US"/>
          </a:p>
        </p:txBody>
      </p:sp>
      <p:sp>
        <p:nvSpPr>
          <p:cNvPr id="8" name="Rectangle 2">
            <a:extLst>
              <a:ext uri="{FF2B5EF4-FFF2-40B4-BE49-F238E27FC236}">
                <a16:creationId xmlns:a16="http://schemas.microsoft.com/office/drawing/2014/main" id="{40FF32A3-FF02-4497-A793-366B03C15EA7}"/>
              </a:ext>
            </a:extLst>
          </p:cNvPr>
          <p:cNvSpPr>
            <a:spLocks noChangeArrowheads="1"/>
          </p:cNvSpPr>
          <p:nvPr/>
        </p:nvSpPr>
        <p:spPr bwMode="auto">
          <a:xfrm>
            <a:off x="-410307" y="22938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3936DB80-5FCC-4FEA-9453-C620C5BDE086}"/>
              </a:ext>
            </a:extLst>
          </p:cNvPr>
          <p:cNvSpPr/>
          <p:nvPr/>
        </p:nvSpPr>
        <p:spPr>
          <a:xfrm>
            <a:off x="0" y="0"/>
            <a:ext cx="1691384"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02F5F9-6159-41DF-9A1A-BE2071467232}"/>
              </a:ext>
            </a:extLst>
          </p:cNvPr>
          <p:cNvSpPr/>
          <p:nvPr/>
        </p:nvSpPr>
        <p:spPr>
          <a:xfrm>
            <a:off x="0" y="1568307"/>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587F67-96FF-497F-B4BF-7F297A43A011}"/>
              </a:ext>
            </a:extLst>
          </p:cNvPr>
          <p:cNvSpPr/>
          <p:nvPr/>
        </p:nvSpPr>
        <p:spPr>
          <a:xfrm>
            <a:off x="0" y="2749405"/>
            <a:ext cx="1691384" cy="1181098"/>
          </a:xfrm>
          <a:prstGeom prst="rect">
            <a:avLst/>
          </a:prstGeom>
          <a:solidFill>
            <a:srgbClr val="A6A6A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E6B81E-A72C-4D99-A10F-25DB01E8CF2C}"/>
              </a:ext>
            </a:extLst>
          </p:cNvPr>
          <p:cNvSpPr/>
          <p:nvPr/>
        </p:nvSpPr>
        <p:spPr>
          <a:xfrm>
            <a:off x="0" y="3930503"/>
            <a:ext cx="1691384" cy="1181098"/>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Toggle outline">
            <a:extLst>
              <a:ext uri="{FF2B5EF4-FFF2-40B4-BE49-F238E27FC236}">
                <a16:creationId xmlns:a16="http://schemas.microsoft.com/office/drawing/2014/main" id="{60827A02-DADF-4702-B002-B095423D8B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611" y="2074536"/>
            <a:ext cx="411480" cy="411480"/>
          </a:xfrm>
          <a:prstGeom prst="rect">
            <a:avLst/>
          </a:prstGeom>
        </p:spPr>
      </p:pic>
      <p:sp>
        <p:nvSpPr>
          <p:cNvPr id="26" name="TextBox 25">
            <a:extLst>
              <a:ext uri="{FF2B5EF4-FFF2-40B4-BE49-F238E27FC236}">
                <a16:creationId xmlns:a16="http://schemas.microsoft.com/office/drawing/2014/main" id="{14CDDA82-2918-48D6-BECF-6F8B34762A79}"/>
              </a:ext>
            </a:extLst>
          </p:cNvPr>
          <p:cNvSpPr txBox="1"/>
          <p:nvPr/>
        </p:nvSpPr>
        <p:spPr>
          <a:xfrm>
            <a:off x="0" y="1646894"/>
            <a:ext cx="1691383" cy="307777"/>
          </a:xfrm>
          <a:prstGeom prst="rect">
            <a:avLst/>
          </a:prstGeom>
          <a:noFill/>
        </p:spPr>
        <p:txBody>
          <a:bodyPr wrap="square" rtlCol="0">
            <a:spAutoFit/>
          </a:bodyPr>
          <a:lstStyle/>
          <a:p>
            <a:pPr algn="ctr"/>
            <a:r>
              <a:rPr lang="en-US" sz="1400" b="1">
                <a:solidFill>
                  <a:schemeClr val="bg1"/>
                </a:solidFill>
                <a:latin typeface="+mn-lt"/>
              </a:rPr>
              <a:t>Case Study #1</a:t>
            </a:r>
          </a:p>
        </p:txBody>
      </p:sp>
      <p:sp>
        <p:nvSpPr>
          <p:cNvPr id="30" name="TextBox 29">
            <a:extLst>
              <a:ext uri="{FF2B5EF4-FFF2-40B4-BE49-F238E27FC236}">
                <a16:creationId xmlns:a16="http://schemas.microsoft.com/office/drawing/2014/main" id="{0066E34B-5613-4E4E-B117-974C7C3D756A}"/>
              </a:ext>
            </a:extLst>
          </p:cNvPr>
          <p:cNvSpPr txBox="1"/>
          <p:nvPr/>
        </p:nvSpPr>
        <p:spPr>
          <a:xfrm>
            <a:off x="414624" y="1949294"/>
            <a:ext cx="1223107" cy="646331"/>
          </a:xfrm>
          <a:prstGeom prst="rect">
            <a:avLst/>
          </a:prstGeom>
          <a:noFill/>
        </p:spPr>
        <p:txBody>
          <a:bodyPr wrap="square" rtlCol="0">
            <a:spAutoFit/>
          </a:bodyPr>
          <a:lstStyle/>
          <a:p>
            <a:r>
              <a:rPr lang="en-US" sz="1200">
                <a:solidFill>
                  <a:schemeClr val="bg1"/>
                </a:solidFill>
                <a:latin typeface="+mn-lt"/>
              </a:rPr>
              <a:t>Evaluating Trading Counterparties</a:t>
            </a:r>
          </a:p>
        </p:txBody>
      </p:sp>
      <p:sp>
        <p:nvSpPr>
          <p:cNvPr id="32" name="TextBox 31">
            <a:extLst>
              <a:ext uri="{FF2B5EF4-FFF2-40B4-BE49-F238E27FC236}">
                <a16:creationId xmlns:a16="http://schemas.microsoft.com/office/drawing/2014/main" id="{1CCC6AA1-9974-46CF-B559-3AC23A09D5D2}"/>
              </a:ext>
            </a:extLst>
          </p:cNvPr>
          <p:cNvSpPr txBox="1"/>
          <p:nvPr/>
        </p:nvSpPr>
        <p:spPr>
          <a:xfrm>
            <a:off x="0" y="2814374"/>
            <a:ext cx="1691383" cy="307777"/>
          </a:xfrm>
          <a:prstGeom prst="rect">
            <a:avLst/>
          </a:prstGeom>
          <a:noFill/>
        </p:spPr>
        <p:txBody>
          <a:bodyPr wrap="square" rtlCol="0">
            <a:spAutoFit/>
          </a:bodyPr>
          <a:lstStyle/>
          <a:p>
            <a:pPr algn="ctr"/>
            <a:r>
              <a:rPr lang="en-US" sz="1400" b="1">
                <a:solidFill>
                  <a:schemeClr val="bg1"/>
                </a:solidFill>
                <a:latin typeface="+mn-lt"/>
              </a:rPr>
              <a:t>Case Study #2</a:t>
            </a:r>
          </a:p>
        </p:txBody>
      </p:sp>
      <p:sp>
        <p:nvSpPr>
          <p:cNvPr id="33" name="TextBox 32">
            <a:extLst>
              <a:ext uri="{FF2B5EF4-FFF2-40B4-BE49-F238E27FC236}">
                <a16:creationId xmlns:a16="http://schemas.microsoft.com/office/drawing/2014/main" id="{2EB33456-4373-4B11-953A-6D119C07725C}"/>
              </a:ext>
            </a:extLst>
          </p:cNvPr>
          <p:cNvSpPr txBox="1"/>
          <p:nvPr/>
        </p:nvSpPr>
        <p:spPr>
          <a:xfrm>
            <a:off x="373681" y="3117140"/>
            <a:ext cx="1439838" cy="646331"/>
          </a:xfrm>
          <a:prstGeom prst="rect">
            <a:avLst/>
          </a:prstGeom>
          <a:noFill/>
        </p:spPr>
        <p:txBody>
          <a:bodyPr wrap="square" rtlCol="0">
            <a:spAutoFit/>
          </a:bodyPr>
          <a:lstStyle/>
          <a:p>
            <a:r>
              <a:rPr lang="en-US" sz="1200">
                <a:solidFill>
                  <a:schemeClr val="bg1"/>
                </a:solidFill>
                <a:latin typeface="+mn-lt"/>
              </a:rPr>
              <a:t>Evaluating risk through market simulations</a:t>
            </a:r>
          </a:p>
        </p:txBody>
      </p:sp>
      <p:pic>
        <p:nvPicPr>
          <p:cNvPr id="34" name="Graphic 33" descr="Bank outline">
            <a:extLst>
              <a:ext uri="{FF2B5EF4-FFF2-40B4-BE49-F238E27FC236}">
                <a16:creationId xmlns:a16="http://schemas.microsoft.com/office/drawing/2014/main" id="{1A26029A-CB1A-4B71-9B76-D03A587237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11" y="3202061"/>
            <a:ext cx="411480" cy="411480"/>
          </a:xfrm>
          <a:prstGeom prst="rect">
            <a:avLst/>
          </a:prstGeom>
        </p:spPr>
      </p:pic>
      <p:sp>
        <p:nvSpPr>
          <p:cNvPr id="36" name="TextBox 35">
            <a:extLst>
              <a:ext uri="{FF2B5EF4-FFF2-40B4-BE49-F238E27FC236}">
                <a16:creationId xmlns:a16="http://schemas.microsoft.com/office/drawing/2014/main" id="{A57292F9-0F57-479B-808A-B982B9CD2266}"/>
              </a:ext>
            </a:extLst>
          </p:cNvPr>
          <p:cNvSpPr txBox="1"/>
          <p:nvPr/>
        </p:nvSpPr>
        <p:spPr>
          <a:xfrm>
            <a:off x="0" y="3966468"/>
            <a:ext cx="1691383" cy="307777"/>
          </a:xfrm>
          <a:prstGeom prst="rect">
            <a:avLst/>
          </a:prstGeom>
          <a:noFill/>
        </p:spPr>
        <p:txBody>
          <a:bodyPr wrap="square" rtlCol="0">
            <a:spAutoFit/>
          </a:bodyPr>
          <a:lstStyle/>
          <a:p>
            <a:pPr algn="ctr"/>
            <a:r>
              <a:rPr lang="en-US" sz="1400" b="1">
                <a:solidFill>
                  <a:schemeClr val="bg1"/>
                </a:solidFill>
                <a:latin typeface="+mn-lt"/>
              </a:rPr>
              <a:t>Case Study #3</a:t>
            </a:r>
          </a:p>
        </p:txBody>
      </p:sp>
      <p:pic>
        <p:nvPicPr>
          <p:cNvPr id="48" name="Graphic 47" descr="Scatterplot outline">
            <a:extLst>
              <a:ext uri="{FF2B5EF4-FFF2-40B4-BE49-F238E27FC236}">
                <a16:creationId xmlns:a16="http://schemas.microsoft.com/office/drawing/2014/main" id="{5AF394C2-8BD6-4FD5-BD24-11C9DA1E3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11" y="4414277"/>
            <a:ext cx="411480" cy="411480"/>
          </a:xfrm>
          <a:prstGeom prst="rect">
            <a:avLst/>
          </a:prstGeom>
        </p:spPr>
      </p:pic>
      <p:pic>
        <p:nvPicPr>
          <p:cNvPr id="29" name="Picture 28">
            <a:extLst>
              <a:ext uri="{FF2B5EF4-FFF2-40B4-BE49-F238E27FC236}">
                <a16:creationId xmlns:a16="http://schemas.microsoft.com/office/drawing/2014/main" id="{B4C30EBF-FBDC-3F6C-FD3A-79612FCFD10B}"/>
              </a:ext>
            </a:extLst>
          </p:cNvPr>
          <p:cNvPicPr>
            <a:picLocks noChangeAspect="1"/>
          </p:cNvPicPr>
          <p:nvPr/>
        </p:nvPicPr>
        <p:blipFill>
          <a:blip r:embed="rId12"/>
          <a:srcRect t="5726"/>
          <a:stretch>
            <a:fillRect/>
          </a:stretch>
        </p:blipFill>
        <p:spPr>
          <a:xfrm>
            <a:off x="2907902" y="1966831"/>
            <a:ext cx="4943124" cy="3170912"/>
          </a:xfrm>
          <a:prstGeom prst="rect">
            <a:avLst/>
          </a:prstGeom>
        </p:spPr>
      </p:pic>
      <p:sp>
        <p:nvSpPr>
          <p:cNvPr id="37" name="TextBox 36">
            <a:extLst>
              <a:ext uri="{FF2B5EF4-FFF2-40B4-BE49-F238E27FC236}">
                <a16:creationId xmlns:a16="http://schemas.microsoft.com/office/drawing/2014/main" id="{1F992B2E-94F6-52A7-D811-7D32AFD33D61}"/>
              </a:ext>
            </a:extLst>
          </p:cNvPr>
          <p:cNvSpPr txBox="1"/>
          <p:nvPr/>
        </p:nvSpPr>
        <p:spPr>
          <a:xfrm>
            <a:off x="369150" y="4389184"/>
            <a:ext cx="1268581" cy="461665"/>
          </a:xfrm>
          <a:prstGeom prst="rect">
            <a:avLst/>
          </a:prstGeom>
          <a:noFill/>
        </p:spPr>
        <p:txBody>
          <a:bodyPr wrap="square" rtlCol="0">
            <a:spAutoFit/>
          </a:bodyPr>
          <a:lstStyle/>
          <a:p>
            <a:r>
              <a:rPr lang="en-US" sz="1200">
                <a:solidFill>
                  <a:schemeClr val="bg1"/>
                </a:solidFill>
                <a:latin typeface="+mn-lt"/>
              </a:rPr>
              <a:t>Monitoring a Live Portfolio</a:t>
            </a:r>
          </a:p>
        </p:txBody>
      </p:sp>
      <p:sp>
        <p:nvSpPr>
          <p:cNvPr id="9" name="Footer Placeholder 1">
            <a:extLst>
              <a:ext uri="{FF2B5EF4-FFF2-40B4-BE49-F238E27FC236}">
                <a16:creationId xmlns:a16="http://schemas.microsoft.com/office/drawing/2014/main" id="{F27D74B1-7A56-EACD-2234-C98A1F1A7E36}"/>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1" name="Date Placeholder 5">
            <a:extLst>
              <a:ext uri="{FF2B5EF4-FFF2-40B4-BE49-F238E27FC236}">
                <a16:creationId xmlns:a16="http://schemas.microsoft.com/office/drawing/2014/main" id="{DA9ADB18-0D06-C1E4-0BF1-A692731A8C07}"/>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349641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25C7F18-38EA-4ED9-BD58-9F5139ED8637}"/>
              </a:ext>
            </a:extLst>
          </p:cNvPr>
          <p:cNvGraphicFramePr>
            <a:graphicFrameLocks noChangeAspect="1"/>
          </p:cNvGraphicFramePr>
          <p:nvPr>
            <p:custDataLst>
              <p:tags r:id="rId1"/>
            </p:custDataLst>
            <p:extLst>
              <p:ext uri="{D42A27DB-BD31-4B8C-83A1-F6EECF244321}">
                <p14:modId xmlns:p14="http://schemas.microsoft.com/office/powerpoint/2010/main" val="2366744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725C7F18-38EA-4ED9-BD58-9F5139ED86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C52CA5-AE1E-4B78-9683-380AAE6FDBAE}"/>
              </a:ext>
            </a:extLst>
          </p:cNvPr>
          <p:cNvSpPr>
            <a:spLocks noGrp="1"/>
          </p:cNvSpPr>
          <p:nvPr>
            <p:ph type="title"/>
          </p:nvPr>
        </p:nvSpPr>
        <p:spPr/>
        <p:txBody>
          <a:bodyPr vert="horz"/>
          <a:lstStyle/>
          <a:p>
            <a:r>
              <a:rPr lang="en-US"/>
              <a:t>Technology Roles</a:t>
            </a:r>
          </a:p>
        </p:txBody>
      </p:sp>
      <p:sp>
        <p:nvSpPr>
          <p:cNvPr id="5" name="Slide Number Placeholder 4">
            <a:extLst>
              <a:ext uri="{FF2B5EF4-FFF2-40B4-BE49-F238E27FC236}">
                <a16:creationId xmlns:a16="http://schemas.microsoft.com/office/drawing/2014/main" id="{5FCD2460-DA84-45C7-A7B2-984653AE0A9E}"/>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FFFFFF"/>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600" b="0" i="0" u="none" strike="noStrike" kern="1200" cap="none" spc="0" normalizeH="0" baseline="0" noProof="0">
              <a:ln>
                <a:noFill/>
              </a:ln>
              <a:solidFill>
                <a:srgbClr val="FFFFFF"/>
              </a:solidFill>
              <a:effectLst/>
              <a:uLnTx/>
              <a:uFillTx/>
              <a:latin typeface="HelveticaNeueLT Std"/>
              <a:ea typeface="+mn-ea"/>
              <a:cs typeface="+mn-cs"/>
            </a:endParaRPr>
          </a:p>
        </p:txBody>
      </p:sp>
      <p:sp>
        <p:nvSpPr>
          <p:cNvPr id="8" name="Footer Placeholder 1">
            <a:extLst>
              <a:ext uri="{FF2B5EF4-FFF2-40B4-BE49-F238E27FC236}">
                <a16:creationId xmlns:a16="http://schemas.microsoft.com/office/drawing/2014/main" id="{107AA9A2-1698-6B29-FBA2-9A9C9EE3A799}"/>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9" name="Date Placeholder 5">
            <a:extLst>
              <a:ext uri="{FF2B5EF4-FFF2-40B4-BE49-F238E27FC236}">
                <a16:creationId xmlns:a16="http://schemas.microsoft.com/office/drawing/2014/main" id="{B0FE01B0-78ED-E864-B029-75CEDC380ED3}"/>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31761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Table 10">
            <a:extLst>
              <a:ext uri="{FF2B5EF4-FFF2-40B4-BE49-F238E27FC236}">
                <a16:creationId xmlns:a16="http://schemas.microsoft.com/office/drawing/2014/main" id="{8185DAF1-3A18-40CF-85DF-7EFF9D7E8515}"/>
              </a:ext>
            </a:extLst>
          </p:cNvPr>
          <p:cNvGraphicFramePr>
            <a:graphicFrameLocks/>
          </p:cNvGraphicFramePr>
          <p:nvPr>
            <p:extLst>
              <p:ext uri="{D42A27DB-BD31-4B8C-83A1-F6EECF244321}">
                <p14:modId xmlns:p14="http://schemas.microsoft.com/office/powerpoint/2010/main" val="852868805"/>
              </p:ext>
            </p:extLst>
          </p:nvPr>
        </p:nvGraphicFramePr>
        <p:xfrm>
          <a:off x="657664" y="1919756"/>
          <a:ext cx="8007249" cy="3529694"/>
        </p:xfrm>
        <a:graphic>
          <a:graphicData uri="http://schemas.openxmlformats.org/drawingml/2006/table">
            <a:tbl>
              <a:tblPr firstRow="1" bandRow="1">
                <a:tableStyleId>{6E25E649-3F16-4E02-A733-19D2CDBF48F0}</a:tableStyleId>
              </a:tblPr>
              <a:tblGrid>
                <a:gridCol w="1807885">
                  <a:extLst>
                    <a:ext uri="{9D8B030D-6E8A-4147-A177-3AD203B41FA5}">
                      <a16:colId xmlns:a16="http://schemas.microsoft.com/office/drawing/2014/main" val="1164151948"/>
                    </a:ext>
                  </a:extLst>
                </a:gridCol>
                <a:gridCol w="1472885">
                  <a:extLst>
                    <a:ext uri="{9D8B030D-6E8A-4147-A177-3AD203B41FA5}">
                      <a16:colId xmlns:a16="http://schemas.microsoft.com/office/drawing/2014/main" val="280715778"/>
                    </a:ext>
                  </a:extLst>
                </a:gridCol>
                <a:gridCol w="1575493">
                  <a:extLst>
                    <a:ext uri="{9D8B030D-6E8A-4147-A177-3AD203B41FA5}">
                      <a16:colId xmlns:a16="http://schemas.microsoft.com/office/drawing/2014/main" val="627931966"/>
                    </a:ext>
                  </a:extLst>
                </a:gridCol>
                <a:gridCol w="1575493">
                  <a:extLst>
                    <a:ext uri="{9D8B030D-6E8A-4147-A177-3AD203B41FA5}">
                      <a16:colId xmlns:a16="http://schemas.microsoft.com/office/drawing/2014/main" val="572967108"/>
                    </a:ext>
                  </a:extLst>
                </a:gridCol>
                <a:gridCol w="1575493">
                  <a:extLst>
                    <a:ext uri="{9D8B030D-6E8A-4147-A177-3AD203B41FA5}">
                      <a16:colId xmlns:a16="http://schemas.microsoft.com/office/drawing/2014/main" val="1786778223"/>
                    </a:ext>
                  </a:extLst>
                </a:gridCol>
              </a:tblGrid>
              <a:tr h="478094">
                <a:tc>
                  <a:txBody>
                    <a:bodyPr/>
                    <a:lstStyle/>
                    <a:p>
                      <a:pPr marL="0" algn="l" defTabSz="914400" rtl="0" eaLnBrk="1" latinLnBrk="0" hangingPunct="1"/>
                      <a:endParaRPr lang="en-US" sz="800" b="1" kern="1200">
                        <a:solidFill>
                          <a:schemeClr val="bg1"/>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p>
                      <a:pPr marL="0" algn="ctr" defTabSz="914400" rtl="0" eaLnBrk="1" latinLnBrk="0" hangingPunct="1"/>
                      <a:r>
                        <a:rPr lang="en-US" sz="1200" b="1" kern="1200">
                          <a:solidFill>
                            <a:schemeClr val="bg1"/>
                          </a:solidFill>
                          <a:latin typeface="+mn-lt"/>
                          <a:ea typeface="+mn-ea"/>
                          <a:cs typeface="+mn-cs"/>
                        </a:rPr>
                        <a:t>Risk Taking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p>
                      <a:pPr marL="0" algn="ctr" defTabSz="914400" rtl="0" eaLnBrk="1" latinLnBrk="0" hangingPunct="1"/>
                      <a:r>
                        <a:rPr lang="en-US" sz="1200" b="1" kern="1200">
                          <a:solidFill>
                            <a:schemeClr val="bg1"/>
                          </a:solidFill>
                          <a:latin typeface="+mn-lt"/>
                          <a:ea typeface="+mn-ea"/>
                          <a:cs typeface="+mn-cs"/>
                        </a:rPr>
                        <a:t>Financial Math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p>
                      <a:pPr marL="0" algn="ctr" defTabSz="914400" rtl="0" eaLnBrk="1" latinLnBrk="0" hangingPunct="1"/>
                      <a:r>
                        <a:rPr lang="en-US" sz="1200" b="1" kern="1200">
                          <a:solidFill>
                            <a:schemeClr val="bg1"/>
                          </a:solidFill>
                          <a:latin typeface="+mn-lt"/>
                          <a:ea typeface="+mn-ea"/>
                          <a:cs typeface="+mn-cs"/>
                        </a:rPr>
                        <a:t>Coding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p>
                      <a:pPr marL="0" algn="ctr" defTabSz="914400" rtl="0" eaLnBrk="1" latinLnBrk="0" hangingPunct="1"/>
                      <a:r>
                        <a:rPr lang="en-US" sz="1200" b="1" kern="1200">
                          <a:solidFill>
                            <a:schemeClr val="bg1"/>
                          </a:solidFill>
                          <a:latin typeface="+mn-lt"/>
                          <a:ea typeface="+mn-ea"/>
                          <a:cs typeface="+mn-cs"/>
                        </a:rPr>
                        <a:t>Project Management</a:t>
                      </a: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F6C"/>
                    </a:solidFill>
                  </a:tcPr>
                </a:tc>
                <a:extLst>
                  <a:ext uri="{0D108BD9-81ED-4DB2-BD59-A6C34878D82A}">
                    <a16:rowId xmlns:a16="http://schemas.microsoft.com/office/drawing/2014/main" val="2024159281"/>
                  </a:ext>
                </a:extLst>
              </a:tr>
              <a:tr h="508600">
                <a:tc>
                  <a:txBody>
                    <a:bodyPr/>
                    <a:lstStyle/>
                    <a:p>
                      <a:r>
                        <a:rPr lang="en-US" sz="1200" b="0">
                          <a:latin typeface="+mn-lt"/>
                        </a:rPr>
                        <a:t>Trading</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826916"/>
                  </a:ext>
                </a:extLst>
              </a:tr>
              <a:tr h="508600">
                <a:tc>
                  <a:txBody>
                    <a:bodyPr/>
                    <a:lstStyle/>
                    <a:p>
                      <a:r>
                        <a:rPr lang="en-US" sz="1200" b="0">
                          <a:latin typeface="+mn-lt"/>
                        </a:rPr>
                        <a:t>Quantitative Research</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712695"/>
                  </a:ext>
                </a:extLst>
              </a:tr>
              <a:tr h="508600">
                <a:tc>
                  <a:txBody>
                    <a:bodyPr/>
                    <a:lstStyle/>
                    <a:p>
                      <a:r>
                        <a:rPr lang="en-US" sz="1200" b="0">
                          <a:latin typeface="+mn-lt"/>
                        </a:rPr>
                        <a:t>Quantitative Strategist</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3107582"/>
                  </a:ext>
                </a:extLst>
              </a:tr>
              <a:tr h="50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Business Analyst</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520877"/>
                  </a:ext>
                </a:extLst>
              </a:tr>
              <a:tr h="508600">
                <a:tc>
                  <a:txBody>
                    <a:bodyPr/>
                    <a:lstStyle/>
                    <a:p>
                      <a:r>
                        <a:rPr lang="en-US" sz="1200" b="0">
                          <a:latin typeface="+mn-lt"/>
                        </a:rPr>
                        <a:t>Quantitative Developer</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2071268"/>
                  </a:ext>
                </a:extLst>
              </a:tr>
              <a:tr h="508600">
                <a:tc>
                  <a:txBody>
                    <a:bodyPr/>
                    <a:lstStyle/>
                    <a:p>
                      <a:r>
                        <a:rPr lang="en-US" sz="1200" b="0">
                          <a:latin typeface="+mn-lt"/>
                        </a:rPr>
                        <a:t>Software Engineer</a:t>
                      </a: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latin typeface="+mn-lt"/>
                      </a:endParaRPr>
                    </a:p>
                  </a:txBody>
                  <a:tcPr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925548"/>
                  </a:ext>
                </a:extLst>
              </a:tr>
            </a:tbl>
          </a:graphicData>
        </a:graphic>
      </p:graphicFrame>
      <p:sp>
        <p:nvSpPr>
          <p:cNvPr id="7" name="Title 6"/>
          <p:cNvSpPr>
            <a:spLocks noGrp="1"/>
          </p:cNvSpPr>
          <p:nvPr>
            <p:ph type="title"/>
          </p:nvPr>
        </p:nvSpPr>
        <p:spPr>
          <a:xfrm>
            <a:off x="449028" y="257175"/>
            <a:ext cx="8229599" cy="457200"/>
          </a:xfrm>
        </p:spPr>
        <p:txBody>
          <a:bodyPr/>
          <a:lstStyle/>
          <a:p>
            <a:r>
              <a:rPr lang="en-US"/>
              <a:t>Roles in Industry</a:t>
            </a:r>
          </a:p>
        </p:txBody>
      </p:sp>
      <p:sp>
        <p:nvSpPr>
          <p:cNvPr id="5" name="Slide Number Placeholder 4"/>
          <p:cNvSpPr>
            <a:spLocks noGrp="1"/>
          </p:cNvSpPr>
          <p:nvPr>
            <p:ph type="sldNum" sz="quarter" idx="16"/>
          </p:nvPr>
        </p:nvSpPr>
        <p:spPr>
          <a:xfrm>
            <a:off x="8561844" y="6425948"/>
            <a:ext cx="228600" cy="2286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002F6C"/>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sz="600" b="0" i="0" u="none" strike="noStrike" kern="1200" cap="none" spc="0" normalizeH="0" baseline="0" noProof="0">
              <a:ln>
                <a:noFill/>
              </a:ln>
              <a:solidFill>
                <a:srgbClr val="002F6C"/>
              </a:solidFill>
              <a:effectLst/>
              <a:uLnTx/>
              <a:uFillTx/>
              <a:latin typeface="HelveticaNeueLT Std"/>
              <a:ea typeface="+mn-ea"/>
              <a:cs typeface="+mn-cs"/>
            </a:endParaRPr>
          </a:p>
        </p:txBody>
      </p:sp>
      <p:sp>
        <p:nvSpPr>
          <p:cNvPr id="131" name="TextBox 130">
            <a:extLst>
              <a:ext uri="{FF2B5EF4-FFF2-40B4-BE49-F238E27FC236}">
                <a16:creationId xmlns:a16="http://schemas.microsoft.com/office/drawing/2014/main" id="{AF5AEB76-4925-409C-A1B8-58E5E03E48C9}"/>
              </a:ext>
            </a:extLst>
          </p:cNvPr>
          <p:cNvSpPr txBox="1"/>
          <p:nvPr/>
        </p:nvSpPr>
        <p:spPr>
          <a:xfrm>
            <a:off x="453635" y="771843"/>
            <a:ext cx="8112816"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00B0F0"/>
                </a:solidFill>
                <a:effectLst/>
                <a:uLnTx/>
                <a:uFillTx/>
                <a:latin typeface="HelveticaNeueLT Std"/>
                <a:ea typeface="+mn-ea"/>
                <a:cs typeface="+mn-cs"/>
              </a:rPr>
              <a:t>Citadel’s Campus Recruiting team seeks talent across a variety of quantitative and technology focused roles</a:t>
            </a:r>
          </a:p>
        </p:txBody>
      </p:sp>
      <p:sp>
        <p:nvSpPr>
          <p:cNvPr id="168" name="Oval 167">
            <a:extLst>
              <a:ext uri="{FF2B5EF4-FFF2-40B4-BE49-F238E27FC236}">
                <a16:creationId xmlns:a16="http://schemas.microsoft.com/office/drawing/2014/main" id="{9758D79C-AF17-404A-9451-843F28963E60}"/>
              </a:ext>
            </a:extLst>
          </p:cNvPr>
          <p:cNvSpPr/>
          <p:nvPr/>
        </p:nvSpPr>
        <p:spPr>
          <a:xfrm>
            <a:off x="3096761" y="2455274"/>
            <a:ext cx="320040" cy="320040"/>
          </a:xfrm>
          <a:prstGeom prst="ellipse">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9" name="Oval 168">
            <a:extLst>
              <a:ext uri="{FF2B5EF4-FFF2-40B4-BE49-F238E27FC236}">
                <a16:creationId xmlns:a16="http://schemas.microsoft.com/office/drawing/2014/main" id="{2B2DDDD9-01D3-4934-98AA-60774D6CC646}"/>
              </a:ext>
            </a:extLst>
          </p:cNvPr>
          <p:cNvSpPr/>
          <p:nvPr/>
        </p:nvSpPr>
        <p:spPr>
          <a:xfrm>
            <a:off x="3096761" y="4478151"/>
            <a:ext cx="320040" cy="32004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70" name="Group 169">
            <a:extLst>
              <a:ext uri="{FF2B5EF4-FFF2-40B4-BE49-F238E27FC236}">
                <a16:creationId xmlns:a16="http://schemas.microsoft.com/office/drawing/2014/main" id="{EF258CD0-8F9F-4017-B353-67AF624F225E}"/>
              </a:ext>
            </a:extLst>
          </p:cNvPr>
          <p:cNvGrpSpPr/>
          <p:nvPr/>
        </p:nvGrpSpPr>
        <p:grpSpPr>
          <a:xfrm>
            <a:off x="6117549" y="2455274"/>
            <a:ext cx="320040" cy="320040"/>
            <a:chOff x="8601075" y="1123950"/>
            <a:chExt cx="400050" cy="400050"/>
          </a:xfrm>
        </p:grpSpPr>
        <p:sp>
          <p:nvSpPr>
            <p:cNvPr id="171" name="Pie 43">
              <a:extLst>
                <a:ext uri="{FF2B5EF4-FFF2-40B4-BE49-F238E27FC236}">
                  <a16:creationId xmlns:a16="http://schemas.microsoft.com/office/drawing/2014/main" id="{B920786B-8B30-496C-8EBD-2E674365924B}"/>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72" name="Oval 171">
              <a:extLst>
                <a:ext uri="{FF2B5EF4-FFF2-40B4-BE49-F238E27FC236}">
                  <a16:creationId xmlns:a16="http://schemas.microsoft.com/office/drawing/2014/main" id="{DA238508-AF48-4553-AE51-765375E1A3C4}"/>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73" name="Group 172">
            <a:extLst>
              <a:ext uri="{FF2B5EF4-FFF2-40B4-BE49-F238E27FC236}">
                <a16:creationId xmlns:a16="http://schemas.microsoft.com/office/drawing/2014/main" id="{077C5F4A-2EBB-49AD-AC1D-A223BDAD6305}"/>
              </a:ext>
            </a:extLst>
          </p:cNvPr>
          <p:cNvGrpSpPr/>
          <p:nvPr/>
        </p:nvGrpSpPr>
        <p:grpSpPr>
          <a:xfrm>
            <a:off x="4540200" y="2455274"/>
            <a:ext cx="320040" cy="320040"/>
            <a:chOff x="5200650" y="161925"/>
            <a:chExt cx="400050" cy="419100"/>
          </a:xfrm>
        </p:grpSpPr>
        <p:sp>
          <p:nvSpPr>
            <p:cNvPr id="174" name="Oval 173">
              <a:extLst>
                <a:ext uri="{FF2B5EF4-FFF2-40B4-BE49-F238E27FC236}">
                  <a16:creationId xmlns:a16="http://schemas.microsoft.com/office/drawing/2014/main" id="{46814AE8-191E-40F7-B88E-F8370F734A5F}"/>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5" name="Pie 47">
              <a:extLst>
                <a:ext uri="{FF2B5EF4-FFF2-40B4-BE49-F238E27FC236}">
                  <a16:creationId xmlns:a16="http://schemas.microsoft.com/office/drawing/2014/main" id="{4F2070D5-A94C-4CD4-A156-1600DA5BD947}"/>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grpSp>
        <p:nvGrpSpPr>
          <p:cNvPr id="176" name="Group 175">
            <a:extLst>
              <a:ext uri="{FF2B5EF4-FFF2-40B4-BE49-F238E27FC236}">
                <a16:creationId xmlns:a16="http://schemas.microsoft.com/office/drawing/2014/main" id="{04A45B9B-FE40-4A48-94A8-49AE75CC3A37}"/>
              </a:ext>
            </a:extLst>
          </p:cNvPr>
          <p:cNvGrpSpPr/>
          <p:nvPr/>
        </p:nvGrpSpPr>
        <p:grpSpPr>
          <a:xfrm>
            <a:off x="7738524" y="2455274"/>
            <a:ext cx="320040" cy="320040"/>
            <a:chOff x="5200650" y="161925"/>
            <a:chExt cx="400050" cy="419100"/>
          </a:xfrm>
        </p:grpSpPr>
        <p:sp>
          <p:nvSpPr>
            <p:cNvPr id="177" name="Oval 176">
              <a:extLst>
                <a:ext uri="{FF2B5EF4-FFF2-40B4-BE49-F238E27FC236}">
                  <a16:creationId xmlns:a16="http://schemas.microsoft.com/office/drawing/2014/main" id="{159BEC2D-AA26-4DD4-A53D-02E08C90D836}"/>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Pie 53">
              <a:extLst>
                <a:ext uri="{FF2B5EF4-FFF2-40B4-BE49-F238E27FC236}">
                  <a16:creationId xmlns:a16="http://schemas.microsoft.com/office/drawing/2014/main" id="{1828D372-B3CC-4988-BF3F-40281C211FC1}"/>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sp>
        <p:nvSpPr>
          <p:cNvPr id="182" name="Oval 181">
            <a:extLst>
              <a:ext uri="{FF2B5EF4-FFF2-40B4-BE49-F238E27FC236}">
                <a16:creationId xmlns:a16="http://schemas.microsoft.com/office/drawing/2014/main" id="{3C173F6F-7CEC-4D4B-A83D-FFA85C54C56F}"/>
              </a:ext>
            </a:extLst>
          </p:cNvPr>
          <p:cNvSpPr/>
          <p:nvPr/>
        </p:nvSpPr>
        <p:spPr>
          <a:xfrm>
            <a:off x="4540200" y="2960794"/>
            <a:ext cx="320040" cy="320040"/>
          </a:xfrm>
          <a:prstGeom prst="ellipse">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83" name="Group 182">
            <a:extLst>
              <a:ext uri="{FF2B5EF4-FFF2-40B4-BE49-F238E27FC236}">
                <a16:creationId xmlns:a16="http://schemas.microsoft.com/office/drawing/2014/main" id="{2A18E723-21E7-4219-A51F-25F0A6CAECFA}"/>
              </a:ext>
            </a:extLst>
          </p:cNvPr>
          <p:cNvGrpSpPr/>
          <p:nvPr/>
        </p:nvGrpSpPr>
        <p:grpSpPr>
          <a:xfrm>
            <a:off x="6117549" y="2960794"/>
            <a:ext cx="320040" cy="320040"/>
            <a:chOff x="5200650" y="161925"/>
            <a:chExt cx="400050" cy="419100"/>
          </a:xfrm>
        </p:grpSpPr>
        <p:sp>
          <p:nvSpPr>
            <p:cNvPr id="184" name="Oval 183">
              <a:extLst>
                <a:ext uri="{FF2B5EF4-FFF2-40B4-BE49-F238E27FC236}">
                  <a16:creationId xmlns:a16="http://schemas.microsoft.com/office/drawing/2014/main" id="{9159A5F0-8420-49E9-BFB9-86352A54B40C}"/>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5" name="Pie 69">
              <a:extLst>
                <a:ext uri="{FF2B5EF4-FFF2-40B4-BE49-F238E27FC236}">
                  <a16:creationId xmlns:a16="http://schemas.microsoft.com/office/drawing/2014/main" id="{26938D54-94C7-4E98-9CAE-802BC24B0F40}"/>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sp>
        <p:nvSpPr>
          <p:cNvPr id="186" name="Oval 185">
            <a:extLst>
              <a:ext uri="{FF2B5EF4-FFF2-40B4-BE49-F238E27FC236}">
                <a16:creationId xmlns:a16="http://schemas.microsoft.com/office/drawing/2014/main" id="{676774CC-FB23-474D-A840-14A1727AC64A}"/>
              </a:ext>
            </a:extLst>
          </p:cNvPr>
          <p:cNvSpPr/>
          <p:nvPr/>
        </p:nvSpPr>
        <p:spPr>
          <a:xfrm>
            <a:off x="6117549" y="4478151"/>
            <a:ext cx="320040" cy="320040"/>
          </a:xfrm>
          <a:prstGeom prst="ellipse">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87" name="Group 186">
            <a:extLst>
              <a:ext uri="{FF2B5EF4-FFF2-40B4-BE49-F238E27FC236}">
                <a16:creationId xmlns:a16="http://schemas.microsoft.com/office/drawing/2014/main" id="{B57D57F3-E1EC-4BC7-92CD-10140264BEAD}"/>
              </a:ext>
            </a:extLst>
          </p:cNvPr>
          <p:cNvGrpSpPr/>
          <p:nvPr/>
        </p:nvGrpSpPr>
        <p:grpSpPr>
          <a:xfrm>
            <a:off x="7738524" y="4478151"/>
            <a:ext cx="320040" cy="320040"/>
            <a:chOff x="5200650" y="161925"/>
            <a:chExt cx="400050" cy="419100"/>
          </a:xfrm>
        </p:grpSpPr>
        <p:sp>
          <p:nvSpPr>
            <p:cNvPr id="188" name="Oval 187">
              <a:extLst>
                <a:ext uri="{FF2B5EF4-FFF2-40B4-BE49-F238E27FC236}">
                  <a16:creationId xmlns:a16="http://schemas.microsoft.com/office/drawing/2014/main" id="{AB6ACCB5-335A-40CA-A45C-5FF3B56B90F5}"/>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9" name="Pie 77">
              <a:extLst>
                <a:ext uri="{FF2B5EF4-FFF2-40B4-BE49-F238E27FC236}">
                  <a16:creationId xmlns:a16="http://schemas.microsoft.com/office/drawing/2014/main" id="{29EE85BF-04DC-4722-ADD9-72CE02CD4F6F}"/>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grpSp>
        <p:nvGrpSpPr>
          <p:cNvPr id="190" name="Group 189">
            <a:extLst>
              <a:ext uri="{FF2B5EF4-FFF2-40B4-BE49-F238E27FC236}">
                <a16:creationId xmlns:a16="http://schemas.microsoft.com/office/drawing/2014/main" id="{503520E4-C09B-46D5-8B0E-32A4D13062B5}"/>
              </a:ext>
            </a:extLst>
          </p:cNvPr>
          <p:cNvGrpSpPr/>
          <p:nvPr/>
        </p:nvGrpSpPr>
        <p:grpSpPr>
          <a:xfrm>
            <a:off x="3096761" y="2960794"/>
            <a:ext cx="320040" cy="320040"/>
            <a:chOff x="8601075" y="1123950"/>
            <a:chExt cx="400050" cy="400050"/>
          </a:xfrm>
        </p:grpSpPr>
        <p:sp>
          <p:nvSpPr>
            <p:cNvPr id="191" name="Pie 83">
              <a:extLst>
                <a:ext uri="{FF2B5EF4-FFF2-40B4-BE49-F238E27FC236}">
                  <a16:creationId xmlns:a16="http://schemas.microsoft.com/office/drawing/2014/main" id="{49E30F02-3C32-4B07-87E5-F85BE2498478}"/>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92" name="Oval 191">
              <a:extLst>
                <a:ext uri="{FF2B5EF4-FFF2-40B4-BE49-F238E27FC236}">
                  <a16:creationId xmlns:a16="http://schemas.microsoft.com/office/drawing/2014/main" id="{09A7149B-E568-454F-9B93-EFA2E84EB160}"/>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93" name="Group 192">
            <a:extLst>
              <a:ext uri="{FF2B5EF4-FFF2-40B4-BE49-F238E27FC236}">
                <a16:creationId xmlns:a16="http://schemas.microsoft.com/office/drawing/2014/main" id="{C3202A69-7C9E-4F81-917D-6C1EE9306A04}"/>
              </a:ext>
            </a:extLst>
          </p:cNvPr>
          <p:cNvGrpSpPr/>
          <p:nvPr/>
        </p:nvGrpSpPr>
        <p:grpSpPr>
          <a:xfrm>
            <a:off x="7738524" y="2960794"/>
            <a:ext cx="320040" cy="320040"/>
            <a:chOff x="8601075" y="1123950"/>
            <a:chExt cx="400050" cy="400050"/>
          </a:xfrm>
        </p:grpSpPr>
        <p:sp>
          <p:nvSpPr>
            <p:cNvPr id="194" name="Pie 86">
              <a:extLst>
                <a:ext uri="{FF2B5EF4-FFF2-40B4-BE49-F238E27FC236}">
                  <a16:creationId xmlns:a16="http://schemas.microsoft.com/office/drawing/2014/main" id="{6E749A3E-2CEA-411B-9BD3-9059368B350F}"/>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95" name="Oval 194">
              <a:extLst>
                <a:ext uri="{FF2B5EF4-FFF2-40B4-BE49-F238E27FC236}">
                  <a16:creationId xmlns:a16="http://schemas.microsoft.com/office/drawing/2014/main" id="{AE588614-6C8B-40D2-AB2F-7530893D7F39}"/>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96" name="Oval 195">
            <a:extLst>
              <a:ext uri="{FF2B5EF4-FFF2-40B4-BE49-F238E27FC236}">
                <a16:creationId xmlns:a16="http://schemas.microsoft.com/office/drawing/2014/main" id="{54181DB5-62CA-4B22-8E0F-40202C21720D}"/>
              </a:ext>
            </a:extLst>
          </p:cNvPr>
          <p:cNvSpPr/>
          <p:nvPr/>
        </p:nvSpPr>
        <p:spPr>
          <a:xfrm>
            <a:off x="3096761" y="5015743"/>
            <a:ext cx="320040" cy="32004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8" name="Oval 197">
            <a:extLst>
              <a:ext uri="{FF2B5EF4-FFF2-40B4-BE49-F238E27FC236}">
                <a16:creationId xmlns:a16="http://schemas.microsoft.com/office/drawing/2014/main" id="{04A9093A-85E8-409A-8F20-8ADBE37831AB}"/>
              </a:ext>
            </a:extLst>
          </p:cNvPr>
          <p:cNvSpPr/>
          <p:nvPr/>
        </p:nvSpPr>
        <p:spPr>
          <a:xfrm>
            <a:off x="6117549" y="5015743"/>
            <a:ext cx="320040" cy="320040"/>
          </a:xfrm>
          <a:prstGeom prst="ellipse">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99" name="Group 198">
            <a:extLst>
              <a:ext uri="{FF2B5EF4-FFF2-40B4-BE49-F238E27FC236}">
                <a16:creationId xmlns:a16="http://schemas.microsoft.com/office/drawing/2014/main" id="{82E029DA-1527-4BCB-AF0C-A5C9B43F555B}"/>
              </a:ext>
            </a:extLst>
          </p:cNvPr>
          <p:cNvGrpSpPr/>
          <p:nvPr/>
        </p:nvGrpSpPr>
        <p:grpSpPr>
          <a:xfrm>
            <a:off x="7738524" y="5015743"/>
            <a:ext cx="320040" cy="320040"/>
            <a:chOff x="6286500" y="228600"/>
            <a:chExt cx="400050" cy="400050"/>
          </a:xfrm>
        </p:grpSpPr>
        <p:sp>
          <p:nvSpPr>
            <p:cNvPr id="200" name="Pie 92">
              <a:extLst>
                <a:ext uri="{FF2B5EF4-FFF2-40B4-BE49-F238E27FC236}">
                  <a16:creationId xmlns:a16="http://schemas.microsoft.com/office/drawing/2014/main" id="{CE8D12BC-69BB-4029-BF42-DB45F296B5F6}"/>
                </a:ext>
              </a:extLst>
            </p:cNvPr>
            <p:cNvSpPr/>
            <p:nvPr/>
          </p:nvSpPr>
          <p:spPr>
            <a:xfrm>
              <a:off x="6286500" y="228600"/>
              <a:ext cx="400050" cy="400050"/>
            </a:xfrm>
            <a:prstGeom prst="pie">
              <a:avLst>
                <a:gd name="adj1" fmla="val 12543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201" name="Oval 200">
              <a:extLst>
                <a:ext uri="{FF2B5EF4-FFF2-40B4-BE49-F238E27FC236}">
                  <a16:creationId xmlns:a16="http://schemas.microsoft.com/office/drawing/2014/main" id="{3B51A6B9-6FBC-42E6-AD33-D6D1A820DE8F}"/>
                </a:ext>
              </a:extLst>
            </p:cNvPr>
            <p:cNvSpPr/>
            <p:nvPr/>
          </p:nvSpPr>
          <p:spPr>
            <a:xfrm>
              <a:off x="6286500" y="22860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20" name="Oval 219">
            <a:extLst>
              <a:ext uri="{FF2B5EF4-FFF2-40B4-BE49-F238E27FC236}">
                <a16:creationId xmlns:a16="http://schemas.microsoft.com/office/drawing/2014/main" id="{FAF104E0-CB41-42FA-9A9B-6EA0D3FE558A}"/>
              </a:ext>
            </a:extLst>
          </p:cNvPr>
          <p:cNvSpPr/>
          <p:nvPr/>
        </p:nvSpPr>
        <p:spPr>
          <a:xfrm>
            <a:off x="4540200" y="5015743"/>
            <a:ext cx="320040" cy="32004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9602B4C6-86AD-44C3-A2F5-F82DEEC2F031}"/>
              </a:ext>
            </a:extLst>
          </p:cNvPr>
          <p:cNvGrpSpPr/>
          <p:nvPr/>
        </p:nvGrpSpPr>
        <p:grpSpPr>
          <a:xfrm>
            <a:off x="3096761" y="3472447"/>
            <a:ext cx="320040" cy="320040"/>
            <a:chOff x="6286500" y="228600"/>
            <a:chExt cx="400050" cy="400050"/>
          </a:xfrm>
        </p:grpSpPr>
        <p:sp>
          <p:nvSpPr>
            <p:cNvPr id="90" name="Pie 58">
              <a:extLst>
                <a:ext uri="{FF2B5EF4-FFF2-40B4-BE49-F238E27FC236}">
                  <a16:creationId xmlns:a16="http://schemas.microsoft.com/office/drawing/2014/main" id="{C2297E7D-896E-49DB-857B-B75CD10DC43A}"/>
                </a:ext>
              </a:extLst>
            </p:cNvPr>
            <p:cNvSpPr/>
            <p:nvPr/>
          </p:nvSpPr>
          <p:spPr>
            <a:xfrm>
              <a:off x="6286500" y="228600"/>
              <a:ext cx="400050" cy="400050"/>
            </a:xfrm>
            <a:prstGeom prst="pie">
              <a:avLst>
                <a:gd name="adj1" fmla="val 12543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91" name="Oval 90">
              <a:extLst>
                <a:ext uri="{FF2B5EF4-FFF2-40B4-BE49-F238E27FC236}">
                  <a16:creationId xmlns:a16="http://schemas.microsoft.com/office/drawing/2014/main" id="{A153AD14-7024-47B7-9E86-5A3CC3DD2390}"/>
                </a:ext>
              </a:extLst>
            </p:cNvPr>
            <p:cNvSpPr/>
            <p:nvPr/>
          </p:nvSpPr>
          <p:spPr>
            <a:xfrm>
              <a:off x="6286500" y="22860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259E54DD-6759-4596-8962-30637B5FCB96}"/>
              </a:ext>
            </a:extLst>
          </p:cNvPr>
          <p:cNvGrpSpPr/>
          <p:nvPr/>
        </p:nvGrpSpPr>
        <p:grpSpPr>
          <a:xfrm>
            <a:off x="4540200" y="3472447"/>
            <a:ext cx="320040" cy="320040"/>
            <a:chOff x="5200650" y="161925"/>
            <a:chExt cx="400050" cy="419100"/>
          </a:xfrm>
        </p:grpSpPr>
        <p:sp>
          <p:nvSpPr>
            <p:cNvPr id="94" name="Oval 93">
              <a:extLst>
                <a:ext uri="{FF2B5EF4-FFF2-40B4-BE49-F238E27FC236}">
                  <a16:creationId xmlns:a16="http://schemas.microsoft.com/office/drawing/2014/main" id="{F52142BA-F779-458C-86AE-6756762ADF3D}"/>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5" name="Pie 47">
              <a:extLst>
                <a:ext uri="{FF2B5EF4-FFF2-40B4-BE49-F238E27FC236}">
                  <a16:creationId xmlns:a16="http://schemas.microsoft.com/office/drawing/2014/main" id="{1EACC46C-85D5-47CB-8B98-59D7C6778F6F}"/>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grpSp>
        <p:nvGrpSpPr>
          <p:cNvPr id="96" name="Group 95">
            <a:extLst>
              <a:ext uri="{FF2B5EF4-FFF2-40B4-BE49-F238E27FC236}">
                <a16:creationId xmlns:a16="http://schemas.microsoft.com/office/drawing/2014/main" id="{FBE2A4D9-E4DA-46F5-972F-B9F5E740EBE4}"/>
              </a:ext>
            </a:extLst>
          </p:cNvPr>
          <p:cNvGrpSpPr/>
          <p:nvPr/>
        </p:nvGrpSpPr>
        <p:grpSpPr>
          <a:xfrm>
            <a:off x="6117549" y="3472447"/>
            <a:ext cx="320040" cy="320040"/>
            <a:chOff x="5200650" y="161925"/>
            <a:chExt cx="400050" cy="419100"/>
          </a:xfrm>
        </p:grpSpPr>
        <p:sp>
          <p:nvSpPr>
            <p:cNvPr id="97" name="Oval 96">
              <a:extLst>
                <a:ext uri="{FF2B5EF4-FFF2-40B4-BE49-F238E27FC236}">
                  <a16:creationId xmlns:a16="http://schemas.microsoft.com/office/drawing/2014/main" id="{9268F430-323D-4932-98F1-8A5A85A3C2F3}"/>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8" name="Pie 47">
              <a:extLst>
                <a:ext uri="{FF2B5EF4-FFF2-40B4-BE49-F238E27FC236}">
                  <a16:creationId xmlns:a16="http://schemas.microsoft.com/office/drawing/2014/main" id="{3CDC0B70-DF2F-435F-9E30-95F78421F88F}"/>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grpSp>
        <p:nvGrpSpPr>
          <p:cNvPr id="99" name="Group 98">
            <a:extLst>
              <a:ext uri="{FF2B5EF4-FFF2-40B4-BE49-F238E27FC236}">
                <a16:creationId xmlns:a16="http://schemas.microsoft.com/office/drawing/2014/main" id="{9583C56A-631E-4E12-A6B6-7492D59308A2}"/>
              </a:ext>
            </a:extLst>
          </p:cNvPr>
          <p:cNvGrpSpPr/>
          <p:nvPr/>
        </p:nvGrpSpPr>
        <p:grpSpPr>
          <a:xfrm>
            <a:off x="7738524" y="3472447"/>
            <a:ext cx="320040" cy="320040"/>
            <a:chOff x="8601075" y="1123950"/>
            <a:chExt cx="400050" cy="400050"/>
          </a:xfrm>
        </p:grpSpPr>
        <p:sp>
          <p:nvSpPr>
            <p:cNvPr id="100" name="Pie 86">
              <a:extLst>
                <a:ext uri="{FF2B5EF4-FFF2-40B4-BE49-F238E27FC236}">
                  <a16:creationId xmlns:a16="http://schemas.microsoft.com/office/drawing/2014/main" id="{002F75A9-8F68-449F-B37E-86394CBAED70}"/>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01" name="Oval 100">
              <a:extLst>
                <a:ext uri="{FF2B5EF4-FFF2-40B4-BE49-F238E27FC236}">
                  <a16:creationId xmlns:a16="http://schemas.microsoft.com/office/drawing/2014/main" id="{CC10ADBE-40BF-4A62-9EB8-0B9C429ADBEB}"/>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46B89586-34F7-40CC-A6E3-C00365BFD689}"/>
              </a:ext>
            </a:extLst>
          </p:cNvPr>
          <p:cNvGrpSpPr/>
          <p:nvPr/>
        </p:nvGrpSpPr>
        <p:grpSpPr>
          <a:xfrm>
            <a:off x="4540200" y="4478151"/>
            <a:ext cx="320040" cy="320040"/>
            <a:chOff x="5200650" y="161925"/>
            <a:chExt cx="400050" cy="419100"/>
          </a:xfrm>
        </p:grpSpPr>
        <p:sp>
          <p:nvSpPr>
            <p:cNvPr id="104" name="Oval 103">
              <a:extLst>
                <a:ext uri="{FF2B5EF4-FFF2-40B4-BE49-F238E27FC236}">
                  <a16:creationId xmlns:a16="http://schemas.microsoft.com/office/drawing/2014/main" id="{D8644FD5-914C-4C2D-8796-9B2158F70243}"/>
                </a:ext>
              </a:extLst>
            </p:cNvPr>
            <p:cNvSpPr/>
            <p:nvPr/>
          </p:nvSpPr>
          <p:spPr>
            <a:xfrm>
              <a:off x="5200650" y="161925"/>
              <a:ext cx="400050" cy="41910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5" name="Pie 47">
              <a:extLst>
                <a:ext uri="{FF2B5EF4-FFF2-40B4-BE49-F238E27FC236}">
                  <a16:creationId xmlns:a16="http://schemas.microsoft.com/office/drawing/2014/main" id="{4955C49F-4F99-480A-B914-9ABB72853AF6}"/>
                </a:ext>
              </a:extLst>
            </p:cNvPr>
            <p:cNvSpPr/>
            <p:nvPr/>
          </p:nvSpPr>
          <p:spPr>
            <a:xfrm>
              <a:off x="5200650" y="180975"/>
              <a:ext cx="400050" cy="400050"/>
            </a:xfrm>
            <a:prstGeom prst="pie">
              <a:avLst>
                <a:gd name="adj1" fmla="val 543075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grpSp>
      <p:grpSp>
        <p:nvGrpSpPr>
          <p:cNvPr id="106" name="Group 105">
            <a:extLst>
              <a:ext uri="{FF2B5EF4-FFF2-40B4-BE49-F238E27FC236}">
                <a16:creationId xmlns:a16="http://schemas.microsoft.com/office/drawing/2014/main" id="{6BD30DA1-28DC-4F97-98B5-7ED01D79CF77}"/>
              </a:ext>
            </a:extLst>
          </p:cNvPr>
          <p:cNvGrpSpPr/>
          <p:nvPr/>
        </p:nvGrpSpPr>
        <p:grpSpPr>
          <a:xfrm>
            <a:off x="3096761" y="3957376"/>
            <a:ext cx="320040" cy="320040"/>
            <a:chOff x="8601075" y="1123950"/>
            <a:chExt cx="400050" cy="400050"/>
          </a:xfrm>
        </p:grpSpPr>
        <p:sp>
          <p:nvSpPr>
            <p:cNvPr id="109" name="Pie 83">
              <a:extLst>
                <a:ext uri="{FF2B5EF4-FFF2-40B4-BE49-F238E27FC236}">
                  <a16:creationId xmlns:a16="http://schemas.microsoft.com/office/drawing/2014/main" id="{46057838-90DE-47EF-A4CD-9FB7F213B3F7}"/>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10" name="Oval 109">
              <a:extLst>
                <a:ext uri="{FF2B5EF4-FFF2-40B4-BE49-F238E27FC236}">
                  <a16:creationId xmlns:a16="http://schemas.microsoft.com/office/drawing/2014/main" id="{BAE97C47-92E7-442A-9A10-F33C34E0381E}"/>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11" name="Group 110">
            <a:extLst>
              <a:ext uri="{FF2B5EF4-FFF2-40B4-BE49-F238E27FC236}">
                <a16:creationId xmlns:a16="http://schemas.microsoft.com/office/drawing/2014/main" id="{F4C835B7-DA25-462B-8ECF-FB9AD0CE363E}"/>
              </a:ext>
            </a:extLst>
          </p:cNvPr>
          <p:cNvGrpSpPr/>
          <p:nvPr/>
        </p:nvGrpSpPr>
        <p:grpSpPr>
          <a:xfrm>
            <a:off x="4540200" y="3957376"/>
            <a:ext cx="320040" cy="320040"/>
            <a:chOff x="8601075" y="1123950"/>
            <a:chExt cx="400050" cy="400050"/>
          </a:xfrm>
        </p:grpSpPr>
        <p:sp>
          <p:nvSpPr>
            <p:cNvPr id="112" name="Pie 83">
              <a:extLst>
                <a:ext uri="{FF2B5EF4-FFF2-40B4-BE49-F238E27FC236}">
                  <a16:creationId xmlns:a16="http://schemas.microsoft.com/office/drawing/2014/main" id="{F4BDDFB8-96E1-4DEB-8365-55FD9FDBE982}"/>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13" name="Oval 112">
              <a:extLst>
                <a:ext uri="{FF2B5EF4-FFF2-40B4-BE49-F238E27FC236}">
                  <a16:creationId xmlns:a16="http://schemas.microsoft.com/office/drawing/2014/main" id="{7D2D0055-9FB1-412F-9F5B-ECF94B80A571}"/>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14" name="Group 113">
            <a:extLst>
              <a:ext uri="{FF2B5EF4-FFF2-40B4-BE49-F238E27FC236}">
                <a16:creationId xmlns:a16="http://schemas.microsoft.com/office/drawing/2014/main" id="{134ADF1F-36B3-4F12-AB29-444BA9F26ABE}"/>
              </a:ext>
            </a:extLst>
          </p:cNvPr>
          <p:cNvGrpSpPr/>
          <p:nvPr/>
        </p:nvGrpSpPr>
        <p:grpSpPr>
          <a:xfrm>
            <a:off x="6117549" y="3957376"/>
            <a:ext cx="320040" cy="320040"/>
            <a:chOff x="8601075" y="1123950"/>
            <a:chExt cx="400050" cy="400050"/>
          </a:xfrm>
        </p:grpSpPr>
        <p:sp>
          <p:nvSpPr>
            <p:cNvPr id="115" name="Pie 83">
              <a:extLst>
                <a:ext uri="{FF2B5EF4-FFF2-40B4-BE49-F238E27FC236}">
                  <a16:creationId xmlns:a16="http://schemas.microsoft.com/office/drawing/2014/main" id="{EEDD3535-3742-44F6-AEF5-B5EF83ECFC20}"/>
                </a:ext>
              </a:extLst>
            </p:cNvPr>
            <p:cNvSpPr/>
            <p:nvPr/>
          </p:nvSpPr>
          <p:spPr>
            <a:xfrm>
              <a:off x="8601075" y="1123950"/>
              <a:ext cx="400050" cy="400050"/>
            </a:xfrm>
            <a:prstGeom prst="pie">
              <a:avLst>
                <a:gd name="adj1" fmla="val 10907882"/>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17" name="Oval 116">
              <a:extLst>
                <a:ext uri="{FF2B5EF4-FFF2-40B4-BE49-F238E27FC236}">
                  <a16:creationId xmlns:a16="http://schemas.microsoft.com/office/drawing/2014/main" id="{AB32B2DD-3096-4FA8-A601-2AFFC72E73EA}"/>
                </a:ext>
              </a:extLst>
            </p:cNvPr>
            <p:cNvSpPr/>
            <p:nvPr/>
          </p:nvSpPr>
          <p:spPr>
            <a:xfrm>
              <a:off x="8601075" y="112395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18" name="Group 117">
            <a:extLst>
              <a:ext uri="{FF2B5EF4-FFF2-40B4-BE49-F238E27FC236}">
                <a16:creationId xmlns:a16="http://schemas.microsoft.com/office/drawing/2014/main" id="{1CD20F78-6F2D-4151-9FBD-24ED87F9D398}"/>
              </a:ext>
            </a:extLst>
          </p:cNvPr>
          <p:cNvGrpSpPr/>
          <p:nvPr/>
        </p:nvGrpSpPr>
        <p:grpSpPr>
          <a:xfrm>
            <a:off x="7738524" y="3957376"/>
            <a:ext cx="320040" cy="320040"/>
            <a:chOff x="6286500" y="228600"/>
            <a:chExt cx="400050" cy="400050"/>
          </a:xfrm>
        </p:grpSpPr>
        <p:sp>
          <p:nvSpPr>
            <p:cNvPr id="122" name="Pie 92">
              <a:extLst>
                <a:ext uri="{FF2B5EF4-FFF2-40B4-BE49-F238E27FC236}">
                  <a16:creationId xmlns:a16="http://schemas.microsoft.com/office/drawing/2014/main" id="{C0FB6CAA-C376-4810-A5AC-4C587270C6DA}"/>
                </a:ext>
              </a:extLst>
            </p:cNvPr>
            <p:cNvSpPr/>
            <p:nvPr/>
          </p:nvSpPr>
          <p:spPr>
            <a:xfrm>
              <a:off x="6286500" y="228600"/>
              <a:ext cx="400050" cy="400050"/>
            </a:xfrm>
            <a:prstGeom prst="pie">
              <a:avLst>
                <a:gd name="adj1" fmla="val 125438"/>
                <a:gd name="adj2" fmla="val 16200000"/>
              </a:avLst>
            </a:prstGeom>
            <a:solidFill>
              <a:srgbClr val="002F6C">
                <a:lumMod val="75000"/>
              </a:srgbClr>
            </a:solidFill>
            <a:ln w="25400" cap="flat" cmpd="sng" algn="ctr">
              <a:solidFill>
                <a:srgbClr val="002F6C">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55555"/>
                </a:solidFill>
                <a:effectLst/>
                <a:uLnTx/>
                <a:uFillTx/>
                <a:latin typeface="Arial"/>
                <a:ea typeface="+mn-ea"/>
                <a:cs typeface="+mn-cs"/>
              </a:endParaRPr>
            </a:p>
          </p:txBody>
        </p:sp>
        <p:sp>
          <p:nvSpPr>
            <p:cNvPr id="124" name="Oval 123">
              <a:extLst>
                <a:ext uri="{FF2B5EF4-FFF2-40B4-BE49-F238E27FC236}">
                  <a16:creationId xmlns:a16="http://schemas.microsoft.com/office/drawing/2014/main" id="{F918DDC0-1CF2-4EB4-A428-D7FB194CE8C5}"/>
                </a:ext>
              </a:extLst>
            </p:cNvPr>
            <p:cNvSpPr/>
            <p:nvPr/>
          </p:nvSpPr>
          <p:spPr>
            <a:xfrm>
              <a:off x="6286500" y="228600"/>
              <a:ext cx="400050" cy="400050"/>
            </a:xfrm>
            <a:prstGeom prst="ellipse">
              <a:avLst/>
            </a:prstGeom>
            <a:noFill/>
            <a:ln w="25400" cap="flat" cmpd="sng" algn="ctr">
              <a:solidFill>
                <a:srgbClr val="00529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CC6A733E-280F-EE10-67C5-C00C556ACE5D}"/>
              </a:ext>
            </a:extLst>
          </p:cNvPr>
          <p:cNvPicPr>
            <a:picLocks noChangeAspect="1"/>
          </p:cNvPicPr>
          <p:nvPr/>
        </p:nvPicPr>
        <p:blipFill>
          <a:blip r:embed="rId2"/>
          <a:stretch>
            <a:fillRect/>
          </a:stretch>
        </p:blipFill>
        <p:spPr>
          <a:xfrm>
            <a:off x="8454126" y="3110"/>
            <a:ext cx="684828" cy="684828"/>
          </a:xfrm>
          <a:prstGeom prst="rect">
            <a:avLst/>
          </a:prstGeom>
        </p:spPr>
      </p:pic>
      <p:sp>
        <p:nvSpPr>
          <p:cNvPr id="2" name="Footer Placeholder 1">
            <a:extLst>
              <a:ext uri="{FF2B5EF4-FFF2-40B4-BE49-F238E27FC236}">
                <a16:creationId xmlns:a16="http://schemas.microsoft.com/office/drawing/2014/main" id="{BAB88AF9-1E93-C5DD-842C-18DF887EC952}"/>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8" name="Date Placeholder 5">
            <a:extLst>
              <a:ext uri="{FF2B5EF4-FFF2-40B4-BE49-F238E27FC236}">
                <a16:creationId xmlns:a16="http://schemas.microsoft.com/office/drawing/2014/main" id="{51C07908-5767-D9A3-922A-4B5147997BA9}"/>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50362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25C7F18-38EA-4ED9-BD58-9F5139ED8637}"/>
              </a:ext>
            </a:extLst>
          </p:cNvPr>
          <p:cNvGraphicFramePr>
            <a:graphicFrameLocks noChangeAspect="1"/>
          </p:cNvGraphicFramePr>
          <p:nvPr>
            <p:custDataLst>
              <p:tags r:id="rId1"/>
            </p:custDataLst>
            <p:extLst>
              <p:ext uri="{D42A27DB-BD31-4B8C-83A1-F6EECF244321}">
                <p14:modId xmlns:p14="http://schemas.microsoft.com/office/powerpoint/2010/main" val="1714873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80" imgH="180" progId="TCLayout.ActiveDocument.1">
                  <p:embed/>
                </p:oleObj>
              </mc:Choice>
              <mc:Fallback>
                <p:oleObj name="think-cell Slide" r:id="rId4" imgW="180" imgH="180" progId="TCLayout.ActiveDocument.1">
                  <p:embed/>
                  <p:pic>
                    <p:nvPicPr>
                      <p:cNvPr id="7" name="Object 6" hidden="1">
                        <a:extLst>
                          <a:ext uri="{FF2B5EF4-FFF2-40B4-BE49-F238E27FC236}">
                            <a16:creationId xmlns:a16="http://schemas.microsoft.com/office/drawing/2014/main" id="{725C7F18-38EA-4ED9-BD58-9F5139ED86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C52CA5-AE1E-4B78-9683-380AAE6FDBAE}"/>
              </a:ext>
            </a:extLst>
          </p:cNvPr>
          <p:cNvSpPr>
            <a:spLocks noGrp="1"/>
          </p:cNvSpPr>
          <p:nvPr>
            <p:ph type="title"/>
          </p:nvPr>
        </p:nvSpPr>
        <p:spPr/>
        <p:txBody>
          <a:bodyPr vert="horz"/>
          <a:lstStyle/>
          <a:p>
            <a:r>
              <a:rPr lang="en-US"/>
              <a:t>Q&amp;A</a:t>
            </a:r>
          </a:p>
        </p:txBody>
      </p:sp>
      <p:sp>
        <p:nvSpPr>
          <p:cNvPr id="5" name="Slide Number Placeholder 4">
            <a:extLst>
              <a:ext uri="{FF2B5EF4-FFF2-40B4-BE49-F238E27FC236}">
                <a16:creationId xmlns:a16="http://schemas.microsoft.com/office/drawing/2014/main" id="{5FCD2460-DA84-45C7-A7B2-984653AE0A9E}"/>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FFFFFF"/>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600" b="0" i="0" u="none" strike="noStrike" kern="1200" cap="none" spc="0" normalizeH="0" baseline="0" noProof="0">
              <a:ln>
                <a:noFill/>
              </a:ln>
              <a:solidFill>
                <a:srgbClr val="FFFFFF"/>
              </a:solidFill>
              <a:effectLst/>
              <a:uLnTx/>
              <a:uFillTx/>
              <a:latin typeface="HelveticaNeueLT Std"/>
              <a:ea typeface="+mn-ea"/>
              <a:cs typeface="+mn-cs"/>
            </a:endParaRPr>
          </a:p>
        </p:txBody>
      </p:sp>
      <p:sp>
        <p:nvSpPr>
          <p:cNvPr id="8" name="Content Placeholder 7">
            <a:extLst>
              <a:ext uri="{FF2B5EF4-FFF2-40B4-BE49-F238E27FC236}">
                <a16:creationId xmlns:a16="http://schemas.microsoft.com/office/drawing/2014/main" id="{B0A99920-59CD-B96D-805D-2E08122C929C}"/>
              </a:ext>
            </a:extLst>
          </p:cNvPr>
          <p:cNvSpPr txBox="1">
            <a:spLocks/>
          </p:cNvSpPr>
          <p:nvPr/>
        </p:nvSpPr>
        <p:spPr bwMode="auto">
          <a:xfrm>
            <a:off x="4783359" y="890016"/>
            <a:ext cx="3958303" cy="49677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200" b="1" kern="0"/>
          </a:p>
          <a:p>
            <a:endParaRPr lang="en-US" sz="1200" b="1" kern="0"/>
          </a:p>
          <a:p>
            <a:pPr marL="0" indent="0">
              <a:buNone/>
            </a:pPr>
            <a:endParaRPr lang="en-US" sz="1200" b="1" kern="0"/>
          </a:p>
          <a:p>
            <a:pPr marL="0" indent="0">
              <a:buNone/>
            </a:pPr>
            <a:r>
              <a:rPr lang="en-US" sz="1200" b="1" kern="0">
                <a:solidFill>
                  <a:schemeClr val="bg1"/>
                </a:solidFill>
              </a:rPr>
              <a:t>QR Code to connect with our recruiting team:</a:t>
            </a:r>
          </a:p>
          <a:p>
            <a:endParaRPr lang="en-US" sz="1200" kern="0"/>
          </a:p>
        </p:txBody>
      </p:sp>
      <p:pic>
        <p:nvPicPr>
          <p:cNvPr id="9" name="Picture 8">
            <a:extLst>
              <a:ext uri="{FF2B5EF4-FFF2-40B4-BE49-F238E27FC236}">
                <a16:creationId xmlns:a16="http://schemas.microsoft.com/office/drawing/2014/main" id="{39731D7D-C1DA-CB74-E3B8-6D8135CF38D6}"/>
              </a:ext>
            </a:extLst>
          </p:cNvPr>
          <p:cNvPicPr>
            <a:picLocks noChangeAspect="1"/>
          </p:cNvPicPr>
          <p:nvPr/>
        </p:nvPicPr>
        <p:blipFill>
          <a:blip r:embed="rId6"/>
          <a:stretch>
            <a:fillRect/>
          </a:stretch>
        </p:blipFill>
        <p:spPr>
          <a:xfrm>
            <a:off x="5340099" y="2299197"/>
            <a:ext cx="2259606" cy="2259606"/>
          </a:xfrm>
          <a:prstGeom prst="rect">
            <a:avLst/>
          </a:prstGeom>
        </p:spPr>
      </p:pic>
      <p:sp>
        <p:nvSpPr>
          <p:cNvPr id="6" name="Footer Placeholder 1">
            <a:extLst>
              <a:ext uri="{FF2B5EF4-FFF2-40B4-BE49-F238E27FC236}">
                <a16:creationId xmlns:a16="http://schemas.microsoft.com/office/drawing/2014/main" id="{B4D9562B-EAF6-9111-C466-D254717792A7}"/>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0" name="Date Placeholder 5">
            <a:extLst>
              <a:ext uri="{FF2B5EF4-FFF2-40B4-BE49-F238E27FC236}">
                <a16:creationId xmlns:a16="http://schemas.microsoft.com/office/drawing/2014/main" id="{D36038E8-019F-15F8-524E-B47BB16A96E3}"/>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49484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9"/>
          </p:nvPr>
        </p:nvSpPr>
        <p:spPr>
          <a:xfrm>
            <a:off x="452438" y="1083958"/>
            <a:ext cx="8229600" cy="5145192"/>
          </a:xfrm>
        </p:spPr>
        <p:txBody>
          <a:bodyPr/>
          <a:lstStyle/>
          <a:p>
            <a:pPr marL="0" indent="0" algn="just">
              <a:buNone/>
            </a:pPr>
            <a:r>
              <a:rPr lang="en-US" i="1" dirty="0"/>
              <a:t>This presentation is for the internal use of the recipient(s) only and not for redistribution to potential investors or an offer or solicitation with respect to any securities. Any offer of securities can only be made by a current Confidential Offering Memorandum, which is available on an exclusively private basis and only to qualified financially sophisticated investors. Nothing in this presentation constitutes investment, tax, legal or other advice, and the information contained herein does not purport to represent any investment strategy or product of Citadel.</a:t>
            </a:r>
          </a:p>
          <a:p>
            <a:pPr marL="0" indent="0" algn="just">
              <a:buNone/>
            </a:pPr>
            <a:endParaRPr lang="en-US" i="1" dirty="0"/>
          </a:p>
          <a:p>
            <a:pPr marL="0" indent="0" algn="just">
              <a:buNone/>
            </a:pPr>
            <a:r>
              <a:rPr lang="en-US" i="1" dirty="0"/>
              <a:t>The information contained in this document is current only as of the date indicated. Citadel has no obligation to update the information following such date and no recipient of the information should rely on such information as current, accurate or complete following such date.</a:t>
            </a:r>
          </a:p>
        </p:txBody>
      </p:sp>
      <p:sp>
        <p:nvSpPr>
          <p:cNvPr id="10" name="Title 9"/>
          <p:cNvSpPr>
            <a:spLocks noGrp="1"/>
          </p:cNvSpPr>
          <p:nvPr>
            <p:ph type="title"/>
          </p:nvPr>
        </p:nvSpPr>
        <p:spPr/>
        <p:txBody>
          <a:bodyPr/>
          <a:lstStyle/>
          <a:p>
            <a:r>
              <a:rPr lang="en-US"/>
              <a:t>IMPORTANT NOTICE</a:t>
            </a:r>
          </a:p>
        </p:txBody>
      </p:sp>
      <p:sp>
        <p:nvSpPr>
          <p:cNvPr id="2" name="Slide Number Placeholder 1">
            <a:extLst>
              <a:ext uri="{FF2B5EF4-FFF2-40B4-BE49-F238E27FC236}">
                <a16:creationId xmlns:a16="http://schemas.microsoft.com/office/drawing/2014/main" id="{757706B6-1135-4251-B1B3-D0E217FB280B}"/>
              </a:ext>
            </a:extLst>
          </p:cNvPr>
          <p:cNvSpPr>
            <a:spLocks noGrp="1"/>
          </p:cNvSpPr>
          <p:nvPr>
            <p:ph type="sldNum" sz="quarter" idx="16"/>
          </p:nvPr>
        </p:nvSpPr>
        <p:spPr>
          <a:xfrm>
            <a:off x="8561845" y="6466291"/>
            <a:ext cx="120194" cy="137160"/>
          </a:xfrm>
          <a:prstGeom prst="rect">
            <a:avLst/>
          </a:prstGeom>
        </p:spPr>
        <p:txBody>
          <a:bodyPr lIns="0" tIns="0" rIns="0" bIns="0" anchor="ctr" anchorCtr="0"/>
          <a:lstStyle>
            <a:defPPr>
              <a:defRPr lang="en-US"/>
            </a:defPPr>
            <a:lvl1pPr algn="l" rtl="0" fontAlgn="base">
              <a:spcBef>
                <a:spcPct val="0"/>
              </a:spcBef>
              <a:spcAft>
                <a:spcPct val="0"/>
              </a:spcAft>
              <a:defRPr sz="600" kern="1200">
                <a:solidFill>
                  <a:schemeClr val="accent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39BA69E-D64D-4026-8F7C-C8DB9E9EB6F2}" type="slidenum">
              <a:rPr lang="en-US" smtClean="0"/>
              <a:pPr/>
              <a:t>28</a:t>
            </a:fld>
            <a:endParaRPr lang="en-US"/>
          </a:p>
        </p:txBody>
      </p:sp>
      <p:sp>
        <p:nvSpPr>
          <p:cNvPr id="3" name="Footer Placeholder 1">
            <a:extLst>
              <a:ext uri="{FF2B5EF4-FFF2-40B4-BE49-F238E27FC236}">
                <a16:creationId xmlns:a16="http://schemas.microsoft.com/office/drawing/2014/main" id="{9ED974C8-0331-752B-DE8F-ACA31725F1EA}"/>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4" name="Date Placeholder 5">
            <a:extLst>
              <a:ext uri="{FF2B5EF4-FFF2-40B4-BE49-F238E27FC236}">
                <a16:creationId xmlns:a16="http://schemas.microsoft.com/office/drawing/2014/main" id="{4F2DB150-262B-4D08-3A4F-716EE7B5B975}"/>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52155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E4A630C9-DD49-0D87-DF26-33ED61B6D7CF}"/>
              </a:ext>
            </a:extLst>
          </p:cNvPr>
          <p:cNvSpPr txBox="1">
            <a:spLocks/>
          </p:cNvSpPr>
          <p:nvPr/>
        </p:nvSpPr>
        <p:spPr bwMode="auto">
          <a:xfrm>
            <a:off x="4783359" y="1000225"/>
            <a:ext cx="3958303" cy="4857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endParaRPr lang="en-US" sz="1200" b="1" kern="0"/>
          </a:p>
          <a:p>
            <a:endParaRPr lang="en-US" sz="1200" b="1" kern="0"/>
          </a:p>
          <a:p>
            <a:pPr marL="0" indent="0">
              <a:buNone/>
            </a:pPr>
            <a:endParaRPr lang="en-US" sz="1200" b="1" kern="0"/>
          </a:p>
          <a:p>
            <a:r>
              <a:rPr lang="en-US" sz="1200" b="1" kern="0"/>
              <a:t>QR Code to connect with our recruiting team:</a:t>
            </a:r>
          </a:p>
          <a:p>
            <a:endParaRPr lang="en-US" sz="1200" kern="0"/>
          </a:p>
        </p:txBody>
      </p:sp>
      <p:sp>
        <p:nvSpPr>
          <p:cNvPr id="8" name="Content Placeholder 7"/>
          <p:cNvSpPr>
            <a:spLocks noGrp="1"/>
          </p:cNvSpPr>
          <p:nvPr>
            <p:ph sz="quarter" idx="19"/>
          </p:nvPr>
        </p:nvSpPr>
        <p:spPr>
          <a:xfrm>
            <a:off x="457200" y="1000225"/>
            <a:ext cx="4169664" cy="4857550"/>
          </a:xfrm>
        </p:spPr>
        <p:txBody>
          <a:bodyPr/>
          <a:lstStyle/>
          <a:p>
            <a:r>
              <a:rPr lang="en-US" sz="1200" b="1" dirty="0"/>
              <a:t>Section 1 – About Citadel</a:t>
            </a:r>
          </a:p>
          <a:p>
            <a:pPr lvl="1"/>
            <a:r>
              <a:rPr lang="en-US" sz="1100" dirty="0"/>
              <a:t>Citadel</a:t>
            </a:r>
          </a:p>
          <a:p>
            <a:pPr lvl="1"/>
            <a:r>
              <a:rPr lang="en-US" sz="1100" dirty="0"/>
              <a:t>Fixed Income &amp; Macro</a:t>
            </a:r>
            <a:br>
              <a:rPr lang="en-US" sz="1100" dirty="0"/>
            </a:br>
            <a:endParaRPr lang="en-US" sz="1100" dirty="0"/>
          </a:p>
          <a:p>
            <a:r>
              <a:rPr lang="en-US" sz="1200" b="1" dirty="0"/>
              <a:t>Section 2 – Market Overview</a:t>
            </a:r>
            <a:endParaRPr lang="en-US" sz="1100" b="1" dirty="0"/>
          </a:p>
          <a:p>
            <a:pPr lvl="1"/>
            <a:r>
              <a:rPr lang="en-US" sz="1100" dirty="0"/>
              <a:t>How Does Fixed Income Impact You?</a:t>
            </a:r>
          </a:p>
          <a:p>
            <a:pPr lvl="1"/>
            <a:r>
              <a:rPr lang="en-US" sz="1100" dirty="0"/>
              <a:t>News overview / Risk Factor overview / Product overview</a:t>
            </a:r>
          </a:p>
          <a:p>
            <a:pPr lvl="1"/>
            <a:r>
              <a:rPr lang="en-US" sz="1100" dirty="0"/>
              <a:t>Government Spending and the Economy</a:t>
            </a:r>
          </a:p>
          <a:p>
            <a:pPr lvl="1"/>
            <a:r>
              <a:rPr lang="en-US" sz="1100" dirty="0"/>
              <a:t>FX</a:t>
            </a:r>
          </a:p>
          <a:p>
            <a:pPr lvl="1"/>
            <a:r>
              <a:rPr lang="en-US" sz="1100" dirty="0"/>
              <a:t>Mortgages</a:t>
            </a:r>
            <a:br>
              <a:rPr lang="en-US" sz="1100" dirty="0"/>
            </a:br>
            <a:endParaRPr lang="en-US" sz="1100" dirty="0"/>
          </a:p>
          <a:p>
            <a:r>
              <a:rPr lang="en-US" sz="1200" b="1" dirty="0"/>
              <a:t>Section 3 – Case Studies</a:t>
            </a:r>
          </a:p>
          <a:p>
            <a:pPr lvl="1"/>
            <a:r>
              <a:rPr lang="en-US" sz="1100" dirty="0"/>
              <a:t>Evaluating trading counterparties</a:t>
            </a:r>
          </a:p>
          <a:p>
            <a:pPr lvl="1"/>
            <a:r>
              <a:rPr lang="en-US" sz="1100" dirty="0"/>
              <a:t>Evaluating risk through market simulations</a:t>
            </a:r>
          </a:p>
          <a:p>
            <a:pPr lvl="1"/>
            <a:r>
              <a:rPr lang="en-US" sz="1100" dirty="0"/>
              <a:t>Monitoring a live portfolio</a:t>
            </a:r>
            <a:br>
              <a:rPr lang="en-US" sz="1100" dirty="0"/>
            </a:br>
            <a:endParaRPr lang="en-US" sz="1100" dirty="0"/>
          </a:p>
          <a:p>
            <a:r>
              <a:rPr lang="en-US" sz="1200" b="1" dirty="0"/>
              <a:t>Section 4 – Roles in the Industry</a:t>
            </a:r>
            <a:br>
              <a:rPr lang="en-US" sz="1100" b="1" dirty="0"/>
            </a:br>
            <a:endParaRPr lang="en-US" sz="1100" b="1" dirty="0"/>
          </a:p>
          <a:p>
            <a:r>
              <a:rPr lang="en-US" sz="1200" b="1" dirty="0"/>
              <a:t>Section 5 – Q&amp;A</a:t>
            </a:r>
          </a:p>
          <a:p>
            <a:endParaRPr lang="en-US" sz="1200" dirty="0"/>
          </a:p>
        </p:txBody>
      </p:sp>
      <p:sp>
        <p:nvSpPr>
          <p:cNvPr id="7" name="Title 6"/>
          <p:cNvSpPr>
            <a:spLocks noGrp="1"/>
          </p:cNvSpPr>
          <p:nvPr>
            <p:ph type="title"/>
          </p:nvPr>
        </p:nvSpPr>
        <p:spPr/>
        <p:txBody>
          <a:bodyPr/>
          <a:lstStyle/>
          <a:p>
            <a:r>
              <a:rPr lang="en-US"/>
              <a:t>Agenda</a:t>
            </a:r>
          </a:p>
        </p:txBody>
      </p:sp>
      <p:sp>
        <p:nvSpPr>
          <p:cNvPr id="5" name="Slide Number Placeholder 4"/>
          <p:cNvSpPr>
            <a:spLocks noGrp="1"/>
          </p:cNvSpPr>
          <p:nvPr>
            <p:ph type="sldNum" sz="quarter" idx="16"/>
          </p:nvPr>
        </p:nvSpPr>
        <p:spPr/>
        <p:txBody>
          <a:bodyPr/>
          <a:lstStyle/>
          <a:p>
            <a:fld id="{039BA69E-D64D-4026-8F7C-C8DB9E9EB6F2}" type="slidenum">
              <a:rPr lang="en-US" smtClean="0"/>
              <a:pPr/>
              <a:t>3</a:t>
            </a:fld>
            <a:endParaRPr lang="en-US"/>
          </a:p>
        </p:txBody>
      </p:sp>
      <p:pic>
        <p:nvPicPr>
          <p:cNvPr id="2" name="Picture 1">
            <a:extLst>
              <a:ext uri="{FF2B5EF4-FFF2-40B4-BE49-F238E27FC236}">
                <a16:creationId xmlns:a16="http://schemas.microsoft.com/office/drawing/2014/main" id="{7914C4B0-3103-1DD9-CBC5-3E984A7FBB0B}"/>
              </a:ext>
            </a:extLst>
          </p:cNvPr>
          <p:cNvPicPr>
            <a:picLocks noChangeAspect="1"/>
          </p:cNvPicPr>
          <p:nvPr/>
        </p:nvPicPr>
        <p:blipFill>
          <a:blip r:embed="rId2"/>
          <a:stretch>
            <a:fillRect/>
          </a:stretch>
        </p:blipFill>
        <p:spPr>
          <a:xfrm>
            <a:off x="5632707" y="2299197"/>
            <a:ext cx="2259606" cy="2259606"/>
          </a:xfrm>
          <a:prstGeom prst="rect">
            <a:avLst/>
          </a:prstGeom>
        </p:spPr>
      </p:pic>
      <p:sp>
        <p:nvSpPr>
          <p:cNvPr id="6" name="Footer Placeholder 1">
            <a:extLst>
              <a:ext uri="{FF2B5EF4-FFF2-40B4-BE49-F238E27FC236}">
                <a16:creationId xmlns:a16="http://schemas.microsoft.com/office/drawing/2014/main" id="{F43D02EA-F5D6-B537-197D-5EBD8B41E988}"/>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0" name="Date Placeholder 5">
            <a:extLst>
              <a:ext uri="{FF2B5EF4-FFF2-40B4-BE49-F238E27FC236}">
                <a16:creationId xmlns:a16="http://schemas.microsoft.com/office/drawing/2014/main" id="{63DD6A3C-94BF-363E-A587-C45382CB4089}"/>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159687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1EF2-5726-105B-9FDE-6A5F9CF63BDE}"/>
            </a:ext>
          </a:extLst>
        </p:cNvPr>
        <p:cNvGrpSpPr/>
        <p:nvPr/>
      </p:nvGrpSpPr>
      <p:grpSpPr>
        <a:xfrm>
          <a:off x="0" y="0"/>
          <a:ext cx="0" cy="0"/>
          <a:chOff x="0" y="0"/>
          <a:chExt cx="0" cy="0"/>
        </a:xfrm>
      </p:grpSpPr>
      <p:pic>
        <p:nvPicPr>
          <p:cNvPr id="59" name="Picture 58" descr="A person in a suit sitting in front of a crowd&#10;&#10;Description automatically generated">
            <a:extLst>
              <a:ext uri="{FF2B5EF4-FFF2-40B4-BE49-F238E27FC236}">
                <a16:creationId xmlns:a16="http://schemas.microsoft.com/office/drawing/2014/main" id="{5962ECC6-ADF0-145A-D630-BC3BD50CC641}"/>
              </a:ext>
            </a:extLst>
          </p:cNvPr>
          <p:cNvPicPr>
            <a:picLocks noChangeAspect="1"/>
          </p:cNvPicPr>
          <p:nvPr/>
        </p:nvPicPr>
        <p:blipFill>
          <a:blip r:embed="rId3"/>
          <a:srcRect l="3994" t="2397" b="14766"/>
          <a:stretch/>
        </p:blipFill>
        <p:spPr>
          <a:xfrm>
            <a:off x="4056163" y="857250"/>
            <a:ext cx="4687788" cy="3140319"/>
          </a:xfrm>
          <a:prstGeom prst="rect">
            <a:avLst/>
          </a:prstGeom>
        </p:spPr>
      </p:pic>
      <p:sp>
        <p:nvSpPr>
          <p:cNvPr id="10" name="Footer Placeholder 9">
            <a:extLst>
              <a:ext uri="{FF2B5EF4-FFF2-40B4-BE49-F238E27FC236}">
                <a16:creationId xmlns:a16="http://schemas.microsoft.com/office/drawing/2014/main" id="{5A18002B-E13F-E48D-79CA-A76FA4F174B2}"/>
              </a:ext>
            </a:extLst>
          </p:cNvPr>
          <p:cNvSpPr>
            <a:spLocks noGrp="1"/>
          </p:cNvSpPr>
          <p:nvPr>
            <p:ph type="ftr" sz="quarter" idx="10"/>
          </p:nvPr>
        </p:nvSpPr>
        <p:spPr>
          <a:xfrm>
            <a:off x="3520247" y="6449997"/>
            <a:ext cx="4285770" cy="261609"/>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1" name="Slide Number Placeholder 10">
            <a:extLst>
              <a:ext uri="{FF2B5EF4-FFF2-40B4-BE49-F238E27FC236}">
                <a16:creationId xmlns:a16="http://schemas.microsoft.com/office/drawing/2014/main" id="{503D4DE1-BC82-0EC6-2069-47898C474DD0}"/>
              </a:ext>
            </a:extLst>
          </p:cNvPr>
          <p:cNvSpPr>
            <a:spLocks noGrp="1"/>
          </p:cNvSpPr>
          <p:nvPr>
            <p:ph type="sldNum" sz="quarter" idx="11"/>
          </p:nvPr>
        </p:nvSpPr>
        <p:spPr/>
        <p:txBody>
          <a:bodyPr/>
          <a:lstStyle/>
          <a:p>
            <a:fld id="{039BA69E-D64D-4026-8F7C-C8DB9E9EB6F2}" type="slidenum">
              <a:rPr lang="en-US" smtClean="0"/>
              <a:pPr/>
              <a:t>4</a:t>
            </a:fld>
            <a:endParaRPr lang="en-US"/>
          </a:p>
        </p:txBody>
      </p:sp>
      <p:sp>
        <p:nvSpPr>
          <p:cNvPr id="33" name="TextBox 32">
            <a:extLst>
              <a:ext uri="{FF2B5EF4-FFF2-40B4-BE49-F238E27FC236}">
                <a16:creationId xmlns:a16="http://schemas.microsoft.com/office/drawing/2014/main" id="{FDCBBE5E-95CE-80A6-F3AD-36FEF0D51660}"/>
              </a:ext>
            </a:extLst>
          </p:cNvPr>
          <p:cNvSpPr txBox="1"/>
          <p:nvPr/>
        </p:nvSpPr>
        <p:spPr>
          <a:xfrm>
            <a:off x="3974747" y="4002125"/>
            <a:ext cx="1952478" cy="261610"/>
          </a:xfrm>
          <a:prstGeom prst="rect">
            <a:avLst/>
          </a:prstGeom>
          <a:noFill/>
        </p:spPr>
        <p:txBody>
          <a:bodyPr wrap="square">
            <a:spAutoFit/>
          </a:bodyPr>
          <a:lstStyle/>
          <a:p>
            <a:r>
              <a:rPr lang="en-US" sz="1100" b="1" dirty="0">
                <a:solidFill>
                  <a:schemeClr val="accent1"/>
                </a:solidFill>
                <a:latin typeface="+mn-lt"/>
                <a:cs typeface="HelveticaNeueLT Std Lt"/>
              </a:rPr>
              <a:t>Our CEO, Ken Griffin</a:t>
            </a:r>
          </a:p>
        </p:txBody>
      </p:sp>
      <p:sp>
        <p:nvSpPr>
          <p:cNvPr id="34" name="object 3">
            <a:extLst>
              <a:ext uri="{FF2B5EF4-FFF2-40B4-BE49-F238E27FC236}">
                <a16:creationId xmlns:a16="http://schemas.microsoft.com/office/drawing/2014/main" id="{41088632-73F3-07DB-5CE8-2AA54D0E2DB4}"/>
              </a:ext>
            </a:extLst>
          </p:cNvPr>
          <p:cNvSpPr txBox="1"/>
          <p:nvPr/>
        </p:nvSpPr>
        <p:spPr>
          <a:xfrm>
            <a:off x="338449" y="2054047"/>
            <a:ext cx="3530166" cy="2005677"/>
          </a:xfrm>
          <a:prstGeom prst="rect">
            <a:avLst/>
          </a:prstGeom>
        </p:spPr>
        <p:txBody>
          <a:bodyPr vert="horz" wrap="square" lIns="0" tIns="0" rIns="0" bIns="0" rtlCol="0">
            <a:spAutoFit/>
          </a:bodyPr>
          <a:lstStyle/>
          <a:p>
            <a:pPr marL="128588" marR="3810" indent="-128588">
              <a:spcAft>
                <a:spcPts val="450"/>
              </a:spcAft>
              <a:buClr>
                <a:schemeClr val="accent4"/>
              </a:buClr>
              <a:buFont typeface="Arial" panose="020B0604020202020204" pitchFamily="34" charset="0"/>
              <a:buChar char="•"/>
            </a:pPr>
            <a:r>
              <a:rPr lang="en-US" sz="1100" kern="0" dirty="0">
                <a:latin typeface="HelveticaNeueLT Std" panose="020B0604020202020204" pitchFamily="34" charset="0"/>
              </a:rPr>
              <a:t>We strive to identify the highest and best uses of capital.</a:t>
            </a:r>
          </a:p>
          <a:p>
            <a:pPr marR="3810">
              <a:spcAft>
                <a:spcPts val="450"/>
              </a:spcAft>
              <a:buClr>
                <a:schemeClr val="accent4"/>
              </a:buClr>
            </a:pPr>
            <a:endParaRPr lang="en-US" sz="1100" kern="0" dirty="0">
              <a:latin typeface="HelveticaNeueLT Std" panose="020B0604020202020204" pitchFamily="34" charset="0"/>
            </a:endParaRPr>
          </a:p>
          <a:p>
            <a:pPr marL="128588" marR="3810" indent="-128588">
              <a:spcAft>
                <a:spcPts val="450"/>
              </a:spcAft>
              <a:buClr>
                <a:schemeClr val="accent4"/>
              </a:buClr>
              <a:buFont typeface="Arial" panose="020B0604020202020204" pitchFamily="34" charset="0"/>
              <a:buChar char="•"/>
            </a:pPr>
            <a:r>
              <a:rPr lang="en-US" sz="1100" kern="0" dirty="0">
                <a:latin typeface="HelveticaNeueLT Std" panose="020B0604020202020204" pitchFamily="34" charset="0"/>
              </a:rPr>
              <a:t>We deploy capital to generate superior long-term returns for the world’s preeminent public and private institutions. </a:t>
            </a:r>
          </a:p>
          <a:p>
            <a:pPr marL="128588" marR="3810" indent="-128588">
              <a:spcAft>
                <a:spcPts val="450"/>
              </a:spcAft>
              <a:buClr>
                <a:schemeClr val="accent4"/>
              </a:buClr>
              <a:buFont typeface="Arial" panose="020B0604020202020204" pitchFamily="34" charset="0"/>
              <a:buChar char="•"/>
            </a:pPr>
            <a:endParaRPr lang="en-US" sz="1100" kern="0" dirty="0">
              <a:latin typeface="HelveticaNeueLT Std" panose="020B0604020202020204" pitchFamily="34" charset="0"/>
            </a:endParaRPr>
          </a:p>
          <a:p>
            <a:pPr marL="128588" marR="3810" indent="-128588">
              <a:spcAft>
                <a:spcPts val="450"/>
              </a:spcAft>
              <a:buClr>
                <a:schemeClr val="accent4"/>
              </a:buClr>
              <a:buFont typeface="Arial" panose="020B0604020202020204" pitchFamily="34" charset="0"/>
              <a:buChar char="•"/>
            </a:pPr>
            <a:r>
              <a:rPr lang="en-US" sz="1100" kern="0" dirty="0">
                <a:latin typeface="HelveticaNeueLT Std" panose="020B0604020202020204" pitchFamily="34" charset="0"/>
              </a:rPr>
              <a:t>We invest in the most promising companies whose innovations improve billions of people’s lives.</a:t>
            </a:r>
          </a:p>
          <a:p>
            <a:pPr marL="214313" marR="3810" indent="-214313">
              <a:spcAft>
                <a:spcPts val="450"/>
              </a:spcAft>
              <a:buFont typeface="Arial" panose="020B0604020202020204" pitchFamily="34" charset="0"/>
              <a:buChar char="•"/>
            </a:pPr>
            <a:endParaRPr lang="en-US" sz="1050" kern="0" dirty="0">
              <a:solidFill>
                <a:schemeClr val="accent1"/>
              </a:solidFill>
            </a:endParaRPr>
          </a:p>
        </p:txBody>
      </p:sp>
      <p:sp>
        <p:nvSpPr>
          <p:cNvPr id="40" name="Title 1">
            <a:extLst>
              <a:ext uri="{FF2B5EF4-FFF2-40B4-BE49-F238E27FC236}">
                <a16:creationId xmlns:a16="http://schemas.microsoft.com/office/drawing/2014/main" id="{8E4B07E1-989D-D8BA-9E16-3508876B66FB}"/>
              </a:ext>
            </a:extLst>
          </p:cNvPr>
          <p:cNvSpPr>
            <a:spLocks noGrp="1"/>
          </p:cNvSpPr>
          <p:nvPr>
            <p:ph type="title"/>
          </p:nvPr>
        </p:nvSpPr>
        <p:spPr>
          <a:xfrm>
            <a:off x="338448" y="1060411"/>
            <a:ext cx="4009816" cy="743746"/>
          </a:xfrm>
        </p:spPr>
        <p:txBody>
          <a:bodyPr/>
          <a:lstStyle/>
          <a:p>
            <a:pPr marR="3810">
              <a:spcAft>
                <a:spcPts val="900"/>
              </a:spcAft>
            </a:pPr>
            <a:r>
              <a:rPr lang="en-US" sz="2100" dirty="0">
                <a:latin typeface="Signifier" panose="02060502040504020203" pitchFamily="18" charset="77"/>
                <a:ea typeface="+mj-ea"/>
                <a:cs typeface="+mj-cs"/>
              </a:rPr>
              <a:t>The Most Successful </a:t>
            </a:r>
            <a:br>
              <a:rPr lang="en-US" sz="2100" dirty="0">
                <a:latin typeface="Signifier" panose="02060502040504020203" pitchFamily="18" charset="77"/>
                <a:ea typeface="+mj-ea"/>
                <a:cs typeface="+mj-cs"/>
              </a:rPr>
            </a:br>
            <a:r>
              <a:rPr lang="en-US" sz="2100" dirty="0">
                <a:latin typeface="Signifier" panose="02060502040504020203" pitchFamily="18" charset="77"/>
                <a:ea typeface="+mj-ea"/>
                <a:cs typeface="+mj-cs"/>
              </a:rPr>
              <a:t>Investment Team of All Time</a:t>
            </a:r>
          </a:p>
        </p:txBody>
      </p:sp>
      <p:sp>
        <p:nvSpPr>
          <p:cNvPr id="42" name="object 20">
            <a:extLst>
              <a:ext uri="{FF2B5EF4-FFF2-40B4-BE49-F238E27FC236}">
                <a16:creationId xmlns:a16="http://schemas.microsoft.com/office/drawing/2014/main" id="{83B041CF-DD66-839D-7346-2E1CE06AE222}"/>
              </a:ext>
            </a:extLst>
          </p:cNvPr>
          <p:cNvSpPr txBox="1"/>
          <p:nvPr/>
        </p:nvSpPr>
        <p:spPr>
          <a:xfrm>
            <a:off x="427909" y="4730142"/>
            <a:ext cx="965226" cy="715581"/>
          </a:xfrm>
          <a:prstGeom prst="rect">
            <a:avLst/>
          </a:prstGeom>
        </p:spPr>
        <p:txBody>
          <a:bodyPr vert="horz" wrap="square" lIns="0" tIns="0" rIns="0" bIns="0" rtlCol="0">
            <a:spAutoFit/>
          </a:bodyPr>
          <a:lstStyle/>
          <a:p>
            <a:pPr marL="9525">
              <a:spcBef>
                <a:spcPts val="1084"/>
              </a:spcBef>
            </a:pPr>
            <a:r>
              <a:rPr lang="en-US" sz="3300" spc="-23" dirty="0">
                <a:solidFill>
                  <a:schemeClr val="accent1"/>
                </a:solidFill>
                <a:latin typeface="+mj-lt"/>
                <a:cs typeface="Arial"/>
              </a:rPr>
              <a:t>1990</a:t>
            </a:r>
          </a:p>
          <a:p>
            <a:pPr marL="9525">
              <a:spcBef>
                <a:spcPts val="307"/>
              </a:spcBef>
            </a:pPr>
            <a:r>
              <a:rPr lang="en-US" sz="1100" dirty="0">
                <a:latin typeface="+mn-lt"/>
                <a:cs typeface="HelveticaNeueLT Std Lt"/>
              </a:rPr>
              <a:t>Founded</a:t>
            </a:r>
          </a:p>
        </p:txBody>
      </p:sp>
      <p:sp>
        <p:nvSpPr>
          <p:cNvPr id="43" name="object 21">
            <a:extLst>
              <a:ext uri="{FF2B5EF4-FFF2-40B4-BE49-F238E27FC236}">
                <a16:creationId xmlns:a16="http://schemas.microsoft.com/office/drawing/2014/main" id="{5F1C1745-EE4E-5B72-9C12-2FA6E4019D19}"/>
              </a:ext>
            </a:extLst>
          </p:cNvPr>
          <p:cNvSpPr txBox="1"/>
          <p:nvPr/>
        </p:nvSpPr>
        <p:spPr>
          <a:xfrm>
            <a:off x="7058557" y="4730143"/>
            <a:ext cx="1657535" cy="897682"/>
          </a:xfrm>
          <a:prstGeom prst="rect">
            <a:avLst/>
          </a:prstGeom>
        </p:spPr>
        <p:txBody>
          <a:bodyPr vert="horz" wrap="square" lIns="0" tIns="0" rIns="0" bIns="0" rtlCol="0">
            <a:spAutoFit/>
          </a:bodyPr>
          <a:lstStyle/>
          <a:p>
            <a:pPr marL="9525">
              <a:spcBef>
                <a:spcPts val="1084"/>
              </a:spcBef>
            </a:pPr>
            <a:r>
              <a:rPr lang="en-US" sz="3300" spc="-23" dirty="0">
                <a:solidFill>
                  <a:schemeClr val="accent1"/>
                </a:solidFill>
                <a:latin typeface="+mj-lt"/>
                <a:cs typeface="Arial"/>
              </a:rPr>
              <a:t>#1</a:t>
            </a:r>
          </a:p>
          <a:p>
            <a:pPr marL="38100" marR="3810">
              <a:spcBef>
                <a:spcPts val="416"/>
              </a:spcBef>
            </a:pPr>
            <a:r>
              <a:rPr lang="en-US" sz="1100" dirty="0">
                <a:latin typeface="+mn-lt"/>
              </a:rPr>
              <a:t>Most profitable hedge fund manager of all time*</a:t>
            </a:r>
          </a:p>
        </p:txBody>
      </p:sp>
      <p:sp>
        <p:nvSpPr>
          <p:cNvPr id="44" name="object 24">
            <a:extLst>
              <a:ext uri="{FF2B5EF4-FFF2-40B4-BE49-F238E27FC236}">
                <a16:creationId xmlns:a16="http://schemas.microsoft.com/office/drawing/2014/main" id="{1715502A-0CE6-9C5B-DA9E-780ACE812E79}"/>
              </a:ext>
            </a:extLst>
          </p:cNvPr>
          <p:cNvSpPr txBox="1"/>
          <p:nvPr/>
        </p:nvSpPr>
        <p:spPr>
          <a:xfrm>
            <a:off x="2348937" y="4730143"/>
            <a:ext cx="1399315" cy="910506"/>
          </a:xfrm>
          <a:prstGeom prst="rect">
            <a:avLst/>
          </a:prstGeom>
        </p:spPr>
        <p:txBody>
          <a:bodyPr vert="horz" wrap="square" lIns="0" tIns="0" rIns="0" bIns="0" rtlCol="0" anchor="t">
            <a:spAutoFit/>
          </a:bodyPr>
          <a:lstStyle/>
          <a:p>
            <a:pPr marL="9525">
              <a:spcBef>
                <a:spcPts val="1451"/>
              </a:spcBef>
            </a:pPr>
            <a:r>
              <a:rPr lang="en-US" sz="3300" spc="-23" dirty="0">
                <a:solidFill>
                  <a:schemeClr val="accent1"/>
                </a:solidFill>
                <a:latin typeface="+mj-lt"/>
                <a:cs typeface="Arial"/>
              </a:rPr>
              <a:t>$68B</a:t>
            </a:r>
          </a:p>
          <a:p>
            <a:pPr marL="47625" marR="3810">
              <a:spcBef>
                <a:spcPts val="525"/>
              </a:spcBef>
            </a:pPr>
            <a:r>
              <a:rPr lang="en-US" sz="1100" dirty="0">
                <a:latin typeface="+mn-lt"/>
                <a:cs typeface="HelveticaNeueLT Std Lt"/>
              </a:rPr>
              <a:t>In investment capital as of August 2025</a:t>
            </a:r>
          </a:p>
        </p:txBody>
      </p:sp>
      <p:sp>
        <p:nvSpPr>
          <p:cNvPr id="45" name="object 26">
            <a:extLst>
              <a:ext uri="{FF2B5EF4-FFF2-40B4-BE49-F238E27FC236}">
                <a16:creationId xmlns:a16="http://schemas.microsoft.com/office/drawing/2014/main" id="{A68D0405-4464-733F-219B-79F2DB9A99EC}"/>
              </a:ext>
            </a:extLst>
          </p:cNvPr>
          <p:cNvSpPr txBox="1"/>
          <p:nvPr/>
        </p:nvSpPr>
        <p:spPr>
          <a:xfrm>
            <a:off x="4363358" y="4730142"/>
            <a:ext cx="1952480" cy="1066959"/>
          </a:xfrm>
          <a:prstGeom prst="rect">
            <a:avLst/>
          </a:prstGeom>
        </p:spPr>
        <p:txBody>
          <a:bodyPr vert="horz" wrap="square" lIns="0" tIns="0" rIns="0" bIns="0" rtlCol="0">
            <a:spAutoFit/>
          </a:bodyPr>
          <a:lstStyle/>
          <a:p>
            <a:pPr marL="9525">
              <a:spcBef>
                <a:spcPts val="1451"/>
              </a:spcBef>
            </a:pPr>
            <a:r>
              <a:rPr lang="en-US" sz="3300" spc="-23" dirty="0">
                <a:solidFill>
                  <a:schemeClr val="accent1"/>
                </a:solidFill>
                <a:latin typeface="+mj-lt"/>
                <a:cs typeface="Arial"/>
              </a:rPr>
              <a:t>6x</a:t>
            </a:r>
          </a:p>
          <a:p>
            <a:pPr marL="38100">
              <a:spcBef>
                <a:spcPts val="416"/>
              </a:spcBef>
            </a:pPr>
            <a:r>
              <a:rPr lang="en-US" sz="1100" dirty="0">
                <a:latin typeface="+mn-lt"/>
                <a:cs typeface="HelveticaNeueLT Std Lt"/>
              </a:rPr>
              <a:t>Winner of Multi-strategy Hedge Fund Manager of the Year by Institutional Investor</a:t>
            </a:r>
          </a:p>
        </p:txBody>
      </p:sp>
      <p:cxnSp>
        <p:nvCxnSpPr>
          <p:cNvPr id="52" name="Straight Connector 51">
            <a:extLst>
              <a:ext uri="{FF2B5EF4-FFF2-40B4-BE49-F238E27FC236}">
                <a16:creationId xmlns:a16="http://schemas.microsoft.com/office/drawing/2014/main" id="{8AFE179D-6E23-40F0-0E86-B8F93B0BC3E6}"/>
              </a:ext>
            </a:extLst>
          </p:cNvPr>
          <p:cNvCxnSpPr>
            <a:cxnSpLocks/>
          </p:cNvCxnSpPr>
          <p:nvPr/>
        </p:nvCxnSpPr>
        <p:spPr>
          <a:xfrm flipH="1">
            <a:off x="338448" y="4730143"/>
            <a:ext cx="1" cy="1050287"/>
          </a:xfrm>
          <a:prstGeom prst="line">
            <a:avLst/>
          </a:prstGeom>
          <a:ln w="12700">
            <a:solidFill>
              <a:srgbClr val="6EE8E9"/>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0F1C8D-9DBE-3DFD-7CAB-5F4EE4075A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974" b="-880"/>
          <a:stretch/>
        </p:blipFill>
        <p:spPr>
          <a:xfrm>
            <a:off x="307900" y="563560"/>
            <a:ext cx="2101191" cy="295741"/>
          </a:xfrm>
          <a:prstGeom prst="rect">
            <a:avLst/>
          </a:prstGeom>
        </p:spPr>
      </p:pic>
      <p:cxnSp>
        <p:nvCxnSpPr>
          <p:cNvPr id="12" name="Straight Connector 11">
            <a:extLst>
              <a:ext uri="{FF2B5EF4-FFF2-40B4-BE49-F238E27FC236}">
                <a16:creationId xmlns:a16="http://schemas.microsoft.com/office/drawing/2014/main" id="{C9EE5A61-A015-A9F5-AAB4-36671B1D9A50}"/>
              </a:ext>
            </a:extLst>
          </p:cNvPr>
          <p:cNvCxnSpPr>
            <a:cxnSpLocks/>
          </p:cNvCxnSpPr>
          <p:nvPr/>
        </p:nvCxnSpPr>
        <p:spPr>
          <a:xfrm flipH="1">
            <a:off x="2278131" y="4730142"/>
            <a:ext cx="1" cy="1050287"/>
          </a:xfrm>
          <a:prstGeom prst="line">
            <a:avLst/>
          </a:prstGeom>
          <a:ln w="12700">
            <a:solidFill>
              <a:srgbClr val="6EE8E9"/>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6C8EC50-F996-AECA-C3C7-B11FFF661DE3}"/>
              </a:ext>
            </a:extLst>
          </p:cNvPr>
          <p:cNvCxnSpPr>
            <a:cxnSpLocks/>
          </p:cNvCxnSpPr>
          <p:nvPr/>
        </p:nvCxnSpPr>
        <p:spPr>
          <a:xfrm flipH="1">
            <a:off x="4273826" y="4740223"/>
            <a:ext cx="1" cy="1050287"/>
          </a:xfrm>
          <a:prstGeom prst="line">
            <a:avLst/>
          </a:prstGeom>
          <a:ln w="12700">
            <a:solidFill>
              <a:srgbClr val="6EE8E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3BCDA5F-6919-EE25-CD76-3DC5A9FD7B7F}"/>
              </a:ext>
            </a:extLst>
          </p:cNvPr>
          <p:cNvCxnSpPr>
            <a:cxnSpLocks/>
          </p:cNvCxnSpPr>
          <p:nvPr/>
        </p:nvCxnSpPr>
        <p:spPr>
          <a:xfrm flipH="1">
            <a:off x="6976451" y="4729291"/>
            <a:ext cx="1" cy="1050287"/>
          </a:xfrm>
          <a:prstGeom prst="line">
            <a:avLst/>
          </a:prstGeom>
          <a:ln w="12700">
            <a:solidFill>
              <a:srgbClr val="6EE8E9"/>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9E6BE8D8-6234-5CE8-0773-B21AC7A5298C}"/>
              </a:ext>
            </a:extLst>
          </p:cNvPr>
          <p:cNvPicPr>
            <a:picLocks noChangeAspect="1"/>
          </p:cNvPicPr>
          <p:nvPr/>
        </p:nvPicPr>
        <p:blipFill>
          <a:blip r:embed="rId5"/>
          <a:stretch>
            <a:fillRect/>
          </a:stretch>
        </p:blipFill>
        <p:spPr>
          <a:xfrm>
            <a:off x="8454126" y="3110"/>
            <a:ext cx="684828" cy="684828"/>
          </a:xfrm>
          <a:prstGeom prst="rect">
            <a:avLst/>
          </a:prstGeom>
        </p:spPr>
      </p:pic>
      <p:sp>
        <p:nvSpPr>
          <p:cNvPr id="9" name="Footer Placeholder 9">
            <a:extLst>
              <a:ext uri="{FF2B5EF4-FFF2-40B4-BE49-F238E27FC236}">
                <a16:creationId xmlns:a16="http://schemas.microsoft.com/office/drawing/2014/main" id="{D05C1B21-CEFA-00B7-12E3-D024E0E5B4D6}"/>
              </a:ext>
            </a:extLst>
          </p:cNvPr>
          <p:cNvSpPr txBox="1">
            <a:spLocks/>
          </p:cNvSpPr>
          <p:nvPr/>
        </p:nvSpPr>
        <p:spPr>
          <a:xfrm>
            <a:off x="7661759" y="6392633"/>
            <a:ext cx="812539" cy="261609"/>
          </a:xfrm>
          <a:prstGeom prst="rect">
            <a:avLst/>
          </a:prstGeom>
        </p:spPr>
        <p:txBody>
          <a:bodyPr lIns="0" tIns="0" rIns="0" bIns="0" anchor="ctr" anchorCtr="0"/>
          <a:lstStyle>
            <a:defPPr>
              <a:defRPr lang="en-US"/>
            </a:defPPr>
            <a:lvl1pPr algn="r" rtl="0" fontAlgn="base">
              <a:spcBef>
                <a:spcPct val="0"/>
              </a:spcBef>
              <a:spcAft>
                <a:spcPct val="0"/>
              </a:spcAft>
              <a:defRPr sz="800" kern="1200">
                <a:solidFill>
                  <a:schemeClr val="accent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ts val="1000"/>
              </a:lnSpc>
            </a:pPr>
            <a:r>
              <a:rPr lang="en-US" sz="600" dirty="0"/>
              <a:t>February 2026</a:t>
            </a:r>
          </a:p>
        </p:txBody>
      </p:sp>
      <p:sp>
        <p:nvSpPr>
          <p:cNvPr id="4" name="TextBox 3">
            <a:extLst>
              <a:ext uri="{FF2B5EF4-FFF2-40B4-BE49-F238E27FC236}">
                <a16:creationId xmlns:a16="http://schemas.microsoft.com/office/drawing/2014/main" id="{2DF2B8D6-EA69-7F5C-55D1-67B970744708}"/>
              </a:ext>
            </a:extLst>
          </p:cNvPr>
          <p:cNvSpPr txBox="1"/>
          <p:nvPr/>
        </p:nvSpPr>
        <p:spPr>
          <a:xfrm>
            <a:off x="503592" y="6165867"/>
            <a:ext cx="8240359" cy="215444"/>
          </a:xfrm>
          <a:prstGeom prst="rect">
            <a:avLst/>
          </a:prstGeom>
          <a:noFill/>
        </p:spPr>
        <p:txBody>
          <a:bodyPr wrap="square" rtlCol="0">
            <a:spAutoFit/>
          </a:bodyPr>
          <a:lstStyle/>
          <a:p>
            <a:r>
              <a:rPr lang="en-US" sz="800" dirty="0">
                <a:latin typeface="+mn-lt"/>
              </a:rPr>
              <a:t>*</a:t>
            </a:r>
            <a:r>
              <a:rPr lang="en-US" sz="800" dirty="0"/>
              <a:t>Edmond de Rothschild estimates, The Top 20 Great Money Managers by Net Gains since inception (after fees) to 31 December 2025. Awarded January 18, 2026.</a:t>
            </a:r>
            <a:endParaRPr lang="en-US" sz="800" dirty="0">
              <a:latin typeface="+mn-lt"/>
            </a:endParaRPr>
          </a:p>
        </p:txBody>
      </p:sp>
    </p:spTree>
    <p:extLst>
      <p:ext uri="{BB962C8B-B14F-4D97-AF65-F5344CB8AC3E}">
        <p14:creationId xmlns:p14="http://schemas.microsoft.com/office/powerpoint/2010/main" val="200146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2F6571-4F04-47CF-93D8-6A38D79450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3" name="Object 2" hidden="1">
                        <a:extLst>
                          <a:ext uri="{FF2B5EF4-FFF2-40B4-BE49-F238E27FC236}">
                            <a16:creationId xmlns:a16="http://schemas.microsoft.com/office/drawing/2014/main" id="{052F6571-4F04-47CF-93D8-6A38D79450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a:t>Citadel – Fixed Income &amp; Macro</a:t>
            </a:r>
          </a:p>
        </p:txBody>
      </p:sp>
      <p:sp>
        <p:nvSpPr>
          <p:cNvPr id="5" name="Slide Number Placeholder 4"/>
          <p:cNvSpPr>
            <a:spLocks noGrp="1"/>
          </p:cNvSpPr>
          <p:nvPr>
            <p:ph type="sldNum" sz="quarter" idx="16"/>
          </p:nvPr>
        </p:nvSpPr>
        <p:spPr/>
        <p:txBody>
          <a:bodyPr/>
          <a:lstStyle/>
          <a:p>
            <a:fld id="{039BA69E-D64D-4026-8F7C-C8DB9E9EB6F2}" type="slidenum">
              <a:rPr lang="en-US" smtClean="0"/>
              <a:pPr/>
              <a:t>5</a:t>
            </a:fld>
            <a:endParaRPr lang="en-US"/>
          </a:p>
        </p:txBody>
      </p:sp>
      <p:sp>
        <p:nvSpPr>
          <p:cNvPr id="9" name="Date Placeholder 5">
            <a:extLst>
              <a:ext uri="{FF2B5EF4-FFF2-40B4-BE49-F238E27FC236}">
                <a16:creationId xmlns:a16="http://schemas.microsoft.com/office/drawing/2014/main" id="{66EE1C3D-B4AF-4C00-938E-07DBA2F34CE9}"/>
              </a:ext>
            </a:extLst>
          </p:cNvPr>
          <p:cNvSpPr>
            <a:spLocks noGrp="1"/>
          </p:cNvSpPr>
          <p:nvPr>
            <p:ph type="dt" sz="half" idx="2"/>
          </p:nvPr>
        </p:nvSpPr>
        <p:spPr>
          <a:xfrm>
            <a:off x="7559749" y="6466291"/>
            <a:ext cx="916352" cy="137160"/>
          </a:xfrm>
        </p:spPr>
        <p:txBody>
          <a:bodyPr/>
          <a:lstStyle/>
          <a:p>
            <a:r>
              <a:rPr lang="en-US" dirty="0"/>
              <a:t>February 2026</a:t>
            </a:r>
          </a:p>
        </p:txBody>
      </p:sp>
      <p:sp>
        <p:nvSpPr>
          <p:cNvPr id="34" name="Content Placeholder 12">
            <a:extLst>
              <a:ext uri="{FF2B5EF4-FFF2-40B4-BE49-F238E27FC236}">
                <a16:creationId xmlns:a16="http://schemas.microsoft.com/office/drawing/2014/main" id="{4DA2E702-F14A-497D-915A-04BEE69EBBB2}"/>
              </a:ext>
            </a:extLst>
          </p:cNvPr>
          <p:cNvSpPr txBox="1">
            <a:spLocks/>
          </p:cNvSpPr>
          <p:nvPr/>
        </p:nvSpPr>
        <p:spPr>
          <a:xfrm>
            <a:off x="384702" y="870797"/>
            <a:ext cx="4538266" cy="1478233"/>
          </a:xfrm>
          <a:prstGeom prst="rect">
            <a:avLst/>
          </a:prstGeom>
        </p:spPr>
        <p:txBody>
          <a:bodyP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pPr marL="0" indent="0" fontAlgn="auto">
              <a:lnSpc>
                <a:spcPct val="90000"/>
              </a:lnSpc>
              <a:spcBef>
                <a:spcPts val="600"/>
              </a:spcBef>
              <a:spcAft>
                <a:spcPts val="600"/>
              </a:spcAft>
              <a:buClr>
                <a:srgbClr val="A2AAAD"/>
              </a:buClr>
              <a:buSzPct val="90000"/>
              <a:buFont typeface="Wingdings" panose="05000000000000000000" pitchFamily="2" charset="2"/>
              <a:buNone/>
              <a:defRPr/>
            </a:pPr>
            <a:r>
              <a:rPr lang="en-US" sz="1400" kern="1200" dirty="0">
                <a:solidFill>
                  <a:srgbClr val="002F6C"/>
                </a:solidFill>
                <a:latin typeface="+mn-lt"/>
                <a:ea typeface="+mn-ea"/>
                <a:cs typeface="Chronicle Display Semi"/>
              </a:rPr>
              <a:t>Our Fixed Income and Macro strategy seeks to generate alpha in fundamentally driven investments as well as relative value investments. </a:t>
            </a:r>
          </a:p>
        </p:txBody>
      </p:sp>
      <p:sp>
        <p:nvSpPr>
          <p:cNvPr id="35" name="Content Placeholder 12">
            <a:extLst>
              <a:ext uri="{FF2B5EF4-FFF2-40B4-BE49-F238E27FC236}">
                <a16:creationId xmlns:a16="http://schemas.microsoft.com/office/drawing/2014/main" id="{B96E1433-40BE-4C80-82DD-E0D495CB3042}"/>
              </a:ext>
            </a:extLst>
          </p:cNvPr>
          <p:cNvSpPr txBox="1">
            <a:spLocks/>
          </p:cNvSpPr>
          <p:nvPr/>
        </p:nvSpPr>
        <p:spPr>
          <a:xfrm>
            <a:off x="384702" y="1481147"/>
            <a:ext cx="4990220" cy="2904089"/>
          </a:xfrm>
          <a:prstGeom prst="rect">
            <a:avLst/>
          </a:prstGeom>
          <a:noFill/>
          <a:ln>
            <a:noFill/>
          </a:ln>
        </p:spPr>
        <p:txBody>
          <a:bodyPr vert="horz" lIns="91440" tIns="91440" rIns="91440" bIns="91440" rtlCol="0">
            <a:noAutofit/>
          </a:bodyPr>
          <a:lstStyle>
            <a:lvl1pPr marL="182880" marR="0" indent="-182880" algn="l" defTabSz="914400" rtl="0" eaLnBrk="1" fontAlgn="auto" latinLnBrk="0" hangingPunct="1">
              <a:lnSpc>
                <a:spcPct val="90000"/>
              </a:lnSpc>
              <a:spcBef>
                <a:spcPts val="1000"/>
              </a:spcBef>
              <a:spcAft>
                <a:spcPts val="0"/>
              </a:spcAft>
              <a:buClr>
                <a:srgbClr val="A2AAAD"/>
              </a:buClr>
              <a:buSzPct val="90000"/>
              <a:buFont typeface="Arial"/>
              <a:buChar char="•"/>
              <a:tabLst/>
              <a:defRPr sz="1500" b="0" i="0" kern="1200">
                <a:solidFill>
                  <a:schemeClr val="tx1"/>
                </a:solidFill>
                <a:latin typeface="Chronicle Display Semi"/>
                <a:ea typeface="+mn-ea"/>
                <a:cs typeface="Chronicle Display Semi"/>
              </a:defRPr>
            </a:lvl1pPr>
            <a:lvl2pPr marL="365760" marR="0" indent="-182880" algn="l" defTabSz="914400" rtl="0" eaLnBrk="1" fontAlgn="auto" latinLnBrk="0" hangingPunct="1">
              <a:lnSpc>
                <a:spcPct val="90000"/>
              </a:lnSpc>
              <a:spcBef>
                <a:spcPts val="400"/>
              </a:spcBef>
              <a:spcAft>
                <a:spcPts val="0"/>
              </a:spcAft>
              <a:buClr>
                <a:srgbClr val="002F6C"/>
              </a:buClr>
              <a:buSzPct val="90000"/>
              <a:buFont typeface="Lucida Grande"/>
              <a:buChar char="–"/>
              <a:tabLst/>
              <a:defRPr sz="1100" b="0" i="0" kern="1200">
                <a:solidFill>
                  <a:schemeClr val="tx1"/>
                </a:solidFill>
                <a:latin typeface="Helvetica Neue"/>
                <a:ea typeface="+mn-ea"/>
                <a:cs typeface="Helvetica Neue"/>
              </a:defRPr>
            </a:lvl2pPr>
            <a:lvl3pPr marL="548640" marR="0" indent="-182880" algn="l" defTabSz="914400" rtl="0" eaLnBrk="1" fontAlgn="auto" latinLnBrk="0" hangingPunct="1">
              <a:lnSpc>
                <a:spcPct val="90000"/>
              </a:lnSpc>
              <a:spcBef>
                <a:spcPts val="200"/>
              </a:spcBef>
              <a:spcAft>
                <a:spcPts val="0"/>
              </a:spcAft>
              <a:buClr>
                <a:srgbClr val="002F6C"/>
              </a:buClr>
              <a:buSzPct val="90000"/>
              <a:buFont typeface="Arial"/>
              <a:buChar char="•"/>
              <a:tabLst/>
              <a:defRPr sz="1100" b="0" i="0" kern="1200">
                <a:solidFill>
                  <a:schemeClr val="tx1"/>
                </a:solidFill>
                <a:latin typeface="Helvetica Neue"/>
                <a:ea typeface="+mn-ea"/>
                <a:cs typeface="Helvetica Neue"/>
              </a:defRPr>
            </a:lvl3pPr>
            <a:lvl4pPr marL="731520" marR="0" indent="-182880" algn="l" defTabSz="914400" rtl="0" eaLnBrk="1" fontAlgn="auto" latinLnBrk="0" hangingPunct="1">
              <a:lnSpc>
                <a:spcPct val="90000"/>
              </a:lnSpc>
              <a:spcBef>
                <a:spcPts val="500"/>
              </a:spcBef>
              <a:spcAft>
                <a:spcPts val="0"/>
              </a:spcAft>
              <a:buClr>
                <a:srgbClr val="002F6C"/>
              </a:buClr>
              <a:buSzPct val="90000"/>
              <a:buFont typeface="Lucida Grande"/>
              <a:buChar char="–"/>
              <a:tabLst/>
              <a:defRPr sz="1100" b="0" i="0" kern="1200">
                <a:solidFill>
                  <a:schemeClr val="tx1"/>
                </a:solidFill>
                <a:latin typeface="Helvetica Neue"/>
                <a:ea typeface="+mn-ea"/>
                <a:cs typeface="Helvetica Neue"/>
              </a:defRPr>
            </a:lvl4pPr>
            <a:lvl5pPr marL="914400" indent="-182880" algn="l" defTabSz="457200" rtl="0" eaLnBrk="1" latinLnBrk="0" hangingPunct="1">
              <a:spcBef>
                <a:spcPct val="20000"/>
              </a:spcBef>
              <a:buSzPct val="90000"/>
              <a:buFont typeface="Arial"/>
              <a:buChar char="•"/>
              <a:defRPr sz="11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600"/>
              </a:spcBef>
              <a:spcAft>
                <a:spcPts val="0"/>
              </a:spcAft>
              <a:buClr>
                <a:srgbClr val="002F6C"/>
              </a:buClr>
              <a:buSzPct val="90000"/>
              <a:buFont typeface="Wingdings" panose="05000000000000000000" pitchFamily="2" charset="2"/>
              <a:buChar char="§"/>
              <a:tabLst/>
              <a:defRPr/>
            </a:pPr>
            <a:r>
              <a:rPr lang="en-US" sz="1100" dirty="0">
                <a:solidFill>
                  <a:srgbClr val="333333"/>
                </a:solidFill>
                <a:latin typeface="HelveticaNeueLT Std"/>
                <a:cs typeface="Helvetica"/>
              </a:rPr>
              <a:t>E</a:t>
            </a:r>
            <a:r>
              <a:rPr kumimoji="0" lang="en-US" sz="1100" b="0" i="0" u="none" strike="noStrike" kern="1200" cap="none" spc="0" normalizeH="0" baseline="0" noProof="0" dirty="0" err="1">
                <a:ln>
                  <a:noFill/>
                </a:ln>
                <a:solidFill>
                  <a:srgbClr val="333333"/>
                </a:solidFill>
                <a:effectLst/>
                <a:uLnTx/>
                <a:uFillTx/>
                <a:latin typeface="HelveticaNeueLT Std"/>
                <a:ea typeface="+mn-ea"/>
                <a:cs typeface="Helvetica"/>
              </a:rPr>
              <a:t>mploys</a:t>
            </a:r>
            <a:r>
              <a:rPr kumimoji="0" lang="en-US" sz="1100" b="0" i="0" u="none" strike="noStrike" kern="1200" cap="none" spc="0" normalizeH="0" baseline="0" noProof="0" dirty="0">
                <a:ln>
                  <a:noFill/>
                </a:ln>
                <a:solidFill>
                  <a:srgbClr val="333333"/>
                </a:solidFill>
                <a:effectLst/>
                <a:uLnTx/>
                <a:uFillTx/>
                <a:latin typeface="HelveticaNeueLT Std"/>
                <a:ea typeface="+mn-ea"/>
                <a:cs typeface="Helvetica"/>
              </a:rPr>
              <a:t> a combination of macroeconomic research and analysis, quantitative modeling, and a rigorous investment process to identify and capture opportunities.</a:t>
            </a:r>
          </a:p>
          <a:p>
            <a:pPr marL="182880" marR="0" lvl="0" indent="-182880" algn="l" defTabSz="914400" rtl="0" eaLnBrk="1" fontAlgn="auto" latinLnBrk="0" hangingPunct="1">
              <a:lnSpc>
                <a:spcPct val="90000"/>
              </a:lnSpc>
              <a:spcBef>
                <a:spcPts val="600"/>
              </a:spcBef>
              <a:spcAft>
                <a:spcPts val="0"/>
              </a:spcAft>
              <a:buClr>
                <a:srgbClr val="002F6C"/>
              </a:buClr>
              <a:buSzPct val="90000"/>
              <a:buFont typeface="Wingdings" panose="05000000000000000000" pitchFamily="2" charset="2"/>
              <a:buChar char="§"/>
              <a:tabLst/>
              <a:defRPr/>
            </a:pPr>
            <a:r>
              <a:rPr kumimoji="0" lang="en-US" sz="1100" b="0" i="0" u="none" strike="noStrike" kern="1200" cap="none" spc="0" normalizeH="0" baseline="0" noProof="0" dirty="0">
                <a:ln>
                  <a:noFill/>
                </a:ln>
                <a:solidFill>
                  <a:srgbClr val="333333"/>
                </a:solidFill>
                <a:effectLst/>
                <a:uLnTx/>
                <a:uFillTx/>
                <a:latin typeface="HelveticaNeueLT Std"/>
                <a:ea typeface="+mn-ea"/>
                <a:cs typeface="Helvetica"/>
              </a:rPr>
              <a:t>Focuses primarily on investments in the global fixed income and foreign exchange markets. </a:t>
            </a:r>
          </a:p>
          <a:p>
            <a:pPr marL="182880" marR="0" lvl="0" indent="-182880" algn="l" defTabSz="914400" rtl="0" eaLnBrk="1" fontAlgn="auto" latinLnBrk="0" hangingPunct="1">
              <a:lnSpc>
                <a:spcPct val="90000"/>
              </a:lnSpc>
              <a:spcBef>
                <a:spcPts val="600"/>
              </a:spcBef>
              <a:spcAft>
                <a:spcPts val="0"/>
              </a:spcAft>
              <a:buClr>
                <a:srgbClr val="002F6C"/>
              </a:buClr>
              <a:buSzPct val="90000"/>
              <a:buFont typeface="Wingdings" panose="05000000000000000000" pitchFamily="2" charset="2"/>
              <a:buChar char="§"/>
              <a:tabLst/>
              <a:defRPr/>
            </a:pPr>
            <a:r>
              <a:rPr kumimoji="0" lang="en-US" sz="1100" b="0" i="0" u="none" strike="noStrike" kern="1200" cap="none" spc="0" normalizeH="0" baseline="0" noProof="0" dirty="0">
                <a:ln>
                  <a:noFill/>
                </a:ln>
                <a:solidFill>
                  <a:srgbClr val="333333"/>
                </a:solidFill>
                <a:effectLst/>
                <a:uLnTx/>
                <a:uFillTx/>
                <a:latin typeface="HelveticaNeueLT Std"/>
                <a:ea typeface="+mn-ea"/>
                <a:cs typeface="Helvetica"/>
              </a:rPr>
              <a:t>Invests in a broad range of investment instruments including sovereign debt, currencies and currency forwards, futures, interest rate swaps, equity indices, options, and other derivatives.</a:t>
            </a:r>
          </a:p>
          <a:p>
            <a:pPr marL="182880" marR="0" lvl="0" indent="-182880" algn="l" defTabSz="914400" rtl="0" eaLnBrk="1" fontAlgn="auto" latinLnBrk="0" hangingPunct="1">
              <a:lnSpc>
                <a:spcPct val="90000"/>
              </a:lnSpc>
              <a:spcBef>
                <a:spcPts val="600"/>
              </a:spcBef>
              <a:spcAft>
                <a:spcPts val="0"/>
              </a:spcAft>
              <a:buClr>
                <a:srgbClr val="002F6C"/>
              </a:buClr>
              <a:buSzPct val="90000"/>
              <a:buFont typeface="Wingdings" panose="05000000000000000000" pitchFamily="2" charset="2"/>
              <a:buChar char="§"/>
              <a:tabLst/>
              <a:defRPr/>
            </a:pPr>
            <a:endParaRPr lang="en-US" sz="1100" dirty="0">
              <a:solidFill>
                <a:srgbClr val="333333"/>
              </a:solidFill>
              <a:latin typeface="HelveticaNeueLT Std"/>
              <a:cs typeface="Helvetica"/>
            </a:endParaRPr>
          </a:p>
          <a:p>
            <a:pPr marL="0" marR="0" lvl="0" indent="0" defTabSz="914400" latinLnBrk="0">
              <a:spcBef>
                <a:spcPts val="600"/>
              </a:spcBef>
              <a:spcAft>
                <a:spcPts val="600"/>
              </a:spcAft>
              <a:buNone/>
              <a:tabLst/>
              <a:defRPr/>
            </a:pPr>
            <a:r>
              <a:rPr lang="en-US" sz="1400" dirty="0">
                <a:solidFill>
                  <a:srgbClr val="002F6C"/>
                </a:solidFill>
                <a:latin typeface="+mn-lt"/>
              </a:rPr>
              <a:t>Fast Facts:</a:t>
            </a:r>
          </a:p>
          <a:p>
            <a:pPr>
              <a:spcBef>
                <a:spcPts val="600"/>
              </a:spcBef>
              <a:buClr>
                <a:srgbClr val="002F6C"/>
              </a:buClr>
              <a:buFont typeface="Wingdings" panose="05000000000000000000" pitchFamily="2" charset="2"/>
              <a:buChar char="§"/>
              <a:defRPr/>
            </a:pPr>
            <a:r>
              <a:rPr lang="en-US" sz="1100" dirty="0">
                <a:solidFill>
                  <a:srgbClr val="333333"/>
                </a:solidFill>
                <a:latin typeface="HelveticaNeueLT Std"/>
                <a:cs typeface="Helvetica"/>
              </a:rPr>
              <a:t>Formed in 2008 – by middle of that year, we had ~12 people</a:t>
            </a:r>
          </a:p>
          <a:p>
            <a:pPr>
              <a:spcBef>
                <a:spcPts val="600"/>
              </a:spcBef>
              <a:buClr>
                <a:srgbClr val="002F6C"/>
              </a:buClr>
              <a:buFont typeface="Wingdings" panose="05000000000000000000" pitchFamily="2" charset="2"/>
              <a:buChar char="§"/>
              <a:defRPr/>
            </a:pPr>
            <a:r>
              <a:rPr lang="en-US" sz="1100" dirty="0">
                <a:solidFill>
                  <a:srgbClr val="333333"/>
                </a:solidFill>
                <a:latin typeface="HelveticaNeueLT Std"/>
                <a:cs typeface="Helvetica"/>
              </a:rPr>
              <a:t>Several original members are still on the team</a:t>
            </a:r>
          </a:p>
          <a:p>
            <a:pPr>
              <a:spcBef>
                <a:spcPts val="600"/>
              </a:spcBef>
              <a:buClr>
                <a:srgbClr val="002F6C"/>
              </a:buClr>
              <a:buFont typeface="Wingdings" panose="05000000000000000000" pitchFamily="2" charset="2"/>
              <a:buChar char="§"/>
              <a:defRPr/>
            </a:pPr>
            <a:r>
              <a:rPr lang="en-US" sz="1100" dirty="0">
                <a:solidFill>
                  <a:srgbClr val="333333"/>
                </a:solidFill>
                <a:latin typeface="HelveticaNeueLT Std"/>
                <a:cs typeface="Helvetica"/>
              </a:rPr>
              <a:t>Over the years, we have expanded from trading rates to mortgages, emerging markets, foreign exchange, and more.</a:t>
            </a:r>
          </a:p>
          <a:p>
            <a:pPr>
              <a:spcBef>
                <a:spcPts val="600"/>
              </a:spcBef>
              <a:buClr>
                <a:srgbClr val="002F6C"/>
              </a:buClr>
              <a:buFont typeface="Wingdings" panose="05000000000000000000" pitchFamily="2" charset="2"/>
              <a:buChar char="§"/>
              <a:defRPr/>
            </a:pPr>
            <a:endParaRPr lang="en-US" sz="1100" dirty="0">
              <a:solidFill>
                <a:srgbClr val="333333"/>
              </a:solidFill>
              <a:latin typeface="HelveticaNeueLT Std"/>
              <a:cs typeface="Helvetica"/>
            </a:endParaRPr>
          </a:p>
        </p:txBody>
      </p:sp>
      <p:cxnSp>
        <p:nvCxnSpPr>
          <p:cNvPr id="36" name="Straight Connector 35">
            <a:extLst>
              <a:ext uri="{FF2B5EF4-FFF2-40B4-BE49-F238E27FC236}">
                <a16:creationId xmlns:a16="http://schemas.microsoft.com/office/drawing/2014/main" id="{1A123231-C403-4254-A5CC-CB08E7BCA82F}"/>
              </a:ext>
            </a:extLst>
          </p:cNvPr>
          <p:cNvCxnSpPr>
            <a:cxnSpLocks/>
          </p:cNvCxnSpPr>
          <p:nvPr/>
        </p:nvCxnSpPr>
        <p:spPr>
          <a:xfrm>
            <a:off x="5555485" y="950222"/>
            <a:ext cx="0" cy="3139178"/>
          </a:xfrm>
          <a:prstGeom prst="line">
            <a:avLst/>
          </a:prstGeom>
          <a:ln w="6350">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F20ED056-5905-40A1-BCC6-82FFF74A9E97}"/>
              </a:ext>
            </a:extLst>
          </p:cNvPr>
          <p:cNvSpPr/>
          <p:nvPr/>
        </p:nvSpPr>
        <p:spPr>
          <a:xfrm>
            <a:off x="5944292" y="908532"/>
            <a:ext cx="2259871" cy="543739"/>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HelveticaNeueLT Std"/>
                <a:ea typeface="+mn-ea"/>
                <a:cs typeface="Helvetica"/>
              </a:rPr>
              <a:t>Business Head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a:ln>
                  <a:noFill/>
                </a:ln>
                <a:solidFill>
                  <a:srgbClr val="002F6C"/>
                </a:solidFill>
                <a:effectLst/>
                <a:uLnTx/>
                <a:uFillTx/>
                <a:latin typeface="HelveticaNeueLT Std"/>
                <a:ea typeface="+mn-ea"/>
                <a:cs typeface="Chronicle Display Semi"/>
              </a:rPr>
              <a:t>Edwin Lin</a:t>
            </a:r>
          </a:p>
        </p:txBody>
      </p:sp>
      <p:sp>
        <p:nvSpPr>
          <p:cNvPr id="38" name="Rectangle 37">
            <a:extLst>
              <a:ext uri="{FF2B5EF4-FFF2-40B4-BE49-F238E27FC236}">
                <a16:creationId xmlns:a16="http://schemas.microsoft.com/office/drawing/2014/main" id="{2F925D26-B2B9-4A53-A628-97263F2AA494}"/>
              </a:ext>
            </a:extLst>
          </p:cNvPr>
          <p:cNvSpPr/>
          <p:nvPr/>
        </p:nvSpPr>
        <p:spPr>
          <a:xfrm>
            <a:off x="5944291" y="2530691"/>
            <a:ext cx="1747405" cy="81560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HelveticaNeueLT Std"/>
                <a:ea typeface="+mn-ea"/>
                <a:cs typeface="Helvetica"/>
              </a:rPr>
              <a:t>Team</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a:solidFill>
                  <a:srgbClr val="002F6C"/>
                </a:solidFill>
                <a:latin typeface="HelveticaNeueLT Std"/>
                <a:cs typeface="Chronicle Display Semi"/>
              </a:rPr>
              <a:t>21</a:t>
            </a:r>
            <a:r>
              <a:rPr kumimoji="0" lang="en-US" sz="1600" b="0" i="0" u="none" strike="noStrike" kern="1200" cap="none" spc="0" normalizeH="0" baseline="0" noProof="0">
                <a:ln>
                  <a:noFill/>
                </a:ln>
                <a:solidFill>
                  <a:srgbClr val="002F6C"/>
                </a:solidFill>
                <a:effectLst/>
                <a:uLnTx/>
                <a:uFillTx/>
                <a:latin typeface="HelveticaNeueLT Std"/>
                <a:ea typeface="+mn-ea"/>
                <a:cs typeface="Chronicle Display Semi"/>
              </a:rPr>
              <a:t>0+ Investment Professionals</a:t>
            </a:r>
          </a:p>
        </p:txBody>
      </p:sp>
      <p:sp>
        <p:nvSpPr>
          <p:cNvPr id="39" name="Rectangle 38">
            <a:extLst>
              <a:ext uri="{FF2B5EF4-FFF2-40B4-BE49-F238E27FC236}">
                <a16:creationId xmlns:a16="http://schemas.microsoft.com/office/drawing/2014/main" id="{C082A380-2B5A-4316-B41F-D2122A32BEC8}"/>
              </a:ext>
            </a:extLst>
          </p:cNvPr>
          <p:cNvSpPr/>
          <p:nvPr/>
        </p:nvSpPr>
        <p:spPr>
          <a:xfrm>
            <a:off x="5944291" y="1584193"/>
            <a:ext cx="2953312" cy="81560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HelveticaNeueLT Std"/>
                <a:ea typeface="+mn-ea"/>
                <a:cs typeface="Helvetica"/>
              </a:rPr>
              <a:t>Locations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2F6C"/>
                </a:solidFill>
                <a:effectLst/>
                <a:uLnTx/>
                <a:uFillTx/>
                <a:latin typeface="HelveticaNeueLT Std"/>
                <a:ea typeface="+mn-ea"/>
                <a:cs typeface="Chronicle Display Semi"/>
              </a:rPr>
              <a:t>New York, Greenwich,</a:t>
            </a:r>
            <a:r>
              <a:rPr lang="en-US" sz="1600" baseline="0">
                <a:solidFill>
                  <a:srgbClr val="002F6C"/>
                </a:solidFill>
                <a:latin typeface="HelveticaNeueLT Std"/>
                <a:cs typeface="Chronicle Display Semi"/>
              </a:rPr>
              <a:t> </a:t>
            </a:r>
            <a:r>
              <a:rPr kumimoji="0" lang="en-US" sz="1600" b="0" i="0" u="none" strike="noStrike" kern="1200" cap="none" spc="0" normalizeH="0" noProof="0">
                <a:ln>
                  <a:noFill/>
                </a:ln>
                <a:solidFill>
                  <a:srgbClr val="002F6C"/>
                </a:solidFill>
                <a:effectLst/>
                <a:uLnTx/>
                <a:uFillTx/>
                <a:latin typeface="HelveticaNeueLT Std"/>
                <a:ea typeface="+mn-ea"/>
                <a:cs typeface="Chronicle Display Semi"/>
              </a:rPr>
              <a:t>Miami </a:t>
            </a:r>
            <a:r>
              <a:rPr kumimoji="0" lang="en-US" sz="1600" b="0" i="0" u="none" strike="noStrike" kern="1200" cap="none" spc="0" normalizeH="0" baseline="0" noProof="0">
                <a:ln>
                  <a:noFill/>
                </a:ln>
                <a:solidFill>
                  <a:srgbClr val="002F6C"/>
                </a:solidFill>
                <a:effectLst/>
                <a:uLnTx/>
                <a:uFillTx/>
                <a:latin typeface="HelveticaNeueLT Std"/>
                <a:ea typeface="+mn-ea"/>
                <a:cs typeface="Chronicle Display Semi"/>
              </a:rPr>
              <a:t>London, Paris and Dubai</a:t>
            </a:r>
          </a:p>
        </p:txBody>
      </p:sp>
      <p:sp>
        <p:nvSpPr>
          <p:cNvPr id="17" name="Rectangle 16">
            <a:extLst>
              <a:ext uri="{FF2B5EF4-FFF2-40B4-BE49-F238E27FC236}">
                <a16:creationId xmlns:a16="http://schemas.microsoft.com/office/drawing/2014/main" id="{81D6CD6F-C295-4C13-BA03-5496946E0F04}"/>
              </a:ext>
            </a:extLst>
          </p:cNvPr>
          <p:cNvSpPr/>
          <p:nvPr/>
        </p:nvSpPr>
        <p:spPr>
          <a:xfrm>
            <a:off x="436561" y="4718530"/>
            <a:ext cx="2576647" cy="1613002"/>
          </a:xfrm>
          <a:prstGeom prst="rect">
            <a:avLst/>
          </a:prstGeom>
          <a:solidFill>
            <a:srgbClr val="EC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solidFill>
                  <a:srgbClr val="002F6C"/>
                </a:solidFill>
                <a:latin typeface="+mj-lt"/>
              </a:rPr>
              <a:t>Macro</a:t>
            </a:r>
          </a:p>
        </p:txBody>
      </p:sp>
      <p:sp>
        <p:nvSpPr>
          <p:cNvPr id="18" name="TextBox 17">
            <a:extLst>
              <a:ext uri="{FF2B5EF4-FFF2-40B4-BE49-F238E27FC236}">
                <a16:creationId xmlns:a16="http://schemas.microsoft.com/office/drawing/2014/main" id="{68F80D2E-65E0-4696-A428-2E6C995BA597}"/>
              </a:ext>
            </a:extLst>
          </p:cNvPr>
          <p:cNvSpPr txBox="1"/>
          <p:nvPr/>
        </p:nvSpPr>
        <p:spPr>
          <a:xfrm>
            <a:off x="503551" y="5074909"/>
            <a:ext cx="2440949" cy="923330"/>
          </a:xfrm>
          <a:prstGeom prst="rect">
            <a:avLst/>
          </a:prstGeom>
          <a:noFill/>
        </p:spPr>
        <p:txBody>
          <a:bodyPr wrap="square" lIns="0" tIns="0" rIns="0" bIns="0" rtlCol="0">
            <a:spAutoFit/>
          </a:bodyPr>
          <a:lstStyle/>
          <a:p>
            <a:r>
              <a:rPr lang="en-US" sz="1000" b="1">
                <a:solidFill>
                  <a:schemeClr val="accent3"/>
                </a:solidFill>
                <a:latin typeface="+mn-lt"/>
              </a:rPr>
              <a:t>The macro strategy generally seeks to identify Investment Instruments that are mispriced relative to a range of anticipated economic outcomes. </a:t>
            </a:r>
          </a:p>
          <a:p>
            <a:endParaRPr lang="en-US" sz="1000" b="1">
              <a:solidFill>
                <a:schemeClr val="accent3"/>
              </a:solidFill>
              <a:latin typeface="+mn-lt"/>
            </a:endParaRPr>
          </a:p>
          <a:p>
            <a:endParaRPr lang="en-US" sz="1000" b="1">
              <a:solidFill>
                <a:schemeClr val="accent3"/>
              </a:solidFill>
              <a:highlight>
                <a:srgbClr val="FFFF00"/>
              </a:highlight>
              <a:latin typeface="+mn-lt"/>
            </a:endParaRPr>
          </a:p>
        </p:txBody>
      </p:sp>
      <p:sp>
        <p:nvSpPr>
          <p:cNvPr id="19" name="Rectangle 18">
            <a:extLst>
              <a:ext uri="{FF2B5EF4-FFF2-40B4-BE49-F238E27FC236}">
                <a16:creationId xmlns:a16="http://schemas.microsoft.com/office/drawing/2014/main" id="{9359C367-8468-4D5F-B107-6EE5D2455AE3}"/>
              </a:ext>
            </a:extLst>
          </p:cNvPr>
          <p:cNvSpPr/>
          <p:nvPr/>
        </p:nvSpPr>
        <p:spPr>
          <a:xfrm>
            <a:off x="3289303" y="4720868"/>
            <a:ext cx="2576647" cy="1613002"/>
          </a:xfrm>
          <a:prstGeom prst="rect">
            <a:avLst/>
          </a:prstGeom>
          <a:solidFill>
            <a:srgbClr val="EC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solidFill>
                  <a:srgbClr val="002F6C"/>
                </a:solidFill>
                <a:latin typeface="+mj-lt"/>
              </a:rPr>
              <a:t>Relative Value</a:t>
            </a:r>
          </a:p>
        </p:txBody>
      </p:sp>
      <p:sp>
        <p:nvSpPr>
          <p:cNvPr id="20" name="Rectangle 19">
            <a:extLst>
              <a:ext uri="{FF2B5EF4-FFF2-40B4-BE49-F238E27FC236}">
                <a16:creationId xmlns:a16="http://schemas.microsoft.com/office/drawing/2014/main" id="{EA9CA460-EF1A-4C95-A103-AEBBCF538A86}"/>
              </a:ext>
            </a:extLst>
          </p:cNvPr>
          <p:cNvSpPr/>
          <p:nvPr/>
        </p:nvSpPr>
        <p:spPr>
          <a:xfrm>
            <a:off x="6140455" y="4729850"/>
            <a:ext cx="2576647" cy="1613002"/>
          </a:xfrm>
          <a:prstGeom prst="rect">
            <a:avLst/>
          </a:prstGeom>
          <a:solidFill>
            <a:srgbClr val="EC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solidFill>
                  <a:srgbClr val="002F6C"/>
                </a:solidFill>
                <a:latin typeface="+mj-lt"/>
              </a:rPr>
              <a:t>Volatility</a:t>
            </a:r>
          </a:p>
        </p:txBody>
      </p:sp>
      <p:sp>
        <p:nvSpPr>
          <p:cNvPr id="22" name="TextBox 21">
            <a:extLst>
              <a:ext uri="{FF2B5EF4-FFF2-40B4-BE49-F238E27FC236}">
                <a16:creationId xmlns:a16="http://schemas.microsoft.com/office/drawing/2014/main" id="{16ACF2AF-586A-4116-B467-733E46E3943C}"/>
              </a:ext>
            </a:extLst>
          </p:cNvPr>
          <p:cNvSpPr txBox="1"/>
          <p:nvPr/>
        </p:nvSpPr>
        <p:spPr>
          <a:xfrm>
            <a:off x="3356357" y="5074909"/>
            <a:ext cx="2440949" cy="1231106"/>
          </a:xfrm>
          <a:prstGeom prst="rect">
            <a:avLst/>
          </a:prstGeom>
          <a:noFill/>
        </p:spPr>
        <p:txBody>
          <a:bodyPr wrap="square" lIns="0" tIns="0" rIns="0" bIns="0" rtlCol="0">
            <a:spAutoFit/>
          </a:bodyPr>
          <a:lstStyle/>
          <a:p>
            <a:r>
              <a:rPr lang="en-US" sz="1000" b="1">
                <a:solidFill>
                  <a:schemeClr val="accent3"/>
                </a:solidFill>
                <a:latin typeface="+mn-lt"/>
              </a:rPr>
              <a:t>The relative value strategy generally seeks to minimize direct first order macro-economic exposures, focusing on investing in combinations and/or groups of related Investment Instruments which the Portfolio Manager identifies as being mispriced relative to each other. </a:t>
            </a:r>
          </a:p>
        </p:txBody>
      </p:sp>
      <p:sp>
        <p:nvSpPr>
          <p:cNvPr id="23" name="TextBox 22">
            <a:extLst>
              <a:ext uri="{FF2B5EF4-FFF2-40B4-BE49-F238E27FC236}">
                <a16:creationId xmlns:a16="http://schemas.microsoft.com/office/drawing/2014/main" id="{1CC47CBF-7AF2-45DD-90A7-EEC98E234F4B}"/>
              </a:ext>
            </a:extLst>
          </p:cNvPr>
          <p:cNvSpPr txBox="1"/>
          <p:nvPr/>
        </p:nvSpPr>
        <p:spPr>
          <a:xfrm>
            <a:off x="6211641" y="5074909"/>
            <a:ext cx="2440949" cy="923330"/>
          </a:xfrm>
          <a:prstGeom prst="rect">
            <a:avLst/>
          </a:prstGeom>
          <a:noFill/>
        </p:spPr>
        <p:txBody>
          <a:bodyPr wrap="square" lIns="0" tIns="0" rIns="0" bIns="0" rtlCol="0">
            <a:spAutoFit/>
          </a:bodyPr>
          <a:lstStyle/>
          <a:p>
            <a:r>
              <a:rPr lang="en-US" sz="1000" b="1">
                <a:solidFill>
                  <a:schemeClr val="accent3"/>
                </a:solidFill>
                <a:latin typeface="+mn-lt"/>
              </a:rPr>
              <a:t>The volatility strategy generally seeks to profit from relative value opportunities in interest rate and FX options using rigorous quantitative analytics and sophisticated risk management techniques.</a:t>
            </a:r>
          </a:p>
        </p:txBody>
      </p:sp>
      <p:pic>
        <p:nvPicPr>
          <p:cNvPr id="2" name="Picture 1">
            <a:extLst>
              <a:ext uri="{FF2B5EF4-FFF2-40B4-BE49-F238E27FC236}">
                <a16:creationId xmlns:a16="http://schemas.microsoft.com/office/drawing/2014/main" id="{ABEC145C-9493-28D2-D196-51F5929DFC30}"/>
              </a:ext>
            </a:extLst>
          </p:cNvPr>
          <p:cNvPicPr>
            <a:picLocks noChangeAspect="1"/>
          </p:cNvPicPr>
          <p:nvPr/>
        </p:nvPicPr>
        <p:blipFill>
          <a:blip r:embed="rId6"/>
          <a:stretch>
            <a:fillRect/>
          </a:stretch>
        </p:blipFill>
        <p:spPr>
          <a:xfrm>
            <a:off x="8459172" y="972"/>
            <a:ext cx="684828" cy="684828"/>
          </a:xfrm>
          <a:prstGeom prst="rect">
            <a:avLst/>
          </a:prstGeom>
        </p:spPr>
      </p:pic>
      <p:sp>
        <p:nvSpPr>
          <p:cNvPr id="6" name="Footer Placeholder 1">
            <a:extLst>
              <a:ext uri="{FF2B5EF4-FFF2-40B4-BE49-F238E27FC236}">
                <a16:creationId xmlns:a16="http://schemas.microsoft.com/office/drawing/2014/main" id="{11F2A9FF-8678-BC47-3B53-2524AE0303F1}"/>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Tree>
    <p:extLst>
      <p:ext uri="{BB962C8B-B14F-4D97-AF65-F5344CB8AC3E}">
        <p14:creationId xmlns:p14="http://schemas.microsoft.com/office/powerpoint/2010/main" val="168700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25C7F18-38EA-4ED9-BD58-9F5139ED8637}"/>
              </a:ext>
            </a:extLst>
          </p:cNvPr>
          <p:cNvGraphicFramePr>
            <a:graphicFrameLocks noChangeAspect="1"/>
          </p:cNvGraphicFramePr>
          <p:nvPr>
            <p:custDataLst>
              <p:tags r:id="rId1"/>
            </p:custDataLst>
            <p:extLst>
              <p:ext uri="{D42A27DB-BD31-4B8C-83A1-F6EECF244321}">
                <p14:modId xmlns:p14="http://schemas.microsoft.com/office/powerpoint/2010/main" val="2669011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7" name="Object 6" hidden="1">
                        <a:extLst>
                          <a:ext uri="{FF2B5EF4-FFF2-40B4-BE49-F238E27FC236}">
                            <a16:creationId xmlns:a16="http://schemas.microsoft.com/office/drawing/2014/main" id="{725C7F18-38EA-4ED9-BD58-9F5139ED86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C52CA5-AE1E-4B78-9683-380AAE6FDBAE}"/>
              </a:ext>
            </a:extLst>
          </p:cNvPr>
          <p:cNvSpPr>
            <a:spLocks noGrp="1"/>
          </p:cNvSpPr>
          <p:nvPr>
            <p:ph type="title"/>
          </p:nvPr>
        </p:nvSpPr>
        <p:spPr/>
        <p:txBody>
          <a:bodyPr vert="horz"/>
          <a:lstStyle/>
          <a:p>
            <a:r>
              <a:rPr lang="en-US"/>
              <a:t>Market Overview</a:t>
            </a:r>
          </a:p>
        </p:txBody>
      </p:sp>
      <p:sp>
        <p:nvSpPr>
          <p:cNvPr id="5" name="Slide Number Placeholder 4">
            <a:extLst>
              <a:ext uri="{FF2B5EF4-FFF2-40B4-BE49-F238E27FC236}">
                <a16:creationId xmlns:a16="http://schemas.microsoft.com/office/drawing/2014/main" id="{5FCD2460-DA84-45C7-A7B2-984653AE0A9E}"/>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9BA69E-D64D-4026-8F7C-C8DB9E9EB6F2}" type="slidenum">
              <a:rPr kumimoji="0" lang="en-US" sz="600" b="0" i="0" u="none" strike="noStrike" kern="1200" cap="none" spc="0" normalizeH="0" baseline="0" noProof="0" smtClean="0">
                <a:ln>
                  <a:noFill/>
                </a:ln>
                <a:solidFill>
                  <a:srgbClr val="FFFFFF"/>
                </a:solidFill>
                <a:effectLst/>
                <a:uLnTx/>
                <a:uFillTx/>
                <a:latin typeface="HelveticaNeueLT Std"/>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600" b="0" i="0" u="none" strike="noStrike" kern="1200" cap="none" spc="0" normalizeH="0" baseline="0" noProof="0">
              <a:ln>
                <a:noFill/>
              </a:ln>
              <a:solidFill>
                <a:srgbClr val="FFFFFF"/>
              </a:solidFill>
              <a:effectLst/>
              <a:uLnTx/>
              <a:uFillTx/>
              <a:latin typeface="HelveticaNeueLT Std"/>
              <a:ea typeface="+mn-ea"/>
              <a:cs typeface="+mn-cs"/>
            </a:endParaRPr>
          </a:p>
        </p:txBody>
      </p:sp>
      <p:sp>
        <p:nvSpPr>
          <p:cNvPr id="6" name="Footer Placeholder 1">
            <a:extLst>
              <a:ext uri="{FF2B5EF4-FFF2-40B4-BE49-F238E27FC236}">
                <a16:creationId xmlns:a16="http://schemas.microsoft.com/office/drawing/2014/main" id="{1290736A-9C73-9998-84BD-C7186D0393C5}"/>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8" name="Date Placeholder 5">
            <a:extLst>
              <a:ext uri="{FF2B5EF4-FFF2-40B4-BE49-F238E27FC236}">
                <a16:creationId xmlns:a16="http://schemas.microsoft.com/office/drawing/2014/main" id="{155D392F-0731-C3FC-1361-4AD9565E73F5}"/>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351978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47430-4F49-42FD-A4D6-78937B738EBF}"/>
              </a:ext>
            </a:extLst>
          </p:cNvPr>
          <p:cNvGraphicFramePr>
            <a:graphicFrameLocks noChangeAspect="1"/>
          </p:cNvGraphicFramePr>
          <p:nvPr>
            <p:custDataLst>
              <p:tags r:id="rId1"/>
            </p:custDataLst>
            <p:extLst>
              <p:ext uri="{D42A27DB-BD31-4B8C-83A1-F6EECF244321}">
                <p14:modId xmlns:p14="http://schemas.microsoft.com/office/powerpoint/2010/main" val="3723151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3" name="Object 2" hidden="1">
                        <a:extLst>
                          <a:ext uri="{FF2B5EF4-FFF2-40B4-BE49-F238E27FC236}">
                            <a16:creationId xmlns:a16="http://schemas.microsoft.com/office/drawing/2014/main" id="{76F47430-4F49-42FD-A4D6-78937B738E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7587" name="Picture 3">
            <a:extLst>
              <a:ext uri="{FF2B5EF4-FFF2-40B4-BE49-F238E27FC236}">
                <a16:creationId xmlns:a16="http://schemas.microsoft.com/office/drawing/2014/main" id="{BC16A2C9-D0C7-C25F-8E6F-6F5AF369BB6F}"/>
              </a:ext>
            </a:extLst>
          </p:cNvPr>
          <p:cNvPicPr>
            <a:picLocks noChangeAspect="1" noChangeArrowheads="1"/>
          </p:cNvPicPr>
          <p:nvPr/>
        </p:nvPicPr>
        <p:blipFill>
          <a:blip r:embed="rId5"/>
          <a:srcRect/>
          <a:stretch/>
        </p:blipFill>
        <p:spPr bwMode="auto">
          <a:xfrm>
            <a:off x="4500154" y="3429000"/>
            <a:ext cx="3799837" cy="27535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vert="horz"/>
          <a:lstStyle/>
          <a:p>
            <a:r>
              <a:rPr lang="en-US"/>
              <a:t>How Does Fixed Income Impact You? </a:t>
            </a:r>
          </a:p>
        </p:txBody>
      </p:sp>
      <p:sp>
        <p:nvSpPr>
          <p:cNvPr id="5" name="Slide Number Placeholder 4"/>
          <p:cNvSpPr>
            <a:spLocks noGrp="1"/>
          </p:cNvSpPr>
          <p:nvPr>
            <p:ph type="sldNum" sz="quarter" idx="16"/>
          </p:nvPr>
        </p:nvSpPr>
        <p:spPr/>
        <p:txBody>
          <a:bodyPr/>
          <a:lstStyle/>
          <a:p>
            <a:fld id="{039BA69E-D64D-4026-8F7C-C8DB9E9EB6F2}" type="slidenum">
              <a:rPr lang="en-US" smtClean="0"/>
              <a:pPr/>
              <a:t>7</a:t>
            </a:fld>
            <a:endParaRPr lang="en-US"/>
          </a:p>
        </p:txBody>
      </p:sp>
      <p:sp>
        <p:nvSpPr>
          <p:cNvPr id="11" name="Content Placeholder 1">
            <a:extLst>
              <a:ext uri="{FF2B5EF4-FFF2-40B4-BE49-F238E27FC236}">
                <a16:creationId xmlns:a16="http://schemas.microsoft.com/office/drawing/2014/main" id="{3866346C-AA24-4442-A2B5-A8C783BCD9F7}"/>
              </a:ext>
            </a:extLst>
          </p:cNvPr>
          <p:cNvSpPr txBox="1">
            <a:spLocks/>
          </p:cNvSpPr>
          <p:nvPr/>
        </p:nvSpPr>
        <p:spPr>
          <a:xfrm>
            <a:off x="5810048" y="761322"/>
            <a:ext cx="3285135" cy="4646883"/>
          </a:xfrm>
          <a:prstGeom prst="rect">
            <a:avLst/>
          </a:prstGeom>
        </p:spPr>
        <p:txBody>
          <a:bodyPr anchor="ctr"/>
          <a:lstStyle>
            <a:lvl1pPr marL="168275" indent="-168275"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sz="1400" b="1" kern="0"/>
              <a:t>Budget Deficits</a:t>
            </a:r>
          </a:p>
          <a:p>
            <a:endParaRPr lang="en-US" sz="1400" b="1" kern="0"/>
          </a:p>
          <a:p>
            <a:r>
              <a:rPr lang="en-US" sz="1400" b="1" kern="0"/>
              <a:t>Monetary &amp; Fiscal Policy</a:t>
            </a:r>
          </a:p>
          <a:p>
            <a:endParaRPr lang="en-US" sz="1400" b="1" kern="0"/>
          </a:p>
          <a:p>
            <a:r>
              <a:rPr lang="en-US" sz="1400" b="1" kern="0"/>
              <a:t>Inflation Pressures</a:t>
            </a:r>
          </a:p>
          <a:p>
            <a:pPr marL="0" indent="0">
              <a:buFont typeface="Wingdings" panose="05000000000000000000" pitchFamily="2" charset="2"/>
              <a:buNone/>
            </a:pPr>
            <a:endParaRPr lang="en-US" sz="1400" b="1" kern="0"/>
          </a:p>
          <a:p>
            <a:endParaRPr lang="en-US" sz="1400" b="1" kern="0"/>
          </a:p>
          <a:p>
            <a:pPr marL="0" indent="0">
              <a:buNone/>
            </a:pPr>
            <a:endParaRPr lang="en-US" sz="1400" b="1" kern="0"/>
          </a:p>
          <a:p>
            <a:pPr marL="0" indent="0">
              <a:buNone/>
            </a:pPr>
            <a:endParaRPr lang="en-US" sz="1400" b="1" kern="0"/>
          </a:p>
          <a:p>
            <a:pPr marL="0" indent="0">
              <a:buNone/>
            </a:pPr>
            <a:endParaRPr lang="en-US" sz="1400" b="1" kern="0"/>
          </a:p>
          <a:p>
            <a:pPr marL="0" indent="0">
              <a:buNone/>
            </a:pPr>
            <a:endParaRPr lang="en-US" sz="1400" b="1" kern="0"/>
          </a:p>
          <a:p>
            <a:pPr marL="0" indent="0">
              <a:buNone/>
            </a:pPr>
            <a:endParaRPr lang="en-US" sz="1400" b="1" kern="0"/>
          </a:p>
          <a:p>
            <a:endParaRPr lang="en-US" sz="1400" b="1" kern="0"/>
          </a:p>
        </p:txBody>
      </p:sp>
      <p:cxnSp>
        <p:nvCxnSpPr>
          <p:cNvPr id="13" name="Straight Connector 12">
            <a:extLst>
              <a:ext uri="{FF2B5EF4-FFF2-40B4-BE49-F238E27FC236}">
                <a16:creationId xmlns:a16="http://schemas.microsoft.com/office/drawing/2014/main" id="{F717D461-86F5-4CF9-8725-A6EBCB944BF0}"/>
              </a:ext>
            </a:extLst>
          </p:cNvPr>
          <p:cNvCxnSpPr/>
          <p:nvPr/>
        </p:nvCxnSpPr>
        <p:spPr>
          <a:xfrm>
            <a:off x="586316" y="2826563"/>
            <a:ext cx="7971367" cy="0"/>
          </a:xfrm>
          <a:prstGeom prst="line">
            <a:avLst/>
          </a:prstGeom>
        </p:spPr>
        <p:style>
          <a:lnRef idx="1">
            <a:schemeClr val="accent4"/>
          </a:lnRef>
          <a:fillRef idx="0">
            <a:schemeClr val="accent4"/>
          </a:fillRef>
          <a:effectRef idx="0">
            <a:schemeClr val="accent4"/>
          </a:effectRef>
          <a:fontRef idx="minor">
            <a:schemeClr val="tx1"/>
          </a:fontRef>
        </p:style>
      </p:cxnSp>
      <p:pic>
        <p:nvPicPr>
          <p:cNvPr id="15" name="Picture 27">
            <a:extLst>
              <a:ext uri="{FF2B5EF4-FFF2-40B4-BE49-F238E27FC236}">
                <a16:creationId xmlns:a16="http://schemas.microsoft.com/office/drawing/2014/main" id="{00F623BB-D3BA-40D2-B4BA-DB1342348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3999">
            <a:off x="8226750" y="4484267"/>
            <a:ext cx="590980" cy="913001"/>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E914874-6FF9-B27D-8423-70167F022569}"/>
              </a:ext>
            </a:extLst>
          </p:cNvPr>
          <p:cNvPicPr>
            <a:picLocks noChangeAspect="1"/>
          </p:cNvPicPr>
          <p:nvPr/>
        </p:nvPicPr>
        <p:blipFill>
          <a:blip r:embed="rId7"/>
          <a:srcRect/>
          <a:stretch/>
        </p:blipFill>
        <p:spPr>
          <a:xfrm>
            <a:off x="333596" y="1143365"/>
            <a:ext cx="5227626" cy="1182354"/>
          </a:xfrm>
          <a:prstGeom prst="rect">
            <a:avLst/>
          </a:prstGeom>
        </p:spPr>
      </p:pic>
      <p:sp>
        <p:nvSpPr>
          <p:cNvPr id="10" name="TextBox 9">
            <a:extLst>
              <a:ext uri="{FF2B5EF4-FFF2-40B4-BE49-F238E27FC236}">
                <a16:creationId xmlns:a16="http://schemas.microsoft.com/office/drawing/2014/main" id="{AE8DEE75-DA25-67F2-38A5-30EA9655BE16}"/>
              </a:ext>
            </a:extLst>
          </p:cNvPr>
          <p:cNvSpPr txBox="1"/>
          <p:nvPr/>
        </p:nvSpPr>
        <p:spPr>
          <a:xfrm>
            <a:off x="457200" y="2947972"/>
            <a:ext cx="8229598" cy="584775"/>
          </a:xfrm>
          <a:prstGeom prst="rect">
            <a:avLst/>
          </a:prstGeom>
          <a:noFill/>
        </p:spPr>
        <p:txBody>
          <a:bodyPr wrap="square" rtlCol="0">
            <a:spAutoFit/>
          </a:bodyPr>
          <a:lstStyle/>
          <a:p>
            <a:r>
              <a:rPr lang="en-US" sz="1400" kern="0" dirty="0"/>
              <a:t>Some economists believe that things go sideways once </a:t>
            </a:r>
            <a:r>
              <a:rPr lang="en-US" sz="1400" b="1" kern="0" dirty="0"/>
              <a:t>the national debt vs GDP ratio hits 130%... </a:t>
            </a:r>
          </a:p>
          <a:p>
            <a:endParaRPr lang="en-US" dirty="0">
              <a:latin typeface="+mn-lt"/>
            </a:endParaRPr>
          </a:p>
        </p:txBody>
      </p:sp>
      <p:pic>
        <p:nvPicPr>
          <p:cNvPr id="17" name="Picture 16">
            <a:extLst>
              <a:ext uri="{FF2B5EF4-FFF2-40B4-BE49-F238E27FC236}">
                <a16:creationId xmlns:a16="http://schemas.microsoft.com/office/drawing/2014/main" id="{21CB6C55-045F-CE01-2365-2E2607C145B9}"/>
              </a:ext>
            </a:extLst>
          </p:cNvPr>
          <p:cNvPicPr>
            <a:picLocks noChangeAspect="1"/>
          </p:cNvPicPr>
          <p:nvPr/>
        </p:nvPicPr>
        <p:blipFill>
          <a:blip r:embed="rId8"/>
          <a:stretch>
            <a:fillRect/>
          </a:stretch>
        </p:blipFill>
        <p:spPr>
          <a:xfrm>
            <a:off x="8454126" y="3110"/>
            <a:ext cx="684828" cy="684828"/>
          </a:xfrm>
          <a:prstGeom prst="rect">
            <a:avLst/>
          </a:prstGeom>
        </p:spPr>
      </p:pic>
      <p:pic>
        <p:nvPicPr>
          <p:cNvPr id="19" name="Picture 18">
            <a:extLst>
              <a:ext uri="{FF2B5EF4-FFF2-40B4-BE49-F238E27FC236}">
                <a16:creationId xmlns:a16="http://schemas.microsoft.com/office/drawing/2014/main" id="{17F19E38-42D3-9322-F83F-2178B1B04D03}"/>
              </a:ext>
            </a:extLst>
          </p:cNvPr>
          <p:cNvPicPr>
            <a:picLocks noChangeAspect="1"/>
          </p:cNvPicPr>
          <p:nvPr/>
        </p:nvPicPr>
        <p:blipFill>
          <a:blip r:embed="rId9"/>
          <a:stretch>
            <a:fillRect/>
          </a:stretch>
        </p:blipFill>
        <p:spPr>
          <a:xfrm>
            <a:off x="294689" y="3572439"/>
            <a:ext cx="4006543" cy="2610146"/>
          </a:xfrm>
          <a:prstGeom prst="rect">
            <a:avLst/>
          </a:prstGeom>
        </p:spPr>
      </p:pic>
      <p:sp>
        <p:nvSpPr>
          <p:cNvPr id="2" name="Footer Placeholder 1">
            <a:extLst>
              <a:ext uri="{FF2B5EF4-FFF2-40B4-BE49-F238E27FC236}">
                <a16:creationId xmlns:a16="http://schemas.microsoft.com/office/drawing/2014/main" id="{8C540521-BC29-9DA9-DFE6-298D031CB36F}"/>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9" name="Date Placeholder 5">
            <a:extLst>
              <a:ext uri="{FF2B5EF4-FFF2-40B4-BE49-F238E27FC236}">
                <a16:creationId xmlns:a16="http://schemas.microsoft.com/office/drawing/2014/main" id="{11D1F2F7-9DDA-1CD0-0AF6-BE6E62D857B9}"/>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46603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41366-CEAA-4EDE-9373-C28937F4E09B}"/>
              </a:ext>
            </a:extLst>
          </p:cNvPr>
          <p:cNvPicPr>
            <a:picLocks noChangeAspect="1"/>
          </p:cNvPicPr>
          <p:nvPr/>
        </p:nvPicPr>
        <p:blipFill>
          <a:blip r:embed="rId3"/>
          <a:srcRect t="-1" b="8926"/>
          <a:stretch>
            <a:fillRect/>
          </a:stretch>
        </p:blipFill>
        <p:spPr>
          <a:xfrm>
            <a:off x="3204836" y="2980438"/>
            <a:ext cx="2734326" cy="3112854"/>
          </a:xfrm>
          <a:prstGeom prst="rect">
            <a:avLst/>
          </a:prstGeom>
        </p:spPr>
      </p:pic>
      <p:pic>
        <p:nvPicPr>
          <p:cNvPr id="2" name="Picture 2" descr="Behind the Scenes of Our Nicolás Maduro Front Page - The New York Times">
            <a:extLst>
              <a:ext uri="{FF2B5EF4-FFF2-40B4-BE49-F238E27FC236}">
                <a16:creationId xmlns:a16="http://schemas.microsoft.com/office/drawing/2014/main" id="{62DE10BF-9AD0-E07C-B848-E6E19B7AEC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22" t="8731" r="7211" b="4653"/>
          <a:stretch>
            <a:fillRect/>
          </a:stretch>
        </p:blipFill>
        <p:spPr bwMode="auto">
          <a:xfrm>
            <a:off x="6219186" y="1129562"/>
            <a:ext cx="2681128" cy="27856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hidden="1">
            <a:extLst>
              <a:ext uri="{FF2B5EF4-FFF2-40B4-BE49-F238E27FC236}">
                <a16:creationId xmlns:a16="http://schemas.microsoft.com/office/drawing/2014/main" id="{76F47430-4F49-42FD-A4D6-78937B738EBF}"/>
              </a:ext>
            </a:extLst>
          </p:cNvPr>
          <p:cNvGraphicFramePr>
            <a:graphicFrameLocks noChangeAspect="1"/>
          </p:cNvGraphicFramePr>
          <p:nvPr>
            <p:custDataLst>
              <p:tags r:id="rId1"/>
            </p:custDataLst>
            <p:extLst>
              <p:ext uri="{D42A27DB-BD31-4B8C-83A1-F6EECF244321}">
                <p14:modId xmlns:p14="http://schemas.microsoft.com/office/powerpoint/2010/main" val="3067709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3" name="Object 2" hidden="1">
                        <a:extLst>
                          <a:ext uri="{FF2B5EF4-FFF2-40B4-BE49-F238E27FC236}">
                            <a16:creationId xmlns:a16="http://schemas.microsoft.com/office/drawing/2014/main" id="{76F47430-4F49-42FD-A4D6-78937B738E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a:t>News Overview</a:t>
            </a:r>
          </a:p>
        </p:txBody>
      </p:sp>
      <p:sp>
        <p:nvSpPr>
          <p:cNvPr id="5" name="Slide Number Placeholder 4"/>
          <p:cNvSpPr>
            <a:spLocks noGrp="1"/>
          </p:cNvSpPr>
          <p:nvPr>
            <p:ph type="sldNum" sz="quarter" idx="16"/>
          </p:nvPr>
        </p:nvSpPr>
        <p:spPr/>
        <p:txBody>
          <a:bodyPr/>
          <a:lstStyle/>
          <a:p>
            <a:fld id="{039BA69E-D64D-4026-8F7C-C8DB9E9EB6F2}" type="slidenum">
              <a:rPr lang="en-US" smtClean="0"/>
              <a:pPr/>
              <a:t>8</a:t>
            </a:fld>
            <a:endParaRPr lang="en-US"/>
          </a:p>
        </p:txBody>
      </p:sp>
      <p:pic>
        <p:nvPicPr>
          <p:cNvPr id="14" name="Picture 13">
            <a:extLst>
              <a:ext uri="{FF2B5EF4-FFF2-40B4-BE49-F238E27FC236}">
                <a16:creationId xmlns:a16="http://schemas.microsoft.com/office/drawing/2014/main" id="{4FD86B12-D98B-2392-F093-ACA9B112B843}"/>
              </a:ext>
            </a:extLst>
          </p:cNvPr>
          <p:cNvPicPr>
            <a:picLocks noChangeAspect="1"/>
          </p:cNvPicPr>
          <p:nvPr/>
        </p:nvPicPr>
        <p:blipFill>
          <a:blip r:embed="rId7"/>
          <a:stretch>
            <a:fillRect/>
          </a:stretch>
        </p:blipFill>
        <p:spPr>
          <a:xfrm>
            <a:off x="243731" y="4483988"/>
            <a:ext cx="2712724" cy="1626776"/>
          </a:xfrm>
          <a:prstGeom prst="rect">
            <a:avLst/>
          </a:prstGeom>
        </p:spPr>
      </p:pic>
      <p:pic>
        <p:nvPicPr>
          <p:cNvPr id="16" name="Picture 15">
            <a:extLst>
              <a:ext uri="{FF2B5EF4-FFF2-40B4-BE49-F238E27FC236}">
                <a16:creationId xmlns:a16="http://schemas.microsoft.com/office/drawing/2014/main" id="{E7A4758F-FB5E-8A57-4E9D-677743C214DF}"/>
              </a:ext>
            </a:extLst>
          </p:cNvPr>
          <p:cNvPicPr>
            <a:picLocks noChangeAspect="1"/>
          </p:cNvPicPr>
          <p:nvPr/>
        </p:nvPicPr>
        <p:blipFill>
          <a:blip r:embed="rId8"/>
          <a:srcRect t="4086" b="7322"/>
          <a:stretch>
            <a:fillRect/>
          </a:stretch>
        </p:blipFill>
        <p:spPr>
          <a:xfrm>
            <a:off x="243687" y="1514894"/>
            <a:ext cx="2744408" cy="2562650"/>
          </a:xfrm>
          <a:prstGeom prst="rect">
            <a:avLst/>
          </a:prstGeom>
        </p:spPr>
      </p:pic>
      <p:pic>
        <p:nvPicPr>
          <p:cNvPr id="18" name="Picture 17">
            <a:extLst>
              <a:ext uri="{FF2B5EF4-FFF2-40B4-BE49-F238E27FC236}">
                <a16:creationId xmlns:a16="http://schemas.microsoft.com/office/drawing/2014/main" id="{6544FFAC-9F34-FFA5-659B-459F569B2BD6}"/>
              </a:ext>
            </a:extLst>
          </p:cNvPr>
          <p:cNvPicPr>
            <a:picLocks noChangeAspect="1"/>
          </p:cNvPicPr>
          <p:nvPr/>
        </p:nvPicPr>
        <p:blipFill>
          <a:blip r:embed="rId9"/>
          <a:stretch>
            <a:fillRect/>
          </a:stretch>
        </p:blipFill>
        <p:spPr>
          <a:xfrm>
            <a:off x="413216" y="1129562"/>
            <a:ext cx="2405438" cy="365548"/>
          </a:xfrm>
          <a:prstGeom prst="rect">
            <a:avLst/>
          </a:prstGeom>
        </p:spPr>
      </p:pic>
      <p:pic>
        <p:nvPicPr>
          <p:cNvPr id="8" name="Picture 7">
            <a:extLst>
              <a:ext uri="{FF2B5EF4-FFF2-40B4-BE49-F238E27FC236}">
                <a16:creationId xmlns:a16="http://schemas.microsoft.com/office/drawing/2014/main" id="{A2FD0A62-BD38-8997-1982-E2B851DE7D8B}"/>
              </a:ext>
            </a:extLst>
          </p:cNvPr>
          <p:cNvPicPr>
            <a:picLocks noChangeAspect="1"/>
          </p:cNvPicPr>
          <p:nvPr/>
        </p:nvPicPr>
        <p:blipFill>
          <a:blip r:embed="rId10"/>
          <a:srcRect t="1" b="-2005"/>
          <a:stretch>
            <a:fillRect/>
          </a:stretch>
        </p:blipFill>
        <p:spPr>
          <a:xfrm>
            <a:off x="6219185" y="4174111"/>
            <a:ext cx="2681128" cy="1919181"/>
          </a:xfrm>
          <a:prstGeom prst="rect">
            <a:avLst/>
          </a:prstGeom>
        </p:spPr>
      </p:pic>
      <p:pic>
        <p:nvPicPr>
          <p:cNvPr id="10" name="Picture 9">
            <a:extLst>
              <a:ext uri="{FF2B5EF4-FFF2-40B4-BE49-F238E27FC236}">
                <a16:creationId xmlns:a16="http://schemas.microsoft.com/office/drawing/2014/main" id="{D1BE7692-E30A-FBAF-46C8-8E50A9F67014}"/>
              </a:ext>
            </a:extLst>
          </p:cNvPr>
          <p:cNvPicPr>
            <a:picLocks noChangeAspect="1"/>
          </p:cNvPicPr>
          <p:nvPr/>
        </p:nvPicPr>
        <p:blipFill>
          <a:blip r:embed="rId11"/>
          <a:srcRect l="3436" t="1598" r="3611" b="72762"/>
          <a:stretch>
            <a:fillRect/>
          </a:stretch>
        </p:blipFill>
        <p:spPr>
          <a:xfrm>
            <a:off x="3231436" y="1129562"/>
            <a:ext cx="2744408" cy="1643361"/>
          </a:xfrm>
          <a:prstGeom prst="rect">
            <a:avLst/>
          </a:prstGeom>
        </p:spPr>
      </p:pic>
      <p:pic>
        <p:nvPicPr>
          <p:cNvPr id="12" name="Picture 11">
            <a:extLst>
              <a:ext uri="{FF2B5EF4-FFF2-40B4-BE49-F238E27FC236}">
                <a16:creationId xmlns:a16="http://schemas.microsoft.com/office/drawing/2014/main" id="{840A71B0-8122-D4F5-BD3A-0DB9D4E3B86E}"/>
              </a:ext>
            </a:extLst>
          </p:cNvPr>
          <p:cNvPicPr>
            <a:picLocks noChangeAspect="1"/>
          </p:cNvPicPr>
          <p:nvPr/>
        </p:nvPicPr>
        <p:blipFill>
          <a:blip r:embed="rId12"/>
          <a:stretch>
            <a:fillRect/>
          </a:stretch>
        </p:blipFill>
        <p:spPr>
          <a:xfrm>
            <a:off x="8454126" y="3110"/>
            <a:ext cx="684828" cy="684828"/>
          </a:xfrm>
          <a:prstGeom prst="rect">
            <a:avLst/>
          </a:prstGeom>
        </p:spPr>
      </p:pic>
      <p:sp>
        <p:nvSpPr>
          <p:cNvPr id="11" name="Footer Placeholder 1">
            <a:extLst>
              <a:ext uri="{FF2B5EF4-FFF2-40B4-BE49-F238E27FC236}">
                <a16:creationId xmlns:a16="http://schemas.microsoft.com/office/drawing/2014/main" id="{6CBE2E79-B30F-DF64-65B8-7DFE06E95298}"/>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3" name="Date Placeholder 5">
            <a:extLst>
              <a:ext uri="{FF2B5EF4-FFF2-40B4-BE49-F238E27FC236}">
                <a16:creationId xmlns:a16="http://schemas.microsoft.com/office/drawing/2014/main" id="{D09C6B32-B12F-0111-0EFB-AEF212A82F95}"/>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99787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0B82-DD43-FDDB-8B56-4B776B1FA359}"/>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A3E5A8E-5E83-949C-CE5C-1E2FC378AB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3" name="Object 2" hidden="1">
                        <a:extLst>
                          <a:ext uri="{FF2B5EF4-FFF2-40B4-BE49-F238E27FC236}">
                            <a16:creationId xmlns:a16="http://schemas.microsoft.com/office/drawing/2014/main" id="{8A3E5A8E-5E83-949C-CE5C-1E2FC378AB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C97644FA-720F-C750-4255-66DBB8CA9C46}"/>
              </a:ext>
            </a:extLst>
          </p:cNvPr>
          <p:cNvSpPr>
            <a:spLocks noGrp="1"/>
          </p:cNvSpPr>
          <p:nvPr>
            <p:ph sz="quarter" idx="31"/>
          </p:nvPr>
        </p:nvSpPr>
        <p:spPr>
          <a:xfrm>
            <a:off x="452439" y="1541353"/>
            <a:ext cx="2413998" cy="2933313"/>
          </a:xfrm>
        </p:spPr>
        <p:txBody>
          <a:bodyPr/>
          <a:lstStyle/>
          <a:p>
            <a:r>
              <a:rPr lang="en-US"/>
              <a:t>Rates</a:t>
            </a:r>
          </a:p>
          <a:p>
            <a:pPr lvl="1">
              <a:buFont typeface="Arial" panose="020B0604020202020204" pitchFamily="34" charset="0"/>
              <a:buChar char="•"/>
            </a:pPr>
            <a:r>
              <a:rPr lang="en-US" sz="1400"/>
              <a:t>Growth Expectations</a:t>
            </a:r>
          </a:p>
          <a:p>
            <a:pPr lvl="1">
              <a:buFont typeface="Arial" panose="020B0604020202020204" pitchFamily="34" charset="0"/>
              <a:buChar char="•"/>
            </a:pPr>
            <a:r>
              <a:rPr lang="en-US" sz="1400"/>
              <a:t>Central Bank policy (front-end)</a:t>
            </a:r>
          </a:p>
          <a:p>
            <a:pPr lvl="1">
              <a:buFont typeface="Arial" panose="020B0604020202020204" pitchFamily="34" charset="0"/>
              <a:buChar char="•"/>
            </a:pPr>
            <a:r>
              <a:rPr lang="en-US" sz="1400"/>
              <a:t>Liquidity Conditions</a:t>
            </a:r>
          </a:p>
          <a:p>
            <a:pPr lvl="1">
              <a:buFont typeface="Arial" panose="020B0604020202020204" pitchFamily="34" charset="0"/>
              <a:buChar char="•"/>
            </a:pPr>
            <a:r>
              <a:rPr lang="en-US" sz="1400"/>
              <a:t>Flow Dynamics</a:t>
            </a:r>
          </a:p>
          <a:p>
            <a:pPr lvl="1">
              <a:buFont typeface="Arial" panose="020B0604020202020204" pitchFamily="34" charset="0"/>
              <a:buChar char="•"/>
            </a:pPr>
            <a:r>
              <a:rPr lang="en-US" sz="1400"/>
              <a:t>Fiscal Outlook</a:t>
            </a:r>
          </a:p>
          <a:p>
            <a:pPr lvl="1">
              <a:buFont typeface="Arial" panose="020B0604020202020204" pitchFamily="34" charset="0"/>
              <a:buChar char="•"/>
            </a:pPr>
            <a:r>
              <a:rPr lang="en-US" sz="1400"/>
              <a:t>Term Premium Repricing</a:t>
            </a:r>
          </a:p>
        </p:txBody>
      </p:sp>
      <p:sp>
        <p:nvSpPr>
          <p:cNvPr id="10" name="Content Placeholder 9">
            <a:extLst>
              <a:ext uri="{FF2B5EF4-FFF2-40B4-BE49-F238E27FC236}">
                <a16:creationId xmlns:a16="http://schemas.microsoft.com/office/drawing/2014/main" id="{AC637948-FFDA-4AA7-2FF5-B5E91511B9CE}"/>
              </a:ext>
            </a:extLst>
          </p:cNvPr>
          <p:cNvSpPr>
            <a:spLocks noGrp="1"/>
          </p:cNvSpPr>
          <p:nvPr>
            <p:ph sz="quarter" idx="32"/>
          </p:nvPr>
        </p:nvSpPr>
        <p:spPr>
          <a:xfrm>
            <a:off x="3226979" y="1541354"/>
            <a:ext cx="2680517" cy="1993942"/>
          </a:xfrm>
        </p:spPr>
        <p:txBody>
          <a:bodyPr/>
          <a:lstStyle/>
          <a:p>
            <a:r>
              <a:rPr lang="en-US"/>
              <a:t>FX</a:t>
            </a:r>
          </a:p>
          <a:p>
            <a:pPr lvl="1">
              <a:buFont typeface="Arial" panose="020B0604020202020204" pitchFamily="34" charset="0"/>
              <a:buChar char="•"/>
            </a:pPr>
            <a:r>
              <a:rPr lang="en-US" sz="1400"/>
              <a:t>Interest-rate Expectations</a:t>
            </a:r>
          </a:p>
          <a:p>
            <a:pPr lvl="1">
              <a:buFont typeface="Arial" panose="020B0604020202020204" pitchFamily="34" charset="0"/>
              <a:buChar char="•"/>
            </a:pPr>
            <a:r>
              <a:rPr lang="en-US" sz="1400"/>
              <a:t>Policy Divergence</a:t>
            </a:r>
          </a:p>
          <a:p>
            <a:pPr lvl="1">
              <a:buFont typeface="Arial" panose="020B0604020202020204" pitchFamily="34" charset="0"/>
              <a:buChar char="•"/>
            </a:pPr>
            <a:r>
              <a:rPr lang="en-US" sz="1400"/>
              <a:t>De-Dollarization</a:t>
            </a:r>
          </a:p>
          <a:p>
            <a:pPr lvl="1">
              <a:buFont typeface="Arial" panose="020B0604020202020204" pitchFamily="34" charset="0"/>
              <a:buChar char="•"/>
            </a:pPr>
            <a:r>
              <a:rPr lang="en-US" sz="1400"/>
              <a:t>Fiscal Stability</a:t>
            </a:r>
          </a:p>
          <a:p>
            <a:pPr lvl="1">
              <a:buFont typeface="Arial" panose="020B0604020202020204" pitchFamily="34" charset="0"/>
              <a:buChar char="•"/>
            </a:pPr>
            <a:r>
              <a:rPr lang="en-US" sz="1400"/>
              <a:t>Geopolitics</a:t>
            </a:r>
          </a:p>
        </p:txBody>
      </p:sp>
      <p:sp>
        <p:nvSpPr>
          <p:cNvPr id="7" name="Title 6">
            <a:extLst>
              <a:ext uri="{FF2B5EF4-FFF2-40B4-BE49-F238E27FC236}">
                <a16:creationId xmlns:a16="http://schemas.microsoft.com/office/drawing/2014/main" id="{A16C402E-64AF-4A4A-09E0-273516D76320}"/>
              </a:ext>
            </a:extLst>
          </p:cNvPr>
          <p:cNvSpPr>
            <a:spLocks noGrp="1"/>
          </p:cNvSpPr>
          <p:nvPr>
            <p:ph type="title"/>
          </p:nvPr>
        </p:nvSpPr>
        <p:spPr/>
        <p:txBody>
          <a:bodyPr vert="horz"/>
          <a:lstStyle/>
          <a:p>
            <a:r>
              <a:rPr lang="en-US"/>
              <a:t>Risk Factor Overview</a:t>
            </a:r>
          </a:p>
        </p:txBody>
      </p:sp>
      <p:sp>
        <p:nvSpPr>
          <p:cNvPr id="5" name="Slide Number Placeholder 4">
            <a:extLst>
              <a:ext uri="{FF2B5EF4-FFF2-40B4-BE49-F238E27FC236}">
                <a16:creationId xmlns:a16="http://schemas.microsoft.com/office/drawing/2014/main" id="{D50224C7-C147-5B6D-D6E0-F64815666D73}"/>
              </a:ext>
            </a:extLst>
          </p:cNvPr>
          <p:cNvSpPr>
            <a:spLocks noGrp="1"/>
          </p:cNvSpPr>
          <p:nvPr>
            <p:ph type="sldNum" sz="quarter" idx="4"/>
          </p:nvPr>
        </p:nvSpPr>
        <p:spPr/>
        <p:txBody>
          <a:bodyPr/>
          <a:lstStyle/>
          <a:p>
            <a:fld id="{039BA69E-D64D-4026-8F7C-C8DB9E9EB6F2}" type="slidenum">
              <a:rPr lang="en-US" smtClean="0"/>
              <a:pPr/>
              <a:t>9</a:t>
            </a:fld>
            <a:endParaRPr lang="en-US"/>
          </a:p>
        </p:txBody>
      </p:sp>
      <p:sp>
        <p:nvSpPr>
          <p:cNvPr id="15" name="Content Placeholder 9">
            <a:extLst>
              <a:ext uri="{FF2B5EF4-FFF2-40B4-BE49-F238E27FC236}">
                <a16:creationId xmlns:a16="http://schemas.microsoft.com/office/drawing/2014/main" id="{FD0F3CB7-E05C-D305-AC93-E9A5FD991ABB}"/>
              </a:ext>
            </a:extLst>
          </p:cNvPr>
          <p:cNvSpPr txBox="1">
            <a:spLocks/>
          </p:cNvSpPr>
          <p:nvPr/>
        </p:nvSpPr>
        <p:spPr bwMode="auto">
          <a:xfrm>
            <a:off x="3226978" y="3947512"/>
            <a:ext cx="2680518" cy="199394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0858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Inflation</a:t>
            </a:r>
          </a:p>
          <a:p>
            <a:pPr lvl="1">
              <a:buFont typeface="Arial" panose="020B0604020202020204" pitchFamily="34" charset="0"/>
              <a:buChar char="•"/>
            </a:pPr>
            <a:r>
              <a:rPr lang="en-US" sz="1400" kern="0"/>
              <a:t>Growth + Credibility of Policy Responses</a:t>
            </a:r>
          </a:p>
          <a:p>
            <a:pPr lvl="1">
              <a:buFont typeface="Arial" panose="020B0604020202020204" pitchFamily="34" charset="0"/>
              <a:buChar char="•"/>
            </a:pPr>
            <a:r>
              <a:rPr lang="en-US" sz="1400" kern="0"/>
              <a:t>Supply-Demand Imbalances (Goods, Labor, Energy)</a:t>
            </a:r>
          </a:p>
          <a:p>
            <a:pPr lvl="1">
              <a:buFont typeface="Arial" panose="020B0604020202020204" pitchFamily="34" charset="0"/>
              <a:buChar char="•"/>
            </a:pPr>
            <a:r>
              <a:rPr lang="en-US" sz="1400" kern="0"/>
              <a:t>Housing</a:t>
            </a:r>
          </a:p>
          <a:p>
            <a:pPr lvl="1">
              <a:buFont typeface="Arial" panose="020B0604020202020204" pitchFamily="34" charset="0"/>
              <a:buChar char="•"/>
            </a:pPr>
            <a:r>
              <a:rPr lang="en-US" sz="1400" kern="0"/>
              <a:t>Tariffs</a:t>
            </a:r>
          </a:p>
        </p:txBody>
      </p:sp>
      <p:sp>
        <p:nvSpPr>
          <p:cNvPr id="17" name="Content Placeholder 9">
            <a:extLst>
              <a:ext uri="{FF2B5EF4-FFF2-40B4-BE49-F238E27FC236}">
                <a16:creationId xmlns:a16="http://schemas.microsoft.com/office/drawing/2014/main" id="{5818F0A6-429F-6C6A-ADD5-8074D4F401F2}"/>
              </a:ext>
            </a:extLst>
          </p:cNvPr>
          <p:cNvSpPr txBox="1">
            <a:spLocks/>
          </p:cNvSpPr>
          <p:nvPr/>
        </p:nvSpPr>
        <p:spPr bwMode="auto">
          <a:xfrm>
            <a:off x="6164263" y="1541354"/>
            <a:ext cx="2517775" cy="199394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0858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Equity</a:t>
            </a:r>
          </a:p>
          <a:p>
            <a:pPr lvl="1">
              <a:buFont typeface="Arial" panose="020B0604020202020204" pitchFamily="34" charset="0"/>
              <a:buChar char="•"/>
            </a:pPr>
            <a:r>
              <a:rPr lang="en-US" sz="1400"/>
              <a:t>Global Risk Appetite</a:t>
            </a:r>
          </a:p>
          <a:p>
            <a:pPr lvl="1">
              <a:buFont typeface="Arial" panose="020B0604020202020204" pitchFamily="34" charset="0"/>
              <a:buChar char="•"/>
            </a:pPr>
            <a:r>
              <a:rPr lang="en-US" sz="1400"/>
              <a:t>Earnings, Margins</a:t>
            </a:r>
          </a:p>
          <a:p>
            <a:pPr lvl="1">
              <a:buFont typeface="Arial" panose="020B0604020202020204" pitchFamily="34" charset="0"/>
              <a:buChar char="•"/>
            </a:pPr>
            <a:r>
              <a:rPr lang="en-US" sz="1400"/>
              <a:t>Investor Positioning</a:t>
            </a:r>
          </a:p>
          <a:p>
            <a:pPr lvl="1">
              <a:buFont typeface="Arial" panose="020B0604020202020204" pitchFamily="34" charset="0"/>
              <a:buChar char="•"/>
            </a:pPr>
            <a:r>
              <a:rPr lang="en-US" sz="1400"/>
              <a:t>Regulation</a:t>
            </a:r>
          </a:p>
          <a:p>
            <a:pPr lvl="1">
              <a:buFont typeface="Arial" panose="020B0604020202020204" pitchFamily="34" charset="0"/>
              <a:buChar char="•"/>
            </a:pPr>
            <a:r>
              <a:rPr lang="en-US" sz="1400"/>
              <a:t>AI</a:t>
            </a:r>
          </a:p>
          <a:p>
            <a:pPr lvl="1">
              <a:buFont typeface="Arial" panose="020B0604020202020204" pitchFamily="34" charset="0"/>
              <a:buChar char="•"/>
            </a:pPr>
            <a:endParaRPr lang="en-US" sz="1200" kern="0"/>
          </a:p>
        </p:txBody>
      </p:sp>
      <p:sp>
        <p:nvSpPr>
          <p:cNvPr id="19" name="Content Placeholder 9">
            <a:extLst>
              <a:ext uri="{FF2B5EF4-FFF2-40B4-BE49-F238E27FC236}">
                <a16:creationId xmlns:a16="http://schemas.microsoft.com/office/drawing/2014/main" id="{3AE02B10-AD57-7944-B6A0-C5BF6FE0427F}"/>
              </a:ext>
            </a:extLst>
          </p:cNvPr>
          <p:cNvSpPr txBox="1">
            <a:spLocks/>
          </p:cNvSpPr>
          <p:nvPr/>
        </p:nvSpPr>
        <p:spPr bwMode="auto">
          <a:xfrm>
            <a:off x="6164262" y="3947512"/>
            <a:ext cx="2517775" cy="199394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173038" indent="-173038" algn="l" rtl="0" eaLnBrk="1" fontAlgn="base" hangingPunct="1">
              <a:lnSpc>
                <a:spcPct val="100000"/>
              </a:lnSpc>
              <a:spcBef>
                <a:spcPts val="400"/>
              </a:spcBef>
              <a:spcAft>
                <a:spcPts val="400"/>
              </a:spcAft>
              <a:buClr>
                <a:schemeClr val="accent1"/>
              </a:buClr>
              <a:buFont typeface="Wingdings" panose="05000000000000000000" pitchFamily="2" charset="2"/>
              <a:buChar char="§"/>
              <a:defRPr lang="en-US" sz="18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1pPr>
            <a:lvl2pPr marL="400050" indent="-17145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085850" indent="-171450" algn="l" rtl="0" eaLnBrk="1" fontAlgn="base" hangingPunct="1">
              <a:lnSpc>
                <a:spcPct val="100000"/>
              </a:lnSpc>
              <a:spcBef>
                <a:spcPts val="400"/>
              </a:spcBef>
              <a:spcAft>
                <a:spcPts val="400"/>
              </a:spcAft>
              <a:buClr>
                <a:schemeClr val="accent1"/>
              </a:buClr>
              <a:buSzPct val="100000"/>
              <a:buFont typeface="Wingdings" panose="05000000000000000000" pitchFamily="2" charset="2"/>
              <a:buChar char="§"/>
              <a:tabLst/>
              <a:defRPr lang="en-US" sz="1600" b="0" i="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lnSpc>
                <a:spcPct val="100000"/>
              </a:lnSpc>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kern="0"/>
              <a:t>Commodity</a:t>
            </a:r>
          </a:p>
          <a:p>
            <a:pPr lvl="1">
              <a:buFont typeface="Arial" panose="020B0604020202020204" pitchFamily="34" charset="0"/>
              <a:buChar char="•"/>
            </a:pPr>
            <a:r>
              <a:rPr lang="en-US" sz="1400" kern="0"/>
              <a:t>Supply Constraints</a:t>
            </a:r>
          </a:p>
          <a:p>
            <a:pPr lvl="1">
              <a:buFont typeface="Arial" panose="020B0604020202020204" pitchFamily="34" charset="0"/>
              <a:buChar char="•"/>
            </a:pPr>
            <a:r>
              <a:rPr lang="en-US" sz="1400" kern="0"/>
              <a:t>Geopolitical Risk</a:t>
            </a:r>
          </a:p>
          <a:p>
            <a:pPr lvl="1">
              <a:buFont typeface="Arial" panose="020B0604020202020204" pitchFamily="34" charset="0"/>
              <a:buChar char="•"/>
            </a:pPr>
            <a:r>
              <a:rPr lang="en-US" sz="1400" kern="0"/>
              <a:t>Global Demand </a:t>
            </a:r>
          </a:p>
          <a:p>
            <a:pPr lvl="1">
              <a:buFont typeface="Arial" panose="020B0604020202020204" pitchFamily="34" charset="0"/>
              <a:buChar char="•"/>
            </a:pPr>
            <a:r>
              <a:rPr lang="en-US" sz="1400" kern="0"/>
              <a:t>Transport</a:t>
            </a:r>
          </a:p>
          <a:p>
            <a:pPr lvl="1">
              <a:buFont typeface="Arial" panose="020B0604020202020204" pitchFamily="34" charset="0"/>
              <a:buChar char="•"/>
            </a:pPr>
            <a:r>
              <a:rPr lang="en-US" sz="1400" kern="0"/>
              <a:t>Weather</a:t>
            </a:r>
          </a:p>
        </p:txBody>
      </p:sp>
      <p:sp>
        <p:nvSpPr>
          <p:cNvPr id="21" name="Text Placeholder 7">
            <a:extLst>
              <a:ext uri="{FF2B5EF4-FFF2-40B4-BE49-F238E27FC236}">
                <a16:creationId xmlns:a16="http://schemas.microsoft.com/office/drawing/2014/main" id="{273A8923-CCC5-8152-B25A-FC4E6D6A1B44}"/>
              </a:ext>
            </a:extLst>
          </p:cNvPr>
          <p:cNvSpPr txBox="1">
            <a:spLocks/>
          </p:cNvSpPr>
          <p:nvPr/>
        </p:nvSpPr>
        <p:spPr bwMode="auto">
          <a:xfrm>
            <a:off x="568124" y="914400"/>
            <a:ext cx="7993720" cy="3619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400"/>
              </a:spcBef>
              <a:spcAft>
                <a:spcPts val="400"/>
              </a:spcAft>
              <a:buClr>
                <a:schemeClr val="accent1"/>
              </a:buClr>
              <a:buFont typeface="Wingdings" panose="05000000000000000000" pitchFamily="2" charset="2"/>
              <a:buNone/>
              <a:defRPr lang="en-US" sz="2200" b="0" i="0" baseline="0">
                <a:solidFill>
                  <a:schemeClr val="tx1"/>
                </a:solidFill>
                <a:latin typeface="HelveticaNeueLT Std Lt" panose="020B0403020202020204" pitchFamily="34" charset="0"/>
                <a:ea typeface="HelveticaNeueLT Std" panose="020B0604020202020204" pitchFamily="34" charset="0"/>
                <a:cs typeface="HelveticaNeueLT Std" panose="020B0604020202020204" pitchFamily="34" charset="0"/>
              </a:defRPr>
            </a:lvl1pPr>
            <a:lvl2pPr marL="400050" indent="-165100" algn="l" rtl="0" eaLnBrk="1" fontAlgn="base" hangingPunct="1">
              <a:lnSpc>
                <a:spcPct val="100000"/>
              </a:lnSpc>
              <a:spcBef>
                <a:spcPts val="400"/>
              </a:spcBef>
              <a:spcAft>
                <a:spcPts val="400"/>
              </a:spcAft>
              <a:buClr>
                <a:schemeClr val="accent1"/>
              </a:buClr>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marL="62865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marL="857250" indent="-171450" algn="l" rtl="0" eaLnBrk="1" fontAlgn="base" hangingPunct="1">
              <a:lnSpc>
                <a:spcPct val="100000"/>
              </a:lnSpc>
              <a:spcBef>
                <a:spcPts val="400"/>
              </a:spcBef>
              <a:spcAft>
                <a:spcPts val="400"/>
              </a:spcAft>
              <a:buClr>
                <a:schemeClr val="accent1"/>
              </a:buClr>
              <a:buSzPct val="100000"/>
              <a:buFont typeface="HelveticaNeueLT Std" panose="020B0604020202020204" pitchFamily="34" charset="0"/>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marL="1143000" indent="-171450" algn="l" rtl="0" eaLnBrk="1" fontAlgn="base" hangingPunct="1">
              <a:lnSpc>
                <a:spcPct val="100000"/>
              </a:lnSpc>
              <a:spcBef>
                <a:spcPts val="400"/>
              </a:spcBef>
              <a:spcAft>
                <a:spcPts val="400"/>
              </a:spcAft>
              <a:buClr>
                <a:schemeClr val="accent1"/>
              </a:buClr>
              <a:buSzPct val="100000"/>
              <a:buFont typeface="Wingdings" pitchFamily="2" charset="2"/>
              <a:buChar char="§"/>
              <a:tabLst/>
              <a:defRPr lang="en-US" sz="1600" b="0" i="0" baseline="0" dirty="0" smtClean="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1485900" indent="-177800" algn="l" rtl="0" eaLnBrk="1" fontAlgn="base" hangingPunct="1">
              <a:spcBef>
                <a:spcPts val="800"/>
              </a:spcBef>
              <a:spcAft>
                <a:spcPts val="800"/>
              </a:spcAft>
              <a:buClr>
                <a:schemeClr val="hlink"/>
              </a:buClr>
              <a:buFont typeface="Wingdings" panose="05000000000000000000" pitchFamily="2" charset="2"/>
              <a:buChar char="§"/>
              <a:defRPr sz="1800">
                <a:solidFill>
                  <a:schemeClr val="tx1"/>
                </a:solidFill>
                <a:latin typeface="HelveticaNeueLT Std Lt" panose="020B0403020202020204" pitchFamily="34" charset="0"/>
              </a:defRPr>
            </a:lvl6pPr>
            <a:lvl7pPr marL="24638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7pPr>
            <a:lvl8pPr marL="29210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8pPr>
            <a:lvl9pPr marL="3378200" indent="-177800" algn="l" rtl="0" eaLnBrk="1" fontAlgn="base" hangingPunct="1">
              <a:spcBef>
                <a:spcPct val="20000"/>
              </a:spcBef>
              <a:spcAft>
                <a:spcPct val="0"/>
              </a:spcAft>
              <a:buClr>
                <a:schemeClr val="hlink"/>
              </a:buClr>
              <a:buFont typeface="Times New Roman" pitchFamily="18" charset="0"/>
              <a:buChar char="»"/>
              <a:defRPr sz="1600">
                <a:solidFill>
                  <a:schemeClr val="tx1"/>
                </a:solidFill>
                <a:latin typeface="+mn-lt"/>
              </a:defRPr>
            </a:lvl9pPr>
          </a:lstStyle>
          <a:p>
            <a:r>
              <a:rPr lang="en-US" sz="1500" kern="0">
                <a:solidFill>
                  <a:srgbClr val="00B0F0"/>
                </a:solidFill>
                <a:latin typeface="+mn-lt"/>
              </a:rPr>
              <a:t>What are the risk factors we look at in Fixed Income and Macro?</a:t>
            </a:r>
          </a:p>
          <a:p>
            <a:endParaRPr lang="en-US" sz="1500" kern="0">
              <a:solidFill>
                <a:srgbClr val="00B0F0"/>
              </a:solidFill>
              <a:latin typeface="+mn-lt"/>
            </a:endParaRPr>
          </a:p>
        </p:txBody>
      </p:sp>
      <p:pic>
        <p:nvPicPr>
          <p:cNvPr id="30" name="Picture 29">
            <a:extLst>
              <a:ext uri="{FF2B5EF4-FFF2-40B4-BE49-F238E27FC236}">
                <a16:creationId xmlns:a16="http://schemas.microsoft.com/office/drawing/2014/main" id="{299D3C29-3118-F389-7A98-567AD29D3F7F}"/>
              </a:ext>
            </a:extLst>
          </p:cNvPr>
          <p:cNvPicPr>
            <a:picLocks noChangeAspect="1"/>
          </p:cNvPicPr>
          <p:nvPr/>
        </p:nvPicPr>
        <p:blipFill>
          <a:blip r:embed="rId6"/>
          <a:stretch>
            <a:fillRect/>
          </a:stretch>
        </p:blipFill>
        <p:spPr>
          <a:xfrm>
            <a:off x="8454126" y="3110"/>
            <a:ext cx="684828" cy="684828"/>
          </a:xfrm>
          <a:prstGeom prst="rect">
            <a:avLst/>
          </a:prstGeom>
        </p:spPr>
      </p:pic>
      <p:pic>
        <p:nvPicPr>
          <p:cNvPr id="9" name="Graphic 8" descr="Bank outline">
            <a:extLst>
              <a:ext uri="{FF2B5EF4-FFF2-40B4-BE49-F238E27FC236}">
                <a16:creationId xmlns:a16="http://schemas.microsoft.com/office/drawing/2014/main" id="{5D070BC1-4BC4-C97D-FCE7-6AF7D92A67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4387" y="4017466"/>
            <a:ext cx="914400" cy="914400"/>
          </a:xfrm>
          <a:prstGeom prst="rect">
            <a:avLst/>
          </a:prstGeom>
        </p:spPr>
      </p:pic>
      <p:pic>
        <p:nvPicPr>
          <p:cNvPr id="12" name="Graphic 11" descr="Globe outline">
            <a:extLst>
              <a:ext uri="{FF2B5EF4-FFF2-40B4-BE49-F238E27FC236}">
                <a16:creationId xmlns:a16="http://schemas.microsoft.com/office/drawing/2014/main" id="{20270A7D-D895-C6C9-2CCB-48FA33B8D0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9032" y="2888373"/>
            <a:ext cx="914400" cy="914400"/>
          </a:xfrm>
          <a:prstGeom prst="rect">
            <a:avLst/>
          </a:prstGeom>
        </p:spPr>
      </p:pic>
      <p:pic>
        <p:nvPicPr>
          <p:cNvPr id="14" name="Graphic 13" descr="Downward trend graph outline">
            <a:extLst>
              <a:ext uri="{FF2B5EF4-FFF2-40B4-BE49-F238E27FC236}">
                <a16:creationId xmlns:a16="http://schemas.microsoft.com/office/drawing/2014/main" id="{6A1CB50F-EE62-C8AF-756E-88E5B93DE2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9032" y="5445093"/>
            <a:ext cx="914400" cy="914400"/>
          </a:xfrm>
          <a:prstGeom prst="rect">
            <a:avLst/>
          </a:prstGeom>
        </p:spPr>
      </p:pic>
      <p:pic>
        <p:nvPicPr>
          <p:cNvPr id="22" name="Graphic 21" descr="Oil Barrel outline">
            <a:extLst>
              <a:ext uri="{FF2B5EF4-FFF2-40B4-BE49-F238E27FC236}">
                <a16:creationId xmlns:a16="http://schemas.microsoft.com/office/drawing/2014/main" id="{74717D16-A441-DF93-AF98-4BD138FDE8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71091" y="5445093"/>
            <a:ext cx="914400" cy="914400"/>
          </a:xfrm>
          <a:prstGeom prst="rect">
            <a:avLst/>
          </a:prstGeom>
        </p:spPr>
      </p:pic>
      <p:pic>
        <p:nvPicPr>
          <p:cNvPr id="28" name="Graphic 27" descr="Bar graph with upward trend outline">
            <a:extLst>
              <a:ext uri="{FF2B5EF4-FFF2-40B4-BE49-F238E27FC236}">
                <a16:creationId xmlns:a16="http://schemas.microsoft.com/office/drawing/2014/main" id="{385EA33C-D143-B7E1-10B4-B74AA6F242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71091" y="2888373"/>
            <a:ext cx="914400" cy="914400"/>
          </a:xfrm>
          <a:prstGeom prst="rect">
            <a:avLst/>
          </a:prstGeom>
        </p:spPr>
      </p:pic>
      <p:sp>
        <p:nvSpPr>
          <p:cNvPr id="2" name="Footer Placeholder 1">
            <a:extLst>
              <a:ext uri="{FF2B5EF4-FFF2-40B4-BE49-F238E27FC236}">
                <a16:creationId xmlns:a16="http://schemas.microsoft.com/office/drawing/2014/main" id="{3E619A69-0478-7887-F033-322250DB7C78}"/>
              </a:ext>
            </a:extLst>
          </p:cNvPr>
          <p:cNvSpPr>
            <a:spLocks noGrp="1"/>
          </p:cNvSpPr>
          <p:nvPr>
            <p:ph type="ftr" sz="quarter" idx="15"/>
          </p:nvPr>
        </p:nvSpPr>
        <p:spPr>
          <a:xfrm>
            <a:off x="3494313" y="6464760"/>
            <a:ext cx="4313767" cy="246701"/>
          </a:xfrm>
        </p:spPr>
        <p:txBody>
          <a:bodyPr/>
          <a:lstStyle/>
          <a:p>
            <a:pPr>
              <a:lnSpc>
                <a:spcPts val="1000"/>
              </a:lnSpc>
            </a:pPr>
            <a:r>
              <a:rPr lang="en-US" dirty="0"/>
              <a:t>CONFIDENTIAL - This document and the information it contains may not be copied, distributed, or redistributed, in whole or in part, without the prior written consent of Citadel</a:t>
            </a:r>
          </a:p>
        </p:txBody>
      </p:sp>
      <p:sp>
        <p:nvSpPr>
          <p:cNvPr id="11" name="Date Placeholder 5">
            <a:extLst>
              <a:ext uri="{FF2B5EF4-FFF2-40B4-BE49-F238E27FC236}">
                <a16:creationId xmlns:a16="http://schemas.microsoft.com/office/drawing/2014/main" id="{5C0CB6D3-7251-F0F4-1B9D-F49B1B412AA5}"/>
              </a:ext>
            </a:extLst>
          </p:cNvPr>
          <p:cNvSpPr>
            <a:spLocks noGrp="1"/>
          </p:cNvSpPr>
          <p:nvPr>
            <p:ph type="dt" sz="half" idx="2"/>
          </p:nvPr>
        </p:nvSpPr>
        <p:spPr>
          <a:xfrm>
            <a:off x="7559749" y="6466291"/>
            <a:ext cx="916352" cy="137160"/>
          </a:xfrm>
        </p:spPr>
        <p:txBody>
          <a:bodyPr/>
          <a:lstStyle/>
          <a:p>
            <a:r>
              <a:rPr lang="en-US" dirty="0"/>
              <a:t>February 2026</a:t>
            </a:r>
          </a:p>
        </p:txBody>
      </p:sp>
    </p:spTree>
    <p:extLst>
      <p:ext uri="{BB962C8B-B14F-4D97-AF65-F5344CB8AC3E}">
        <p14:creationId xmlns:p14="http://schemas.microsoft.com/office/powerpoint/2010/main" val="2305878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resentation Title&amp;quot;&quot;/&gt;&lt;property id=&quot;20307&quot; value=&quot;258&quot;/&gt;&lt;/object&gt;&lt;object type=&quot;3&quot; unique_id=&quot;10005&quot;&gt;&lt;property id=&quot;20148&quot; value=&quot;5&quot;/&gt;&lt;property id=&quot;20300&quot; value=&quot;Slide 3 - &amp;quot;Section Title&amp;quot;&quot;/&gt;&lt;property id=&quot;20307&quot; value=&quot;259&quot;/&gt;&lt;/object&gt;&lt;object type=&quot;3&quot; unique_id=&quot;10006&quot;&gt;&lt;property id=&quot;20148&quot; value=&quot;5&quot;/&gt;&lt;property id=&quot;20300&quot; value=&quot;Slide 4 - &amp;quot;Slide Title&amp;quot;&quot;/&gt;&lt;property id=&quot;20307&quot; value=&quot;257&quot;/&gt;&lt;/object&gt;&lt;object type=&quot;3&quot; unique_id=&quot;10007&quot;&gt;&lt;property id=&quot;20148&quot; value=&quot;5&quot;/&gt;&lt;property id=&quot;20300&quot; value=&quot;Slide 6 - &amp;quot;Slide Title&amp;quot;&quot;/&gt;&lt;property id=&quot;20307&quot; value=&quot;260&quot;/&gt;&lt;/object&gt;&lt;object type=&quot;3&quot; unique_id=&quot;10008&quot;&gt;&lt;property id=&quot;20148&quot; value=&quot;5&quot;/&gt;&lt;property id=&quot;20300&quot; value=&quot;Slide 7 - &amp;quot;Slide Title&amp;quot;&quot;/&gt;&lt;property id=&quot;20307&quot; value=&quot;261&quot;/&gt;&lt;/object&gt;&lt;object type=&quot;3&quot; unique_id=&quot;10057&quot;&gt;&lt;property id=&quot;20148&quot; value=&quot;5&quot;/&gt;&lt;property id=&quot;20300&quot; value=&quot;Slide 8 - &amp;quot;Slide Title&amp;quot;&quot;/&gt;&lt;property id=&quot;20307&quot; value=&quot;268&quot;/&gt;&lt;/object&gt;&lt;object type=&quot;3&quot; unique_id=&quot;10060&quot;&gt;&lt;property id=&quot;20148&quot; value=&quot;5&quot;/&gt;&lt;property id=&quot;20300&quot; value=&quot;Slide 5 - &amp;quot;Slide Title&amp;quot;&quot;/&gt;&lt;property id=&quot;20307&quot; value=&quot;270&quot;/&gt;&lt;/object&gt;&lt;object type=&quot;3&quot; unique_id=&quot;10061&quot;&gt;&lt;property id=&quot;20148&quot; value=&quot;5&quot;/&gt;&lt;property id=&quot;20300&quot; value=&quot;Slide 9 - &amp;quot;Slide Title&amp;quot;&quot;/&gt;&lt;property id=&quot;20307&quot; value=&quot;269&quot;/&gt;&lt;/object&gt;&lt;object type=&quot;3&quot; unique_id=&quot;22850&quot;&gt;&lt;property id=&quot;20148&quot; value=&quot;5&quot;/&gt;&lt;property id=&quot;20300&quot; value=&quot;Slide 2 - &amp;quot;Section Title&amp;quot;&quot;/&gt;&lt;property id=&quot;20307&quot; value=&quot;273&quot;/&gt;&lt;/object&gt;&lt;/object&gt;&lt;/object&gt;&lt;/database&gt;"/>
  <p:tag name="SECTOMILLISECCONVERTED" val="1"/>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itadel-PP-Theme">
  <a:themeElements>
    <a:clrScheme name="Custom 114">
      <a:dk1>
        <a:srgbClr val="333333"/>
      </a:dk1>
      <a:lt1>
        <a:srgbClr val="FFFFFF"/>
      </a:lt1>
      <a:dk2>
        <a:srgbClr val="161728"/>
      </a:dk2>
      <a:lt2>
        <a:srgbClr val="000000"/>
      </a:lt2>
      <a:accent1>
        <a:srgbClr val="002F6C"/>
      </a:accent1>
      <a:accent2>
        <a:srgbClr val="A2AAAD"/>
      </a:accent2>
      <a:accent3>
        <a:srgbClr val="00A3E0"/>
      </a:accent3>
      <a:accent4>
        <a:srgbClr val="D9D9D6"/>
      </a:accent4>
      <a:accent5>
        <a:srgbClr val="005293"/>
      </a:accent5>
      <a:accent6>
        <a:srgbClr val="71C5E8"/>
      </a:accent6>
      <a:hlink>
        <a:srgbClr val="002F6C"/>
      </a:hlink>
      <a:folHlink>
        <a:srgbClr val="002F6C"/>
      </a:folHlink>
    </a:clrScheme>
    <a:fontScheme name="Custom 2">
      <a:majorFont>
        <a:latin typeface="Chronicle Display Semi"/>
        <a:ea typeface=""/>
        <a:cs typeface=""/>
      </a:majorFont>
      <a:minorFont>
        <a:latin typeface="HelveticaNeue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n-lt"/>
          </a:defRPr>
        </a:defPPr>
      </a:lstStyle>
    </a:txDef>
  </a:objectDefaults>
  <a:extraClrSchemeLst>
    <a:extraClrScheme>
      <a:clrScheme name="citadel_book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adel_book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adel_book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adel_book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adel_book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adel_book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adel_book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adel_book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adel_book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adel_book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adel_book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adel_book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tadel_book_template[1] 13">
        <a:dk1>
          <a:srgbClr val="565A5C"/>
        </a:dk1>
        <a:lt1>
          <a:srgbClr val="FFFFFF"/>
        </a:lt1>
        <a:dk2>
          <a:srgbClr val="000000"/>
        </a:dk2>
        <a:lt2>
          <a:srgbClr val="005293"/>
        </a:lt2>
        <a:accent1>
          <a:srgbClr val="002C5F"/>
        </a:accent1>
        <a:accent2>
          <a:srgbClr val="0098DB"/>
        </a:accent2>
        <a:accent3>
          <a:srgbClr val="FFFFFF"/>
        </a:accent3>
        <a:accent4>
          <a:srgbClr val="484C4D"/>
        </a:accent4>
        <a:accent5>
          <a:srgbClr val="AAACB6"/>
        </a:accent5>
        <a:accent6>
          <a:srgbClr val="0089C6"/>
        </a:accent6>
        <a:hlink>
          <a:srgbClr val="63B1E5"/>
        </a:hlink>
        <a:folHlink>
          <a:srgbClr val="A2A4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tadel Template_External.potx" id="{A8B5F1A1-52FC-4B10-B19A-6FC0494DB17D}" vid="{709DE8F1-E4DD-4344-B0FB-D4132D52C837}"/>
    </a:ext>
  </a:extLst>
</a:theme>
</file>

<file path=ppt/theme/theme2.xml><?xml version="1.0" encoding="utf-8"?>
<a:theme xmlns:a="http://schemas.openxmlformats.org/drawingml/2006/main" name="Citadel">
  <a:themeElements>
    <a:clrScheme name="Custom 114">
      <a:dk1>
        <a:srgbClr val="333333"/>
      </a:dk1>
      <a:lt1>
        <a:srgbClr val="FFFFFF"/>
      </a:lt1>
      <a:dk2>
        <a:srgbClr val="161728"/>
      </a:dk2>
      <a:lt2>
        <a:srgbClr val="000000"/>
      </a:lt2>
      <a:accent1>
        <a:srgbClr val="002F6C"/>
      </a:accent1>
      <a:accent2>
        <a:srgbClr val="A2AAAD"/>
      </a:accent2>
      <a:accent3>
        <a:srgbClr val="00A3E0"/>
      </a:accent3>
      <a:accent4>
        <a:srgbClr val="D9D9D6"/>
      </a:accent4>
      <a:accent5>
        <a:srgbClr val="005293"/>
      </a:accent5>
      <a:accent6>
        <a:srgbClr val="71C5E8"/>
      </a:accent6>
      <a:hlink>
        <a:srgbClr val="002F6C"/>
      </a:hlink>
      <a:folHlink>
        <a:srgbClr val="002F6C"/>
      </a:folHlink>
    </a:clrScheme>
    <a:fontScheme name="Custom 2">
      <a:majorFont>
        <a:latin typeface="Chronicle Display Semi"/>
        <a:ea typeface=""/>
        <a:cs typeface=""/>
      </a:majorFont>
      <a:minorFont>
        <a:latin typeface="HelveticaNeue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n-lt"/>
          </a:defRPr>
        </a:defPPr>
      </a:lstStyle>
    </a:txDef>
  </a:objectDefaults>
  <a:extraClrSchemeLst>
    <a:extraClrScheme>
      <a:clrScheme name="citadel_book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adel_book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adel_book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adel_book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adel_book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adel_book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adel_book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adel_book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adel_book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adel_book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adel_book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adel_book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tadel_book_template[1] 13">
        <a:dk1>
          <a:srgbClr val="565A5C"/>
        </a:dk1>
        <a:lt1>
          <a:srgbClr val="FFFFFF"/>
        </a:lt1>
        <a:dk2>
          <a:srgbClr val="000000"/>
        </a:dk2>
        <a:lt2>
          <a:srgbClr val="005293"/>
        </a:lt2>
        <a:accent1>
          <a:srgbClr val="002C5F"/>
        </a:accent1>
        <a:accent2>
          <a:srgbClr val="0098DB"/>
        </a:accent2>
        <a:accent3>
          <a:srgbClr val="FFFFFF"/>
        </a:accent3>
        <a:accent4>
          <a:srgbClr val="484C4D"/>
        </a:accent4>
        <a:accent5>
          <a:srgbClr val="AAACB6"/>
        </a:accent5>
        <a:accent6>
          <a:srgbClr val="0089C6"/>
        </a:accent6>
        <a:hlink>
          <a:srgbClr val="63B1E5"/>
        </a:hlink>
        <a:folHlink>
          <a:srgbClr val="A2A4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tadel" id="{D7CA34BE-FC7B-4494-A34E-3B870C6C2C1B}" vid="{58C38CEB-0BFC-4ADD-9762-C73158B64FC8}"/>
    </a:ext>
  </a:extLst>
</a:theme>
</file>

<file path=ppt/theme/theme3.xml><?xml version="1.0" encoding="utf-8"?>
<a:theme xmlns:a="http://schemas.openxmlformats.org/drawingml/2006/main" name="1_Citadel-PP-Theme">
  <a:themeElements>
    <a:clrScheme name="Custom 114">
      <a:dk1>
        <a:srgbClr val="333333"/>
      </a:dk1>
      <a:lt1>
        <a:srgbClr val="FFFFFF"/>
      </a:lt1>
      <a:dk2>
        <a:srgbClr val="161728"/>
      </a:dk2>
      <a:lt2>
        <a:srgbClr val="000000"/>
      </a:lt2>
      <a:accent1>
        <a:srgbClr val="002F6C"/>
      </a:accent1>
      <a:accent2>
        <a:srgbClr val="A2AAAD"/>
      </a:accent2>
      <a:accent3>
        <a:srgbClr val="00A3E0"/>
      </a:accent3>
      <a:accent4>
        <a:srgbClr val="D9D9D6"/>
      </a:accent4>
      <a:accent5>
        <a:srgbClr val="005293"/>
      </a:accent5>
      <a:accent6>
        <a:srgbClr val="71C5E8"/>
      </a:accent6>
      <a:hlink>
        <a:srgbClr val="002F6C"/>
      </a:hlink>
      <a:folHlink>
        <a:srgbClr val="002F6C"/>
      </a:folHlink>
    </a:clrScheme>
    <a:fontScheme name="Custom 2">
      <a:majorFont>
        <a:latin typeface="Chronicle Display Semi"/>
        <a:ea typeface=""/>
        <a:cs typeface=""/>
      </a:majorFont>
      <a:minorFont>
        <a:latin typeface="HelveticaNeue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n-lt"/>
          </a:defRPr>
        </a:defPPr>
      </a:lstStyle>
    </a:txDef>
  </a:objectDefaults>
  <a:extraClrSchemeLst>
    <a:extraClrScheme>
      <a:clrScheme name="citadel_book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adel_book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adel_book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adel_book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adel_book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adel_book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adel_book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adel_book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adel_book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adel_book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adel_book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adel_book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tadel_book_template[1] 13">
        <a:dk1>
          <a:srgbClr val="565A5C"/>
        </a:dk1>
        <a:lt1>
          <a:srgbClr val="FFFFFF"/>
        </a:lt1>
        <a:dk2>
          <a:srgbClr val="000000"/>
        </a:dk2>
        <a:lt2>
          <a:srgbClr val="005293"/>
        </a:lt2>
        <a:accent1>
          <a:srgbClr val="002C5F"/>
        </a:accent1>
        <a:accent2>
          <a:srgbClr val="0098DB"/>
        </a:accent2>
        <a:accent3>
          <a:srgbClr val="FFFFFF"/>
        </a:accent3>
        <a:accent4>
          <a:srgbClr val="484C4D"/>
        </a:accent4>
        <a:accent5>
          <a:srgbClr val="AAACB6"/>
        </a:accent5>
        <a:accent6>
          <a:srgbClr val="0089C6"/>
        </a:accent6>
        <a:hlink>
          <a:srgbClr val="63B1E5"/>
        </a:hlink>
        <a:folHlink>
          <a:srgbClr val="A2A4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tadel Template_External.potx" id="{A8B5F1A1-52FC-4B10-B19A-6FC0494DB17D}" vid="{709DE8F1-E4DD-4344-B0FB-D4132D52C83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e29ead-1a07-478f-8fe9-c2941456044b">
      <Terms xmlns="http://schemas.microsoft.com/office/infopath/2007/PartnerControls"/>
    </lcf76f155ced4ddcb4097134ff3c332f>
    <TaxCatchAll xmlns="40935ae9-2cb8-46ec-8b99-d954ccdfad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A4E27C3CFC3148B08E8BD938DEFC39" ma:contentTypeVersion="14" ma:contentTypeDescription="Create a new document." ma:contentTypeScope="" ma:versionID="e81056ae98376ea028494d233d877957">
  <xsd:schema xmlns:xsd="http://www.w3.org/2001/XMLSchema" xmlns:xs="http://www.w3.org/2001/XMLSchema" xmlns:p="http://schemas.microsoft.com/office/2006/metadata/properties" xmlns:ns2="a3e29ead-1a07-478f-8fe9-c2941456044b" xmlns:ns3="40935ae9-2cb8-46ec-8b99-d954ccdfad51" targetNamespace="http://schemas.microsoft.com/office/2006/metadata/properties" ma:root="true" ma:fieldsID="fe568878460f97e4c2ae52e9244243e0" ns2:_="" ns3:_="">
    <xsd:import namespace="a3e29ead-1a07-478f-8fe9-c2941456044b"/>
    <xsd:import namespace="40935ae9-2cb8-46ec-8b99-d954ccdfad5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29ead-1a07-478f-8fe9-c294145604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ad3002b-b3df-424f-add0-953b6f92719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935ae9-2cb8-46ec-8b99-d954ccdfad5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cddae69-bdeb-40ac-a078-f3470d9d849e}" ma:internalName="TaxCatchAll" ma:showField="CatchAllData" ma:web="40935ae9-2cb8-46ec-8b99-d954ccdfad5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370032-72AE-439C-8F6A-F82790E75C7A}">
  <ds:schemaRefs>
    <ds:schemaRef ds:uri="http://schemas.microsoft.com/office/infopath/2007/PartnerControls"/>
    <ds:schemaRef ds:uri="http://www.w3.org/XML/1998/namespace"/>
    <ds:schemaRef ds:uri="http://schemas.microsoft.com/office/2006/metadata/properties"/>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40935ae9-2cb8-46ec-8b99-d954ccdfad51"/>
    <ds:schemaRef ds:uri="a3e29ead-1a07-478f-8fe9-c2941456044b"/>
  </ds:schemaRefs>
</ds:datastoreItem>
</file>

<file path=customXml/itemProps2.xml><?xml version="1.0" encoding="utf-8"?>
<ds:datastoreItem xmlns:ds="http://schemas.openxmlformats.org/officeDocument/2006/customXml" ds:itemID="{B07CA20A-30A2-4D26-A31A-2805613B7FC5}">
  <ds:schemaRefs>
    <ds:schemaRef ds:uri="40935ae9-2cb8-46ec-8b99-d954ccdfad51"/>
    <ds:schemaRef ds:uri="a3e29ead-1a07-478f-8fe9-c294145604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B5F4AC-7A65-4A74-989B-491F2281C2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Citadel-Template_External</Template>
  <TotalTime>197</TotalTime>
  <Words>3302</Words>
  <Application>Microsoft Office PowerPoint</Application>
  <PresentationFormat>On-screen Show (4:3)</PresentationFormat>
  <Paragraphs>557</Paragraphs>
  <Slides>28</Slides>
  <Notes>11</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2" baseType="lpstr">
      <vt:lpstr>Arial</vt:lpstr>
      <vt:lpstr>Calibri</vt:lpstr>
      <vt:lpstr>Chronicle Display Semi</vt:lpstr>
      <vt:lpstr>Helvetica Neue</vt:lpstr>
      <vt:lpstr>Helvetica Neue Light</vt:lpstr>
      <vt:lpstr>HelveticaNeueLT Std</vt:lpstr>
      <vt:lpstr>HelveticaNeueLT Std Lt</vt:lpstr>
      <vt:lpstr>Signifier</vt:lpstr>
      <vt:lpstr>Times New Roman</vt:lpstr>
      <vt:lpstr>Wingdings</vt:lpstr>
      <vt:lpstr>Citadel-PP-Theme</vt:lpstr>
      <vt:lpstr>Citadel</vt:lpstr>
      <vt:lpstr>1_Citadel-PP-Theme</vt:lpstr>
      <vt:lpstr>think-cell Slide</vt:lpstr>
      <vt:lpstr>Automated Decision Systems</vt:lpstr>
      <vt:lpstr>Introduction</vt:lpstr>
      <vt:lpstr>Agenda</vt:lpstr>
      <vt:lpstr>The Most Successful  Investment Team of All Time</vt:lpstr>
      <vt:lpstr>Citadel – Fixed Income &amp; Macro</vt:lpstr>
      <vt:lpstr>Market Overview</vt:lpstr>
      <vt:lpstr>How Does Fixed Income Impact You? </vt:lpstr>
      <vt:lpstr>News Overview</vt:lpstr>
      <vt:lpstr>Risk Factor Overview</vt:lpstr>
      <vt:lpstr>Product Overview: What products let us trade these risk factors? </vt:lpstr>
      <vt:lpstr>Market Overview – Government Spending &amp; the Economy</vt:lpstr>
      <vt:lpstr>Market Overview – FX in Developed Markets</vt:lpstr>
      <vt:lpstr>Market Overview – FX in Emerging Markets</vt:lpstr>
      <vt:lpstr>Market Overview – Mortgages</vt:lpstr>
      <vt:lpstr>Market Overview – Mortgages</vt:lpstr>
      <vt:lpstr>Market Overview – Mortgages</vt:lpstr>
      <vt:lpstr>Case Studies</vt:lpstr>
      <vt:lpstr>Evaluating Trading Counterparties</vt:lpstr>
      <vt:lpstr>Evaluating risk through market simulations</vt:lpstr>
      <vt:lpstr>Evaluating risk through market simulations</vt:lpstr>
      <vt:lpstr>Evaluating risk through market simulations</vt:lpstr>
      <vt:lpstr>Evaluating risk through market simulations</vt:lpstr>
      <vt:lpstr>Monitoring a Live Portfolio</vt:lpstr>
      <vt:lpstr>Monitoring a Live Portfolio</vt:lpstr>
      <vt:lpstr>Technology Roles</vt:lpstr>
      <vt:lpstr>Roles in Industry</vt:lpstr>
      <vt:lpstr>Q&amp;A</vt:lpstr>
      <vt:lpstr>IMPORTANT NOTICE</vt:lpstr>
    </vt:vector>
  </TitlesOfParts>
  <Company>Citadel,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Decision Systems</dc:title>
  <dc:creator>Joel Szerlip</dc:creator>
  <cp:lastModifiedBy>Houston Adair</cp:lastModifiedBy>
  <cp:revision>3</cp:revision>
  <cp:lastPrinted>2026-01-15T20:37:13Z</cp:lastPrinted>
  <dcterms:created xsi:type="dcterms:W3CDTF">2022-02-08T19:41:24Z</dcterms:created>
  <dcterms:modified xsi:type="dcterms:W3CDTF">2026-01-26T21:38:54Z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0x0101000FA4E27C3CFC3148B08E8BD938DEFC39</vt:lpwstr>
  </property>
  <property fmtid="{D5CDD505-2E9C-101B-9397-08002B2CF9AE}" pid="3" name="MediaServiceImageTags">
    <vt:lpwstr/>
  </property>
</Properties>
</file>