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ABA8"/>
        </a:solidFill>
        <a:effectLst/>
        <a:uFillTx/>
        <a:latin typeface="Montserrat-Regular"/>
        <a:ea typeface="Montserrat-Regular"/>
        <a:cs typeface="Montserrat-Regular"/>
        <a:sym typeface="Montserrat-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576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124624"/>
          <c:y val="0.0276029"/>
          <c:w val="0.982538"/>
          <c:h val="0.92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PD Actual</c:v>
                </c:pt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0%</c:v>
                </c:pt>
                <c:pt idx="1">
                  <c:v>10%</c:v>
                </c:pt>
                <c:pt idx="2">
                  <c:v>20%</c:v>
                </c:pt>
                <c:pt idx="3">
                  <c:v>30%</c:v>
                </c:pt>
                <c:pt idx="4">
                  <c:v>40%</c:v>
                </c:pt>
                <c:pt idx="5">
                  <c:v>50%</c:v>
                </c:pt>
                <c:pt idx="6">
                  <c:v>60%</c:v>
                </c:pt>
                <c:pt idx="7">
                  <c:v>70%</c:v>
                </c:pt>
                <c:pt idx="8">
                  <c:v>80%</c:v>
                </c:pt>
                <c:pt idx="9">
                  <c:v>90%</c:v>
                </c:pt>
                <c:pt idx="10">
                  <c:v>100%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10.0</c:v>
                </c:pt>
                <c:pt idx="1">
                  <c:v>10.0</c:v>
                </c:pt>
                <c:pt idx="2">
                  <c:v>10.0</c:v>
                </c:pt>
                <c:pt idx="3">
                  <c:v>10.0</c:v>
                </c:pt>
                <c:pt idx="4">
                  <c:v>10.0</c:v>
                </c:pt>
                <c:pt idx="5">
                  <c:v>10.0</c:v>
                </c:pt>
                <c:pt idx="6">
                  <c:v>10.0</c:v>
                </c:pt>
                <c:pt idx="7">
                  <c:v>10.0</c:v>
                </c:pt>
                <c:pt idx="8">
                  <c:v>10.0</c:v>
                </c:pt>
                <c:pt idx="9">
                  <c:v>10.0</c:v>
                </c:pt>
                <c:pt idx="10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2116611752"/>
        <c:axId val="2116615128"/>
      </c:barChart>
      <c:catAx>
        <c:axId val="2116611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615128"/>
        <c:crosses val="autoZero"/>
        <c:auto val="1"/>
        <c:lblAlgn val="ctr"/>
        <c:lblOffset val="100"/>
        <c:noMultiLvlLbl val="1"/>
      </c:catAx>
      <c:valAx>
        <c:axId val="2116615128"/>
        <c:scaling>
          <c:orientation val="minMax"/>
          <c:max val="50.0"/>
          <c:min val="0.0"/>
        </c:scaling>
        <c:delete val="0"/>
        <c:axPos val="l"/>
        <c:numFmt formatCode="#,##0%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611752"/>
        <c:crosses val="autoZero"/>
        <c:crossBetween val="between"/>
        <c:majorUnit val="10.0"/>
        <c:minorUnit val="5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124624"/>
          <c:y val="0.0276029"/>
          <c:w val="0.982538"/>
          <c:h val="0.92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PD</c:v>
                </c:pt>
              </c:strCache>
            </c:strRef>
          </c:tx>
          <c:spPr>
            <a:solidFill>
              <a:srgbClr val="00B1AC">
                <a:alpha val="7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0%</c:v>
                </c:pt>
                <c:pt idx="1">
                  <c:v>10%</c:v>
                </c:pt>
                <c:pt idx="2">
                  <c:v>20%</c:v>
                </c:pt>
                <c:pt idx="3">
                  <c:v>30%</c:v>
                </c:pt>
                <c:pt idx="4">
                  <c:v>40%</c:v>
                </c:pt>
                <c:pt idx="5">
                  <c:v>50%</c:v>
                </c:pt>
                <c:pt idx="6">
                  <c:v>60%</c:v>
                </c:pt>
                <c:pt idx="7">
                  <c:v>70%</c:v>
                </c:pt>
                <c:pt idx="8">
                  <c:v>80%</c:v>
                </c:pt>
                <c:pt idx="9">
                  <c:v>90%</c:v>
                </c:pt>
                <c:pt idx="10">
                  <c:v>100%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83.0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2116699176"/>
        <c:axId val="2116702472"/>
      </c:barChart>
      <c:catAx>
        <c:axId val="2116699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702472"/>
        <c:crosses val="autoZero"/>
        <c:auto val="1"/>
        <c:lblAlgn val="ctr"/>
        <c:lblOffset val="100"/>
        <c:noMultiLvlLbl val="1"/>
      </c:catAx>
      <c:valAx>
        <c:axId val="2116702472"/>
        <c:scaling>
          <c:orientation val="minMax"/>
          <c:max val="100.0"/>
          <c:min val="0.0"/>
        </c:scaling>
        <c:delete val="0"/>
        <c:axPos val="l"/>
        <c:numFmt formatCode="#,##0%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699176"/>
        <c:crosses val="autoZero"/>
        <c:crossBetween val="between"/>
        <c:majorUnit val="20.0"/>
        <c:minorUnit val="10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145026"/>
          <c:y val="0.0249235"/>
          <c:w val="0.980497"/>
          <c:h val="0.927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PD</c:v>
                </c:pt>
              </c:strCache>
            </c:strRef>
          </c:tx>
          <c:spPr>
            <a:solidFill>
              <a:srgbClr val="00B1AC">
                <a:alpha val="75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825</c:v>
                </c:pt>
                <c:pt idx="1">
                  <c:v>775</c:v>
                </c:pt>
                <c:pt idx="2">
                  <c:v>725</c:v>
                </c:pt>
                <c:pt idx="3">
                  <c:v>675</c:v>
                </c:pt>
                <c:pt idx="4">
                  <c:v>625</c:v>
                </c:pt>
                <c:pt idx="5">
                  <c:v>575</c:v>
                </c:pt>
                <c:pt idx="6">
                  <c:v>525</c:v>
                </c:pt>
                <c:pt idx="7">
                  <c:v>475</c:v>
                </c:pt>
                <c:pt idx="8">
                  <c:v>0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18.6</c:v>
                </c:pt>
                <c:pt idx="1">
                  <c:v>18.4</c:v>
                </c:pt>
                <c:pt idx="2">
                  <c:v>16.3</c:v>
                </c:pt>
                <c:pt idx="3">
                  <c:v>12.7</c:v>
                </c:pt>
                <c:pt idx="4">
                  <c:v>10.2</c:v>
                </c:pt>
                <c:pt idx="5">
                  <c:v>9.8</c:v>
                </c:pt>
                <c:pt idx="6">
                  <c:v>8.4</c:v>
                </c:pt>
                <c:pt idx="7">
                  <c:v>5.8</c:v>
                </c:pt>
                <c:pt idx="8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5"/>
        <c:axId val="2116756072"/>
        <c:axId val="2116759368"/>
      </c:barChart>
      <c:catAx>
        <c:axId val="2116756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759368"/>
        <c:crosses val="autoZero"/>
        <c:auto val="1"/>
        <c:lblAlgn val="ctr"/>
        <c:lblOffset val="100"/>
        <c:noMultiLvlLbl val="1"/>
      </c:catAx>
      <c:valAx>
        <c:axId val="2116759368"/>
        <c:scaling>
          <c:orientation val="minMax"/>
          <c:max val="20.0"/>
          <c:min val="0.0"/>
        </c:scaling>
        <c:delete val="0"/>
        <c:axPos val="l"/>
        <c:numFmt formatCode="&quot;$&quot;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956" b="0" i="0" u="none" strike="noStrike">
                <a:solidFill>
                  <a:srgbClr val="DCDEE0"/>
                </a:solidFill>
                <a:latin typeface="Montserrat-Regular"/>
              </a:defRPr>
            </a:pPr>
            <a:endParaRPr lang="en-US"/>
          </a:p>
        </c:txPr>
        <c:crossAx val="2116756072"/>
        <c:crosses val="autoZero"/>
        <c:crossBetween val="between"/>
        <c:majorUnit val="4.0"/>
        <c:minorUnit val="2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86742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2999418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423894" y="1733550"/>
            <a:ext cx="10157013" cy="3204883"/>
          </a:xfrm>
          <a:prstGeom prst="rect">
            <a:avLst/>
          </a:prstGeom>
        </p:spPr>
        <p:txBody>
          <a:bodyPr lIns="49305" tIns="49305" rIns="49305" bIns="49305" anchor="b"/>
          <a:lstStyle>
            <a:lvl1pPr>
              <a:defRPr sz="7800"/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1423894" y="5024717"/>
            <a:ext cx="10157013" cy="1097057"/>
          </a:xfrm>
          <a:prstGeom prst="rect">
            <a:avLst/>
          </a:prstGeom>
        </p:spPr>
        <p:txBody>
          <a:bodyPr lIns="49305" tIns="49305" rIns="49305" bIns="49305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228600" algn="ctr">
              <a:spcBef>
                <a:spcPts val="0"/>
              </a:spcBef>
              <a:buSzTx/>
              <a:buNone/>
              <a:defRPr sz="3000"/>
            </a:lvl2pPr>
            <a:lvl3pPr marL="0" indent="457200" algn="ctr">
              <a:spcBef>
                <a:spcPts val="0"/>
              </a:spcBef>
              <a:buSzTx/>
              <a:buNone/>
              <a:defRPr sz="3000"/>
            </a:lvl3pPr>
            <a:lvl4pPr marL="0" indent="685800" algn="ctr">
              <a:spcBef>
                <a:spcPts val="0"/>
              </a:spcBef>
              <a:buSzTx/>
              <a:buNone/>
              <a:defRPr sz="3000"/>
            </a:lvl4pPr>
            <a:lvl5pPr marL="0" indent="91440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6496236" y="9123268"/>
            <a:ext cx="328534" cy="339913"/>
          </a:xfrm>
          <a:prstGeom prst="rect">
            <a:avLst/>
          </a:prstGeom>
        </p:spPr>
        <p:txBody>
          <a:bodyPr lIns="49305" tIns="49305" rIns="49305" bIns="49305"/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423894" y="1733550"/>
            <a:ext cx="10157013" cy="3204883"/>
          </a:xfrm>
          <a:prstGeom prst="rect">
            <a:avLst/>
          </a:prstGeom>
        </p:spPr>
        <p:txBody>
          <a:bodyPr lIns="49305" tIns="49305" rIns="49305" bIns="49305" anchor="b"/>
          <a:lstStyle>
            <a:lvl1pPr>
              <a:defRPr sz="7800"/>
            </a:lvl1pPr>
          </a:lstStyle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1423894" y="5024717"/>
            <a:ext cx="10157013" cy="1097057"/>
          </a:xfrm>
          <a:prstGeom prst="rect">
            <a:avLst/>
          </a:prstGeom>
        </p:spPr>
        <p:txBody>
          <a:bodyPr lIns="49305" tIns="49305" rIns="49305" bIns="49305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228600" algn="ctr">
              <a:spcBef>
                <a:spcPts val="0"/>
              </a:spcBef>
              <a:buSzTx/>
              <a:buNone/>
              <a:defRPr sz="3000"/>
            </a:lvl2pPr>
            <a:lvl3pPr marL="0" indent="457200" algn="ctr">
              <a:spcBef>
                <a:spcPts val="0"/>
              </a:spcBef>
              <a:buSzTx/>
              <a:buNone/>
              <a:defRPr sz="3000"/>
            </a:lvl3pPr>
            <a:lvl4pPr marL="0" indent="685800" algn="ctr">
              <a:spcBef>
                <a:spcPts val="0"/>
              </a:spcBef>
              <a:buSzTx/>
              <a:buNone/>
              <a:defRPr sz="3000"/>
            </a:lvl4pPr>
            <a:lvl5pPr marL="0" indent="91440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xfrm>
            <a:off x="6496236" y="9123268"/>
            <a:ext cx="328534" cy="339913"/>
          </a:xfrm>
          <a:prstGeom prst="rect">
            <a:avLst/>
          </a:prstGeom>
        </p:spPr>
        <p:txBody>
          <a:bodyPr lIns="49305" tIns="49305" rIns="49305" bIns="49305"/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423894" y="1733550"/>
            <a:ext cx="10157013" cy="3204883"/>
          </a:xfrm>
          <a:prstGeom prst="rect">
            <a:avLst/>
          </a:prstGeom>
        </p:spPr>
        <p:txBody>
          <a:bodyPr lIns="49305" tIns="49305" rIns="49305" bIns="49305" anchor="b"/>
          <a:lstStyle>
            <a:lvl1pPr>
              <a:defRPr sz="7800"/>
            </a:lvl1pPr>
          </a:lstStyle>
          <a:p>
            <a: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1423894" y="5024717"/>
            <a:ext cx="10157013" cy="1097057"/>
          </a:xfrm>
          <a:prstGeom prst="rect">
            <a:avLst/>
          </a:prstGeom>
        </p:spPr>
        <p:txBody>
          <a:bodyPr lIns="49305" tIns="49305" rIns="49305" bIns="49305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228600" algn="ctr">
              <a:spcBef>
                <a:spcPts val="0"/>
              </a:spcBef>
              <a:buSzTx/>
              <a:buNone/>
              <a:defRPr sz="3000"/>
            </a:lvl2pPr>
            <a:lvl3pPr marL="0" indent="457200" algn="ctr">
              <a:spcBef>
                <a:spcPts val="0"/>
              </a:spcBef>
              <a:buSzTx/>
              <a:buNone/>
              <a:defRPr sz="3000"/>
            </a:lvl3pPr>
            <a:lvl4pPr marL="0" indent="685800" algn="ctr">
              <a:spcBef>
                <a:spcPts val="0"/>
              </a:spcBef>
              <a:buSzTx/>
              <a:buNone/>
              <a:defRPr sz="3000"/>
            </a:lvl4pPr>
            <a:lvl5pPr marL="0" indent="91440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6496236" y="9123268"/>
            <a:ext cx="328534" cy="339913"/>
          </a:xfrm>
          <a:prstGeom prst="rect">
            <a:avLst/>
          </a:prstGeom>
        </p:spPr>
        <p:txBody>
          <a:bodyPr lIns="49305" tIns="49305" rIns="49305" bIns="49305"/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1423894" y="1733550"/>
            <a:ext cx="10157013" cy="3204883"/>
          </a:xfrm>
          <a:prstGeom prst="rect">
            <a:avLst/>
          </a:prstGeom>
        </p:spPr>
        <p:txBody>
          <a:bodyPr lIns="49305" tIns="49305" rIns="49305" bIns="49305" anchor="b"/>
          <a:lstStyle>
            <a:lvl1pPr>
              <a:defRPr sz="7800"/>
            </a:lvl1pPr>
          </a:lstStyle>
          <a:p>
            <a:r>
              <a:t>Title Text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xfrm>
            <a:off x="1423894" y="5024717"/>
            <a:ext cx="10157013" cy="1097057"/>
          </a:xfrm>
          <a:prstGeom prst="rect">
            <a:avLst/>
          </a:prstGeom>
        </p:spPr>
        <p:txBody>
          <a:bodyPr lIns="49305" tIns="49305" rIns="49305" bIns="49305"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228600" algn="ctr">
              <a:spcBef>
                <a:spcPts val="0"/>
              </a:spcBef>
              <a:buSzTx/>
              <a:buNone/>
              <a:defRPr sz="3000"/>
            </a:lvl2pPr>
            <a:lvl3pPr marL="0" indent="457200" algn="ctr">
              <a:spcBef>
                <a:spcPts val="0"/>
              </a:spcBef>
              <a:buSzTx/>
              <a:buNone/>
              <a:defRPr sz="3000"/>
            </a:lvl3pPr>
            <a:lvl4pPr marL="0" indent="685800" algn="ctr">
              <a:spcBef>
                <a:spcPts val="0"/>
              </a:spcBef>
              <a:buSzTx/>
              <a:buNone/>
              <a:defRPr sz="3000"/>
            </a:lvl4pPr>
            <a:lvl5pPr marL="0" indent="91440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xfrm>
            <a:off x="6496236" y="9123268"/>
            <a:ext cx="328534" cy="339913"/>
          </a:xfrm>
          <a:prstGeom prst="rect">
            <a:avLst/>
          </a:prstGeom>
        </p:spPr>
        <p:txBody>
          <a:bodyPr lIns="49305" tIns="49305" rIns="49305" bIns="49305"/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496050" y="9245600"/>
            <a:ext cx="35867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96050" y="9251950"/>
            <a:ext cx="35867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9" name="Group 159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156" name="Shape 156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58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0" name="Shape 160"/>
          <p:cNvSpPr/>
          <p:nvPr/>
        </p:nvSpPr>
        <p:spPr>
          <a:xfrm>
            <a:off x="6408959" y="9194799"/>
            <a:ext cx="18688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1</a:t>
            </a:r>
          </a:p>
        </p:txBody>
      </p:sp>
      <p:sp>
        <p:nvSpPr>
          <p:cNvPr id="161" name="Shape 161"/>
          <p:cNvSpPr/>
          <p:nvPr/>
        </p:nvSpPr>
        <p:spPr>
          <a:xfrm>
            <a:off x="2438484" y="2783764"/>
            <a:ext cx="8577644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4500">
                <a:solidFill>
                  <a:srgbClr val="DCDEE0"/>
                </a:solidFill>
              </a:defRPr>
            </a:lvl1pPr>
          </a:lstStyle>
          <a:p>
            <a:r>
              <a:t>Lending with alternative data</a:t>
            </a:r>
          </a:p>
        </p:txBody>
      </p:sp>
      <p:sp>
        <p:nvSpPr>
          <p:cNvPr id="162" name="Shape 162"/>
          <p:cNvSpPr/>
          <p:nvPr/>
        </p:nvSpPr>
        <p:spPr>
          <a:xfrm>
            <a:off x="5025199" y="4490266"/>
            <a:ext cx="2954402" cy="95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ctr">
              <a:lnSpc>
                <a:spcPct val="150000"/>
              </a:lnSpc>
              <a:defRPr sz="2200">
                <a:solidFill>
                  <a:srgbClr val="FFFFFF"/>
                </a:solidFill>
              </a:defRPr>
            </a:pPr>
            <a:r>
              <a:t>Paul Gu</a:t>
            </a:r>
          </a:p>
          <a:p>
            <a:pPr algn="ctr">
              <a:lnSpc>
                <a:spcPct val="150000"/>
              </a:lnSpc>
              <a:defRPr sz="2200">
                <a:solidFill>
                  <a:srgbClr val="FFFFFF"/>
                </a:solidFill>
              </a:defRPr>
            </a:pPr>
            <a:r>
              <a:t>Co-founder, Upstart</a:t>
            </a:r>
          </a:p>
        </p:txBody>
      </p:sp>
      <p:sp>
        <p:nvSpPr>
          <p:cNvPr id="163" name="Shape 163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72" name="Group 272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69" name="Shape 269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71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3" name="Shape 273"/>
          <p:cNvSpPr/>
          <p:nvPr/>
        </p:nvSpPr>
        <p:spPr>
          <a:xfrm>
            <a:off x="6345047" y="9194799"/>
            <a:ext cx="31794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10</a:t>
            </a:r>
          </a:p>
        </p:txBody>
      </p:sp>
      <p:sp>
        <p:nvSpPr>
          <p:cNvPr id="274" name="Shape 274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sp>
        <p:nvSpPr>
          <p:cNvPr id="275" name="Shape 275"/>
          <p:cNvSpPr/>
          <p:nvPr/>
        </p:nvSpPr>
        <p:spPr>
          <a:xfrm>
            <a:off x="1237654" y="3089326"/>
            <a:ext cx="10529493" cy="2433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20000"/>
              </a:lnSpc>
              <a:defRPr sz="4400">
                <a:solidFill>
                  <a:srgbClr val="FFFEFC"/>
                </a:solidFill>
              </a:defRPr>
            </a:lvl1pPr>
          </a:lstStyle>
          <a:p>
            <a:r>
              <a:t>Paying a non-risk free interest rate means you’re covering the cost of other people defaulting.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82" name="Group 282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79" name="Shape 279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81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3" name="Shape 283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11</a:t>
            </a:r>
          </a:p>
        </p:txBody>
      </p:sp>
      <p:sp>
        <p:nvSpPr>
          <p:cNvPr id="284" name="Shape 284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sp>
        <p:nvSpPr>
          <p:cNvPr id="285" name="Shape 285"/>
          <p:cNvSpPr/>
          <p:nvPr/>
        </p:nvSpPr>
        <p:spPr>
          <a:xfrm>
            <a:off x="1221714" y="3009705"/>
            <a:ext cx="487726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44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Ultimate Goal:</a:t>
            </a:r>
          </a:p>
        </p:txBody>
      </p:sp>
      <p:sp>
        <p:nvSpPr>
          <p:cNvPr id="286" name="Shape 286"/>
          <p:cNvSpPr/>
          <p:nvPr/>
        </p:nvSpPr>
        <p:spPr>
          <a:xfrm>
            <a:off x="3639560" y="4078163"/>
            <a:ext cx="1052949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20000"/>
              </a:lnSpc>
              <a:defRPr sz="4400">
                <a:solidFill>
                  <a:srgbClr val="FFFEFC"/>
                </a:solidFill>
              </a:defRPr>
            </a:lvl1pPr>
          </a:lstStyle>
          <a:p>
            <a:r>
              <a:t>Expand access, lower rates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9" name="Group 169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68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0" name="Shape 170"/>
          <p:cNvSpPr/>
          <p:nvPr/>
        </p:nvSpPr>
        <p:spPr>
          <a:xfrm>
            <a:off x="6389147" y="9194799"/>
            <a:ext cx="226506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2</a:t>
            </a:r>
          </a:p>
        </p:txBody>
      </p:sp>
      <p:sp>
        <p:nvSpPr>
          <p:cNvPr id="171" name="Shape 171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pic>
        <p:nvPicPr>
          <p:cNvPr id="172" name="credit_report-1.g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094381">
            <a:off x="1927852" y="3089541"/>
            <a:ext cx="3431374" cy="4368646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 rot="1197131">
            <a:off x="7598883" y="3397956"/>
            <a:ext cx="3431911" cy="43759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25400" dir="4241751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 rot="960000">
            <a:off x="8720255" y="5802802"/>
            <a:ext cx="482042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700">
                <a:solidFill>
                  <a:srgbClr val="000000"/>
                </a:solidFill>
              </a:defRPr>
            </a:lvl1pPr>
          </a:lstStyle>
          <a:p>
            <a:r>
              <a:t>?</a:t>
            </a:r>
          </a:p>
        </p:txBody>
      </p:sp>
      <p:pic>
        <p:nvPicPr>
          <p:cNvPr id="175" name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200000">
            <a:off x="8227696" y="3743960"/>
            <a:ext cx="3136901" cy="121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200000">
            <a:off x="7992613" y="4924101"/>
            <a:ext cx="3048001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>
            <a:off x="660399" y="527427"/>
            <a:ext cx="116840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30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The thin-file problem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3" name="Group 183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180" name="Shape 180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82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4" name="Shape 184"/>
          <p:cNvSpPr/>
          <p:nvPr/>
        </p:nvSpPr>
        <p:spPr>
          <a:xfrm>
            <a:off x="6390195" y="9194799"/>
            <a:ext cx="22441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grpSp>
        <p:nvGrpSpPr>
          <p:cNvPr id="189" name="Group 189"/>
          <p:cNvGrpSpPr/>
          <p:nvPr/>
        </p:nvGrpSpPr>
        <p:grpSpPr>
          <a:xfrm>
            <a:off x="1388650" y="3039535"/>
            <a:ext cx="10227500" cy="2655227"/>
            <a:chOff x="-64740" y="-97110"/>
            <a:chExt cx="10227499" cy="2655226"/>
          </a:xfrm>
        </p:grpSpPr>
        <p:sp>
          <p:nvSpPr>
            <p:cNvPr id="186" name="Shape 186"/>
            <p:cNvSpPr/>
            <p:nvPr/>
          </p:nvSpPr>
          <p:spPr>
            <a:xfrm>
              <a:off x="-64741" y="-97111"/>
              <a:ext cx="713427" cy="1494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9000" b="1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“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766737" y="285784"/>
              <a:ext cx="9396022" cy="1249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lnSpc>
                  <a:spcPct val="120000"/>
                </a:lnSpc>
                <a:defRPr sz="2000">
                  <a:solidFill>
                    <a:srgbClr val="FFFFFF"/>
                  </a:solidFill>
                </a:defRPr>
              </a:pPr>
              <a:r>
                <a:rPr>
                  <a:solidFill>
                    <a:srgbClr val="D6D6D6"/>
                  </a:solidFill>
                </a:rPr>
                <a:t>Our results challenge the notion that young borrowers are bad borrowers. We show that</a:t>
              </a:r>
              <a:r>
                <a:t> </a:t>
              </a:r>
              <a:r>
                <a:rPr>
                  <a:solidFill>
                    <a:srgbClr val="00B1AC"/>
                  </a:solidFill>
                  <a:latin typeface="Montserrat-Bold"/>
                  <a:ea typeface="Montserrat-Bold"/>
                  <a:cs typeface="Montserrat-Bold"/>
                  <a:sym typeface="Montserrat-Bold"/>
                </a:rPr>
                <a:t>young borrowers are among the least likely to experience a serious credit card default</a:t>
              </a:r>
              <a:r>
                <a:rPr>
                  <a:solidFill>
                    <a:srgbClr val="DCDEE0"/>
                  </a:solidFill>
                </a:rPr>
                <a:t>.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766737" y="2181717"/>
              <a:ext cx="9396022" cy="3763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r">
                <a:defRPr sz="1600">
                  <a:solidFill>
                    <a:srgbClr val="D6D6D6"/>
                  </a:solidFill>
                </a:defRPr>
              </a:lvl1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>
                  <a:solidFill>
                    <a:srgbClr val="D6D6D6"/>
                  </a:solidFill>
                </a:rPr>
                <a:t>- Federal Reserve Bank of Richmond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196" name="Group 196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193" name="Shape 193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95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7" name="Shape 197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4</a:t>
            </a:r>
          </a:p>
        </p:txBody>
      </p:sp>
      <p:sp>
        <p:nvSpPr>
          <p:cNvPr id="198" name="Shape 198"/>
          <p:cNvSpPr/>
          <p:nvPr/>
        </p:nvSpPr>
        <p:spPr>
          <a:xfrm>
            <a:off x="571474" y="634338"/>
            <a:ext cx="116840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30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Which group is going to sign up more often?</a:t>
            </a:r>
          </a:p>
        </p:txBody>
      </p:sp>
      <p:sp>
        <p:nvSpPr>
          <p:cNvPr id="199" name="Shape 199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graphicFrame>
        <p:nvGraphicFramePr>
          <p:cNvPr id="200" name="Chart 200"/>
          <p:cNvGraphicFramePr/>
          <p:nvPr/>
        </p:nvGraphicFramePr>
        <p:xfrm>
          <a:off x="915159" y="2373766"/>
          <a:ext cx="11036935" cy="506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1" name="Shape 201"/>
          <p:cNvSpPr/>
          <p:nvPr/>
        </p:nvSpPr>
        <p:spPr>
          <a:xfrm>
            <a:off x="5199652" y="7948010"/>
            <a:ext cx="317959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2200">
                <a:solidFill>
                  <a:srgbClr val="DCDEE0"/>
                </a:solidFill>
              </a:defRPr>
            </a:lvl1pPr>
          </a:lstStyle>
          <a:p>
            <a:r>
              <a:t>Risk level of borrower</a:t>
            </a:r>
          </a:p>
        </p:txBody>
      </p:sp>
      <p:sp>
        <p:nvSpPr>
          <p:cNvPr id="202" name="Shape 202"/>
          <p:cNvSpPr/>
          <p:nvPr/>
        </p:nvSpPr>
        <p:spPr>
          <a:xfrm>
            <a:off x="6164852" y="2390036"/>
            <a:ext cx="675096" cy="4843677"/>
          </a:xfrm>
          <a:prstGeom prst="rect">
            <a:avLst/>
          </a:prstGeom>
          <a:solidFill>
            <a:schemeClr val="accent5">
              <a:hueOff val="-176146"/>
              <a:satOff val="3665"/>
              <a:lumOff val="-13986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25991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 flipH="1">
            <a:off x="3840311" y="1445415"/>
            <a:ext cx="1225175" cy="2866324"/>
          </a:xfrm>
          <a:prstGeom prst="line">
            <a:avLst/>
          </a:prstGeom>
          <a:ln w="25400">
            <a:solidFill>
              <a:schemeClr val="accent2">
                <a:hueOff val="-2473792"/>
                <a:satOff val="-50209"/>
                <a:lumOff val="235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257902" y="1538466"/>
            <a:ext cx="970683" cy="2679556"/>
          </a:xfrm>
          <a:prstGeom prst="line">
            <a:avLst/>
          </a:prstGeom>
          <a:ln w="25400">
            <a:solidFill>
              <a:schemeClr val="accent2">
                <a:hueOff val="-2473792"/>
                <a:satOff val="-50209"/>
                <a:lumOff val="235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11" name="Group 211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08" name="Shape 208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10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2" name="Shape 212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5</a:t>
            </a:r>
          </a:p>
        </p:txBody>
      </p:sp>
      <p:sp>
        <p:nvSpPr>
          <p:cNvPr id="213" name="Shape 213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sp>
        <p:nvSpPr>
          <p:cNvPr id="214" name="Shape 214"/>
          <p:cNvSpPr/>
          <p:nvPr/>
        </p:nvSpPr>
        <p:spPr>
          <a:xfrm rot="1197131">
            <a:off x="4554456" y="1046277"/>
            <a:ext cx="4990806" cy="67009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25400" dir="4241751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pic>
        <p:nvPicPr>
          <p:cNvPr id="215" name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200000">
            <a:off x="5533007" y="1456586"/>
            <a:ext cx="4484915" cy="1743126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 rot="1200000">
            <a:off x="4406466" y="3277846"/>
            <a:ext cx="4483119" cy="425070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81FD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217" name="Shape 217"/>
          <p:cNvSpPr/>
          <p:nvPr/>
        </p:nvSpPr>
        <p:spPr>
          <a:xfrm rot="1200000">
            <a:off x="5885211" y="3658409"/>
            <a:ext cx="232929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2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Major in mathematics</a:t>
            </a:r>
          </a:p>
        </p:txBody>
      </p:sp>
      <p:sp>
        <p:nvSpPr>
          <p:cNvPr id="218" name="Shape 218"/>
          <p:cNvSpPr/>
          <p:nvPr/>
        </p:nvSpPr>
        <p:spPr>
          <a:xfrm rot="1200000">
            <a:off x="5690346" y="4654550"/>
            <a:ext cx="232929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2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3.86 GPA</a:t>
            </a:r>
          </a:p>
        </p:txBody>
      </p:sp>
      <p:sp>
        <p:nvSpPr>
          <p:cNvPr id="219" name="Shape 219"/>
          <p:cNvSpPr/>
          <p:nvPr/>
        </p:nvSpPr>
        <p:spPr>
          <a:xfrm rot="1200000">
            <a:off x="5280178" y="5381066"/>
            <a:ext cx="232929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2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 years work experience</a:t>
            </a:r>
          </a:p>
        </p:txBody>
      </p:sp>
      <p:sp>
        <p:nvSpPr>
          <p:cNvPr id="220" name="Shape 220"/>
          <p:cNvSpPr/>
          <p:nvPr/>
        </p:nvSpPr>
        <p:spPr>
          <a:xfrm rot="1200000">
            <a:off x="4923110" y="6374221"/>
            <a:ext cx="232929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200">
                <a:solidFill>
                  <a:srgbClr val="00ADA9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Software engineer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27" name="Group 227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24" name="Shape 224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26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8" name="Shape 228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6</a:t>
            </a:r>
          </a:p>
        </p:txBody>
      </p:sp>
      <p:sp>
        <p:nvSpPr>
          <p:cNvPr id="229" name="Shape 229"/>
          <p:cNvSpPr/>
          <p:nvPr/>
        </p:nvSpPr>
        <p:spPr>
          <a:xfrm>
            <a:off x="571474" y="634338"/>
            <a:ext cx="116840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3000">
                <a:solidFill>
                  <a:srgbClr val="B5F3F1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What actually happens when you lend someone money?</a:t>
            </a:r>
          </a:p>
        </p:txBody>
      </p:sp>
      <p:sp>
        <p:nvSpPr>
          <p:cNvPr id="230" name="Shape 230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graphicFrame>
        <p:nvGraphicFramePr>
          <p:cNvPr id="231" name="Chart 231"/>
          <p:cNvGraphicFramePr/>
          <p:nvPr/>
        </p:nvGraphicFramePr>
        <p:xfrm>
          <a:off x="915159" y="2373766"/>
          <a:ext cx="11036935" cy="506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2" name="Shape 232"/>
          <p:cNvSpPr/>
          <p:nvPr/>
        </p:nvSpPr>
        <p:spPr>
          <a:xfrm>
            <a:off x="4217657" y="7667199"/>
            <a:ext cx="439163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2200">
                <a:solidFill>
                  <a:srgbClr val="DCDEE0"/>
                </a:solidFill>
              </a:defRPr>
            </a:lvl1pPr>
          </a:lstStyle>
          <a:p>
            <a:r>
              <a:t>Probability of Paying You Back</a:t>
            </a:r>
          </a:p>
        </p:txBody>
      </p:sp>
      <p:sp>
        <p:nvSpPr>
          <p:cNvPr id="233" name="Shape 233"/>
          <p:cNvSpPr/>
          <p:nvPr/>
        </p:nvSpPr>
        <p:spPr>
          <a:xfrm>
            <a:off x="1212318" y="2817872"/>
            <a:ext cx="733960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900">
                <a:solidFill>
                  <a:srgbClr val="DCDEE0"/>
                </a:solidFill>
              </a:defRPr>
            </a:lvl1pPr>
          </a:lstStyle>
          <a:p>
            <a:r>
              <a:t>83%+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Shape 236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40" name="Group 240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37" name="Shape 237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39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1" name="Shape 241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7</a:t>
            </a:r>
          </a:p>
        </p:txBody>
      </p:sp>
      <p:sp>
        <p:nvSpPr>
          <p:cNvPr id="242" name="Shape 242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graphicFrame>
        <p:nvGraphicFramePr>
          <p:cNvPr id="243" name="Chart 243"/>
          <p:cNvGraphicFramePr/>
          <p:nvPr/>
        </p:nvGraphicFramePr>
        <p:xfrm>
          <a:off x="1760239" y="1848635"/>
          <a:ext cx="9484322" cy="560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4" name="Shape 244"/>
          <p:cNvSpPr/>
          <p:nvPr/>
        </p:nvSpPr>
        <p:spPr>
          <a:xfrm>
            <a:off x="660400" y="508634"/>
            <a:ext cx="11684000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3000">
                <a:solidFill>
                  <a:srgbClr val="B5F3F1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Actual credit score distribution</a:t>
            </a:r>
          </a:p>
        </p:txBody>
      </p:sp>
      <p:sp>
        <p:nvSpPr>
          <p:cNvPr id="245" name="Shape 245"/>
          <p:cNvSpPr/>
          <p:nvPr/>
        </p:nvSpPr>
        <p:spPr>
          <a:xfrm>
            <a:off x="7973124" y="7892078"/>
            <a:ext cx="3794228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400">
                <a:solidFill>
                  <a:srgbClr val="DCDEE0"/>
                </a:solidFill>
              </a:defRPr>
            </a:lvl1pPr>
          </a:lstStyle>
          <a:p>
            <a:r>
              <a:t>based on FICO (C) 2013 score distribution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52" name="Group 252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49" name="Shape 249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51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3" name="Shape 253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8</a:t>
            </a:r>
          </a:p>
        </p:txBody>
      </p:sp>
      <p:sp>
        <p:nvSpPr>
          <p:cNvPr id="254" name="Shape 254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sp>
        <p:nvSpPr>
          <p:cNvPr id="255" name="Shape 255"/>
          <p:cNvSpPr/>
          <p:nvPr/>
        </p:nvSpPr>
        <p:spPr>
          <a:xfrm>
            <a:off x="3035394" y="3752489"/>
            <a:ext cx="693401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4500">
                <a:solidFill>
                  <a:srgbClr val="DCDEE0"/>
                </a:solidFill>
              </a:defRPr>
            </a:lvl1pPr>
          </a:lstStyle>
          <a:p>
            <a:r>
              <a:t>r = time value of money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header_background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Shape 258"/>
          <p:cNvSpPr/>
          <p:nvPr/>
        </p:nvSpPr>
        <p:spPr>
          <a:xfrm>
            <a:off x="-32991" y="-53082"/>
            <a:ext cx="13070782" cy="9859765"/>
          </a:xfrm>
          <a:prstGeom prst="rect">
            <a:avLst/>
          </a:prstGeom>
          <a:solidFill>
            <a:srgbClr val="333333">
              <a:alpha val="1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grpSp>
        <p:nvGrpSpPr>
          <p:cNvPr id="262" name="Group 262"/>
          <p:cNvGrpSpPr/>
          <p:nvPr/>
        </p:nvGrpSpPr>
        <p:grpSpPr>
          <a:xfrm>
            <a:off x="-1" y="8978900"/>
            <a:ext cx="13004802" cy="774700"/>
            <a:chOff x="0" y="0"/>
            <a:chExt cx="13004800" cy="774700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13004800" cy="0"/>
            </a:xfrm>
            <a:prstGeom prst="line">
              <a:avLst/>
            </a:prstGeom>
            <a:noFill/>
            <a:ln w="127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12700"/>
              <a:ext cx="13004801" cy="7620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261" name="logo-small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714" b="714"/>
            <a:stretch>
              <a:fillRect/>
            </a:stretch>
          </p:blipFill>
          <p:spPr>
            <a:xfrm>
              <a:off x="11207460" y="298449"/>
              <a:ext cx="1456921" cy="262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3" name="Shape 263"/>
          <p:cNvSpPr/>
          <p:nvPr/>
        </p:nvSpPr>
        <p:spPr>
          <a:xfrm>
            <a:off x="6356096" y="9194799"/>
            <a:ext cx="2958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500">
                <a:solidFill>
                  <a:srgbClr val="797979"/>
                </a:solidFill>
              </a:defRPr>
            </a:lvl1pPr>
          </a:lstStyle>
          <a:p>
            <a:r>
              <a:t>9</a:t>
            </a:r>
          </a:p>
        </p:txBody>
      </p:sp>
      <p:sp>
        <p:nvSpPr>
          <p:cNvPr id="264" name="Shape 264"/>
          <p:cNvSpPr/>
          <p:nvPr/>
        </p:nvSpPr>
        <p:spPr>
          <a:xfrm>
            <a:off x="228335" y="9175750"/>
            <a:ext cx="124381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lnSpc>
                <a:spcPct val="150000"/>
              </a:lnSpc>
              <a:defRPr sz="1800">
                <a:solidFill>
                  <a:srgbClr val="84E6FF"/>
                </a:solidFill>
              </a:defRPr>
            </a:lvl1pPr>
          </a:lstStyle>
          <a:p>
            <a:r>
              <a:t>@paulxgu</a:t>
            </a:r>
          </a:p>
        </p:txBody>
      </p:sp>
      <p:sp>
        <p:nvSpPr>
          <p:cNvPr id="265" name="Shape 265"/>
          <p:cNvSpPr/>
          <p:nvPr/>
        </p:nvSpPr>
        <p:spPr>
          <a:xfrm>
            <a:off x="2957099" y="2770494"/>
            <a:ext cx="7090602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150000"/>
              </a:lnSpc>
              <a:defRPr sz="4500">
                <a:solidFill>
                  <a:srgbClr val="DCDEE0"/>
                </a:solidFill>
              </a:defRPr>
            </a:pPr>
            <a:r>
              <a:t>r = time value of money</a:t>
            </a:r>
          </a:p>
          <a:p>
            <a:pPr marL="2333625" lvl="4" indent="-555625">
              <a:lnSpc>
                <a:spcPct val="150000"/>
              </a:lnSpc>
              <a:buSzPct val="75000"/>
              <a:buChar char="+"/>
              <a:defRPr sz="4500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</a:defRPr>
            </a:pPr>
            <a:r>
              <a:t>defaults</a:t>
            </a:r>
          </a:p>
          <a:p>
            <a:pPr marL="2333625" lvl="4" indent="-555625">
              <a:lnSpc>
                <a:spcPct val="150000"/>
              </a:lnSpc>
              <a:buSzPct val="75000"/>
              <a:buChar char="+"/>
              <a:defRPr sz="4500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</a:defRPr>
            </a:pPr>
            <a:r>
              <a:t>volatility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AB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ABA8"/>
            </a:solidFill>
            <a:effectLst/>
            <a:uFillTx/>
            <a:latin typeface="Montserrat-Regular"/>
            <a:ea typeface="Montserrat-Regular"/>
            <a:cs typeface="Montserrat-Regular"/>
            <a:sym typeface="Montserrat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ABA8"/>
            </a:solidFill>
            <a:effectLst/>
            <a:uFillTx/>
            <a:latin typeface="Montserrat-Regular"/>
            <a:ea typeface="Montserrat-Regular"/>
            <a:cs typeface="Montserrat-Regular"/>
            <a:sym typeface="Montserrat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Macintosh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2015-11-02T05:19:06Z</dcterms:modified>
</cp:coreProperties>
</file>