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6"/>
  </p:notesMasterIdLst>
  <p:handoutMasterIdLst>
    <p:handoutMasterId r:id="rId37"/>
  </p:handoutMasterIdLst>
  <p:sldIdLst>
    <p:sldId id="464" r:id="rId2"/>
    <p:sldId id="441" r:id="rId3"/>
    <p:sldId id="406" r:id="rId4"/>
    <p:sldId id="445" r:id="rId5"/>
    <p:sldId id="423" r:id="rId6"/>
    <p:sldId id="443" r:id="rId7"/>
    <p:sldId id="456" r:id="rId8"/>
    <p:sldId id="432" r:id="rId9"/>
    <p:sldId id="434" r:id="rId10"/>
    <p:sldId id="449" r:id="rId11"/>
    <p:sldId id="450" r:id="rId12"/>
    <p:sldId id="395" r:id="rId13"/>
    <p:sldId id="451" r:id="rId14"/>
    <p:sldId id="457" r:id="rId15"/>
    <p:sldId id="448" r:id="rId16"/>
    <p:sldId id="388" r:id="rId17"/>
    <p:sldId id="459" r:id="rId18"/>
    <p:sldId id="460" r:id="rId19"/>
    <p:sldId id="461" r:id="rId20"/>
    <p:sldId id="390" r:id="rId21"/>
    <p:sldId id="462" r:id="rId22"/>
    <p:sldId id="452" r:id="rId23"/>
    <p:sldId id="453" r:id="rId24"/>
    <p:sldId id="363" r:id="rId25"/>
    <p:sldId id="402" r:id="rId26"/>
    <p:sldId id="364" r:id="rId27"/>
    <p:sldId id="365" r:id="rId28"/>
    <p:sldId id="366" r:id="rId29"/>
    <p:sldId id="454" r:id="rId30"/>
    <p:sldId id="463" r:id="rId31"/>
    <p:sldId id="399" r:id="rId32"/>
    <p:sldId id="373" r:id="rId33"/>
    <p:sldId id="397" r:id="rId34"/>
    <p:sldId id="465" r:id="rId35"/>
  </p:sldIdLst>
  <p:sldSz cx="12192000" cy="6858000"/>
  <p:notesSz cx="7315200" cy="96012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68" y="-1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6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5" Type="http://schemas.openxmlformats.org/officeDocument/2006/relationships/image" Target="../media/image43.emf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447800"/>
            <a:ext cx="6553200" cy="4867277"/>
          </a:xfrm>
        </p:spPr>
        <p:txBody>
          <a:bodyPr/>
          <a:lstStyle/>
          <a:p>
            <a:pPr lvl="5"/>
            <a:endParaRPr lang="en-US" sz="1200" dirty="0" smtClean="0"/>
          </a:p>
          <a:p>
            <a:pPr eaLnBrk="1" hangingPunct="1"/>
            <a:r>
              <a:rPr lang="en-US" sz="2400" dirty="0" smtClean="0"/>
              <a:t>Project 4: Ghostbusters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ue Friday at 5pm</a:t>
            </a:r>
          </a:p>
          <a:p>
            <a:pPr lvl="5"/>
            <a:endParaRPr lang="en-US" sz="1200" dirty="0" smtClean="0"/>
          </a:p>
          <a:p>
            <a:r>
              <a:rPr lang="en-US" sz="2400" dirty="0"/>
              <a:t>Homework 7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Due Tuesday 4/1 at 11:</a:t>
            </a:r>
            <a:r>
              <a:rPr lang="en-US" sz="2000" dirty="0" smtClean="0">
                <a:solidFill>
                  <a:srgbClr val="FF0000"/>
                </a:solidFill>
              </a:rPr>
              <a:t>59pm</a:t>
            </a:r>
          </a:p>
          <a:p>
            <a:pPr lvl="5"/>
            <a:endParaRPr lang="en-US" sz="1200" dirty="0" smtClean="0"/>
          </a:p>
          <a:p>
            <a:r>
              <a:rPr lang="en-US" sz="2400" dirty="0" smtClean="0"/>
              <a:t>Project 3 Contest Results</a:t>
            </a:r>
            <a:endParaRPr lang="en-US" sz="2400" dirty="0"/>
          </a:p>
          <a:p>
            <a:pPr lvl="1"/>
            <a:r>
              <a:rPr lang="en-US" sz="2000" dirty="0" smtClean="0"/>
              <a:t>Today after break!</a:t>
            </a:r>
          </a:p>
          <a:p>
            <a:pPr lvl="5"/>
            <a:endParaRPr lang="en-US" sz="1200" dirty="0"/>
          </a:p>
          <a:p>
            <a:r>
              <a:rPr lang="en-US" sz="2400" dirty="0" smtClean="0"/>
              <a:t>Final Contest</a:t>
            </a:r>
          </a:p>
          <a:p>
            <a:pPr lvl="1"/>
            <a:r>
              <a:rPr lang="en-US" sz="2000" dirty="0" smtClean="0"/>
              <a:t>Released!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00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X and Y are 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 smtClean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X and Y are </a:t>
            </a: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 smtClean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 smtClean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Addendum: they </a:t>
            </a:r>
            <a:r>
              <a:rPr lang="en-US" sz="2000" i="1" dirty="0" smtClean="0">
                <a:latin typeface="Calibri"/>
                <a:cs typeface="Calibri"/>
              </a:rPr>
              <a:t>could </a:t>
            </a:r>
            <a:r>
              <a:rPr lang="en-US" sz="2000" dirty="0" smtClean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</a:t>
            </a:r>
            <a:r>
              <a:rPr lang="en-US" sz="1800" dirty="0" smtClean="0">
                <a:latin typeface="Calibri"/>
                <a:cs typeface="Calibri"/>
              </a:rPr>
              <a:t>             </a:t>
            </a: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uaranteed X independent of Z ? 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traffic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numbers:</a:t>
            </a:r>
            <a:endParaRPr lang="en-US" sz="20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Guaranteed X </a:t>
            </a:r>
            <a:r>
              <a:rPr lang="en-US" sz="2400" dirty="0">
                <a:latin typeface="Calibri"/>
                <a:cs typeface="Calibri"/>
              </a:rPr>
              <a:t>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Evidence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</a:t>
            </a:r>
            <a:r>
              <a:rPr lang="en-US" sz="1800" dirty="0" smtClean="0">
                <a:latin typeface="Calibri"/>
                <a:cs typeface="Calibri"/>
              </a:rPr>
              <a:t>             </a:t>
            </a: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numbers:</a:t>
            </a:r>
            <a:endParaRPr lang="en-US" sz="20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 smtClean="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 smtClean="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</a:t>
            </a:r>
            <a:r>
              <a:rPr lang="en-US" sz="2800" dirty="0" smtClean="0"/>
              <a:t>broken</a:t>
            </a:r>
          </a:p>
          <a:p>
            <a:pPr marL="0" indent="0">
              <a:buNone/>
            </a:pPr>
            <a:r>
              <a:rPr lang="en-US" sz="2800" dirty="0" smtClean="0"/>
              <a:t>    into repetitions of the </a:t>
            </a:r>
            <a:r>
              <a:rPr lang="en-US" sz="2800" dirty="0"/>
              <a:t>three canonical </a:t>
            </a:r>
            <a:r>
              <a:rPr lang="en-US" sz="2800" dirty="0" smtClean="0"/>
              <a:t>cases</a:t>
            </a:r>
            <a:endParaRPr lang="en-US" sz="2800" dirty="0"/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 smtClean="0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 smtClean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Query:</a:t>
            </a:r>
            <a:r>
              <a:rPr lang="en-US" sz="2800" dirty="0">
                <a:latin typeface="Calibri"/>
                <a:cs typeface="Calibri"/>
              </a:rPr>
              <a:t>	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Check </a:t>
            </a:r>
            <a:r>
              <a:rPr lang="en-US" sz="2800" dirty="0">
                <a:latin typeface="Calibri"/>
                <a:cs typeface="Calibri"/>
              </a:rPr>
              <a:t>all (undirected!) paths </a:t>
            </a:r>
            <a:r>
              <a:rPr lang="en-US" sz="2800" dirty="0" smtClean="0">
                <a:latin typeface="Calibri"/>
                <a:cs typeface="Calibri"/>
              </a:rPr>
              <a:t>between        and </a:t>
            </a:r>
            <a:endParaRPr lang="en-US" sz="2800" dirty="0">
              <a:latin typeface="Calibri"/>
              <a:cs typeface="Calibri"/>
            </a:endParaRPr>
          </a:p>
          <a:p>
            <a:pPr lvl="7">
              <a:buFont typeface="Wingdings" charset="0"/>
              <a:buChar char="§"/>
              <a:defRPr/>
            </a:pPr>
            <a:endParaRPr lang="en-US" sz="6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If one or more active, then independence not guaranteed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 smtClean="0">
                <a:latin typeface="Calibri"/>
                <a:cs typeface="Calibri"/>
              </a:rPr>
              <a:t>    then independence is guaranteed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/>
              <a:t>X</a:t>
            </a:r>
            <a:r>
              <a:rPr lang="en-US" sz="2800" dirty="0"/>
              <a:t>, Y independent </a:t>
            </a:r>
            <a:r>
              <a:rPr lang="en-US" sz="2800" dirty="0" smtClean="0"/>
              <a:t>if and only if:</a:t>
            </a:r>
            <a:endParaRPr lang="en-US" sz="2800" dirty="0"/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</a:t>
            </a:r>
            <a:r>
              <a:rPr lang="en-US" sz="2800" dirty="0" smtClean="0"/>
              <a:t>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1722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8039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exponential complexity, often better)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Spring Break!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51" y="2590801"/>
            <a:ext cx="391949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Semantics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implicitly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 smtClean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 smtClean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59631</TotalTime>
  <Words>1647</Words>
  <Application>Microsoft Macintosh PowerPoint</Application>
  <PresentationFormat>Custom</PresentationFormat>
  <Paragraphs>598</Paragraphs>
  <Slides>34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dan-berkeley-nlp-v1</vt:lpstr>
      <vt:lpstr>Announcements</vt:lpstr>
      <vt:lpstr>CS 188: Artificial Intelligence </vt:lpstr>
      <vt:lpstr>Probability Recap</vt:lpstr>
      <vt:lpstr>Bayes’ Nets</vt:lpstr>
      <vt:lpstr>Bayes’ Net Semantics</vt:lpstr>
      <vt:lpstr>Example: Alarm Network</vt:lpstr>
      <vt:lpstr>Example: Alarm Network</vt:lpstr>
      <vt:lpstr>Size of a Bayes’ Net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  <vt:lpstr>Have a great Spring Break!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3688</cp:revision>
  <cp:lastPrinted>2014-03-20T18:55:09Z</cp:lastPrinted>
  <dcterms:created xsi:type="dcterms:W3CDTF">2004-08-27T04:16:05Z</dcterms:created>
  <dcterms:modified xsi:type="dcterms:W3CDTF">2014-08-22T07:13:44Z</dcterms:modified>
</cp:coreProperties>
</file>