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5"/>
  </p:notesMasterIdLst>
  <p:handoutMasterIdLst>
    <p:handoutMasterId r:id="rId36"/>
  </p:handoutMasterIdLst>
  <p:sldIdLst>
    <p:sldId id="425" r:id="rId2"/>
    <p:sldId id="424" r:id="rId3"/>
    <p:sldId id="426" r:id="rId4"/>
    <p:sldId id="430" r:id="rId5"/>
    <p:sldId id="438" r:id="rId6"/>
    <p:sldId id="431" r:id="rId7"/>
    <p:sldId id="401" r:id="rId8"/>
    <p:sldId id="413" r:id="rId9"/>
    <p:sldId id="420" r:id="rId10"/>
    <p:sldId id="432" r:id="rId11"/>
    <p:sldId id="403" r:id="rId12"/>
    <p:sldId id="421" r:id="rId13"/>
    <p:sldId id="404" r:id="rId14"/>
    <p:sldId id="405" r:id="rId15"/>
    <p:sldId id="434" r:id="rId16"/>
    <p:sldId id="406" r:id="rId17"/>
    <p:sldId id="422" r:id="rId18"/>
    <p:sldId id="435" r:id="rId19"/>
    <p:sldId id="408" r:id="rId20"/>
    <p:sldId id="409" r:id="rId21"/>
    <p:sldId id="423" r:id="rId22"/>
    <p:sldId id="410" r:id="rId23"/>
    <p:sldId id="411" r:id="rId24"/>
    <p:sldId id="436" r:id="rId25"/>
    <p:sldId id="415" r:id="rId26"/>
    <p:sldId id="416" r:id="rId27"/>
    <p:sldId id="417" r:id="rId28"/>
    <p:sldId id="418" r:id="rId29"/>
    <p:sldId id="437" r:id="rId30"/>
    <p:sldId id="443" r:id="rId31"/>
    <p:sldId id="440" r:id="rId32"/>
    <p:sldId id="442" r:id="rId33"/>
    <p:sldId id="412" r:id="rId34"/>
  </p:sldIdLst>
  <p:sldSz cx="12192000" cy="6858000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2" autoAdjust="0"/>
    <p:restoredTop sz="94660"/>
  </p:normalViewPr>
  <p:slideViewPr>
    <p:cSldViewPr>
      <p:cViewPr>
        <p:scale>
          <a:sx n="95" d="100"/>
          <a:sy n="95" d="100"/>
        </p:scale>
        <p:origin x="-2160" y="-1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7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8.png"/><Relationship Id="rId47" Type="http://schemas.openxmlformats.org/officeDocument/2006/relationships/image" Target="../media/image29.png"/><Relationship Id="rId48" Type="http://schemas.openxmlformats.org/officeDocument/2006/relationships/image" Target="../media/image30.png"/><Relationship Id="rId49" Type="http://schemas.openxmlformats.org/officeDocument/2006/relationships/image" Target="../media/image31.png"/><Relationship Id="rId20" Type="http://schemas.openxmlformats.org/officeDocument/2006/relationships/tags" Target="../tags/tag23.xml"/><Relationship Id="rId21" Type="http://schemas.openxmlformats.org/officeDocument/2006/relationships/tags" Target="../tags/tag24.xml"/><Relationship Id="rId22" Type="http://schemas.openxmlformats.org/officeDocument/2006/relationships/tags" Target="../tags/tag25.xml"/><Relationship Id="rId23" Type="http://schemas.openxmlformats.org/officeDocument/2006/relationships/slideLayout" Target="../slideLayouts/slideLayout2.xml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50" Type="http://schemas.openxmlformats.org/officeDocument/2006/relationships/image" Target="../media/image32.png"/><Relationship Id="rId51" Type="http://schemas.openxmlformats.org/officeDocument/2006/relationships/image" Target="../media/image33.pn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Relationship Id="rId9" Type="http://schemas.openxmlformats.org/officeDocument/2006/relationships/tags" Target="../tags/tag12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tags" Target="../tags/tag11.xml"/><Relationship Id="rId33" Type="http://schemas.openxmlformats.org/officeDocument/2006/relationships/image" Target="../media/image15.png"/><Relationship Id="rId34" Type="http://schemas.openxmlformats.org/officeDocument/2006/relationships/image" Target="../media/image16.png"/><Relationship Id="rId35" Type="http://schemas.openxmlformats.org/officeDocument/2006/relationships/image" Target="../media/image17.png"/><Relationship Id="rId36" Type="http://schemas.openxmlformats.org/officeDocument/2006/relationships/image" Target="../media/image18.png"/><Relationship Id="rId10" Type="http://schemas.openxmlformats.org/officeDocument/2006/relationships/tags" Target="../tags/tag13.xml"/><Relationship Id="rId11" Type="http://schemas.openxmlformats.org/officeDocument/2006/relationships/tags" Target="../tags/tag14.xml"/><Relationship Id="rId12" Type="http://schemas.openxmlformats.org/officeDocument/2006/relationships/tags" Target="../tags/tag15.xml"/><Relationship Id="rId13" Type="http://schemas.openxmlformats.org/officeDocument/2006/relationships/tags" Target="../tags/tag16.xml"/><Relationship Id="rId14" Type="http://schemas.openxmlformats.org/officeDocument/2006/relationships/tags" Target="../tags/tag17.xml"/><Relationship Id="rId15" Type="http://schemas.openxmlformats.org/officeDocument/2006/relationships/tags" Target="../tags/tag18.xml"/><Relationship Id="rId16" Type="http://schemas.openxmlformats.org/officeDocument/2006/relationships/tags" Target="../tags/tag19.xml"/><Relationship Id="rId17" Type="http://schemas.openxmlformats.org/officeDocument/2006/relationships/tags" Target="../tags/tag20.xml"/><Relationship Id="rId18" Type="http://schemas.openxmlformats.org/officeDocument/2006/relationships/tags" Target="../tags/tag21.xml"/><Relationship Id="rId19" Type="http://schemas.openxmlformats.org/officeDocument/2006/relationships/tags" Target="../tags/tag22.xml"/><Relationship Id="rId37" Type="http://schemas.openxmlformats.org/officeDocument/2006/relationships/image" Target="../media/image19.png"/><Relationship Id="rId38" Type="http://schemas.openxmlformats.org/officeDocument/2006/relationships/image" Target="../media/image20.png"/><Relationship Id="rId39" Type="http://schemas.openxmlformats.org/officeDocument/2006/relationships/image" Target="../media/image21.png"/><Relationship Id="rId40" Type="http://schemas.openxmlformats.org/officeDocument/2006/relationships/image" Target="../media/image22.png"/><Relationship Id="rId41" Type="http://schemas.openxmlformats.org/officeDocument/2006/relationships/image" Target="../media/image23.png"/><Relationship Id="rId42" Type="http://schemas.openxmlformats.org/officeDocument/2006/relationships/image" Target="../media/image24.png"/><Relationship Id="rId43" Type="http://schemas.openxmlformats.org/officeDocument/2006/relationships/image" Target="../media/image25.png"/><Relationship Id="rId44" Type="http://schemas.openxmlformats.org/officeDocument/2006/relationships/image" Target="../media/image26.png"/><Relationship Id="rId45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4" Type="http://schemas.openxmlformats.org/officeDocument/2006/relationships/tags" Target="../tags/tag39.xml"/><Relationship Id="rId15" Type="http://schemas.openxmlformats.org/officeDocument/2006/relationships/tags" Target="../tags/tag40.xml"/><Relationship Id="rId16" Type="http://schemas.openxmlformats.org/officeDocument/2006/relationships/tags" Target="../tags/tag41.xml"/><Relationship Id="rId17" Type="http://schemas.openxmlformats.org/officeDocument/2006/relationships/tags" Target="../tags/tag42.xml"/><Relationship Id="rId18" Type="http://schemas.openxmlformats.org/officeDocument/2006/relationships/tags" Target="../tags/tag43.xml"/><Relationship Id="rId19" Type="http://schemas.openxmlformats.org/officeDocument/2006/relationships/tags" Target="../tags/tag44.xml"/><Relationship Id="rId63" Type="http://schemas.openxmlformats.org/officeDocument/2006/relationships/image" Target="../media/image42.png"/><Relationship Id="rId50" Type="http://schemas.openxmlformats.org/officeDocument/2006/relationships/image" Target="../media/image28.png"/><Relationship Id="rId51" Type="http://schemas.openxmlformats.org/officeDocument/2006/relationships/image" Target="../media/image29.png"/><Relationship Id="rId52" Type="http://schemas.openxmlformats.org/officeDocument/2006/relationships/image" Target="../media/image30.png"/><Relationship Id="rId53" Type="http://schemas.openxmlformats.org/officeDocument/2006/relationships/image" Target="../media/image31.png"/><Relationship Id="rId54" Type="http://schemas.openxmlformats.org/officeDocument/2006/relationships/image" Target="../media/image32.png"/><Relationship Id="rId55" Type="http://schemas.openxmlformats.org/officeDocument/2006/relationships/image" Target="../media/image34.png"/><Relationship Id="rId56" Type="http://schemas.openxmlformats.org/officeDocument/2006/relationships/image" Target="../media/image35.png"/><Relationship Id="rId57" Type="http://schemas.openxmlformats.org/officeDocument/2006/relationships/image" Target="../media/image36.png"/><Relationship Id="rId58" Type="http://schemas.openxmlformats.org/officeDocument/2006/relationships/image" Target="../media/image37.png"/><Relationship Id="rId59" Type="http://schemas.openxmlformats.org/officeDocument/2006/relationships/image" Target="../media/image38.png"/><Relationship Id="rId40" Type="http://schemas.openxmlformats.org/officeDocument/2006/relationships/image" Target="../media/image9.png"/><Relationship Id="rId41" Type="http://schemas.openxmlformats.org/officeDocument/2006/relationships/image" Target="../media/image10.png"/><Relationship Id="rId42" Type="http://schemas.openxmlformats.org/officeDocument/2006/relationships/image" Target="../media/image20.png"/><Relationship Id="rId43" Type="http://schemas.openxmlformats.org/officeDocument/2006/relationships/image" Target="../media/image21.png"/><Relationship Id="rId44" Type="http://schemas.openxmlformats.org/officeDocument/2006/relationships/image" Target="../media/image22.png"/><Relationship Id="rId45" Type="http://schemas.openxmlformats.org/officeDocument/2006/relationships/image" Target="../media/image23.png"/><Relationship Id="rId46" Type="http://schemas.openxmlformats.org/officeDocument/2006/relationships/image" Target="../media/image24.png"/><Relationship Id="rId47" Type="http://schemas.openxmlformats.org/officeDocument/2006/relationships/image" Target="../media/image25.png"/><Relationship Id="rId48" Type="http://schemas.openxmlformats.org/officeDocument/2006/relationships/image" Target="../media/image26.png"/><Relationship Id="rId49" Type="http://schemas.openxmlformats.org/officeDocument/2006/relationships/image" Target="../media/image27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30" Type="http://schemas.openxmlformats.org/officeDocument/2006/relationships/tags" Target="../tags/tag55.xml"/><Relationship Id="rId31" Type="http://schemas.openxmlformats.org/officeDocument/2006/relationships/tags" Target="../tags/tag56.xml"/><Relationship Id="rId32" Type="http://schemas.openxmlformats.org/officeDocument/2006/relationships/slideLayout" Target="../slideLayouts/slideLayout2.xml"/><Relationship Id="rId33" Type="http://schemas.openxmlformats.org/officeDocument/2006/relationships/image" Target="../media/image8.png"/><Relationship Id="rId34" Type="http://schemas.openxmlformats.org/officeDocument/2006/relationships/image" Target="../media/image7.png"/><Relationship Id="rId35" Type="http://schemas.openxmlformats.org/officeDocument/2006/relationships/image" Target="../media/image15.png"/><Relationship Id="rId36" Type="http://schemas.openxmlformats.org/officeDocument/2006/relationships/image" Target="../media/image16.png"/><Relationship Id="rId37" Type="http://schemas.openxmlformats.org/officeDocument/2006/relationships/image" Target="../media/image17.png"/><Relationship Id="rId38" Type="http://schemas.openxmlformats.org/officeDocument/2006/relationships/image" Target="../media/image18.png"/><Relationship Id="rId39" Type="http://schemas.openxmlformats.org/officeDocument/2006/relationships/image" Target="../media/image19.png"/><Relationship Id="rId20" Type="http://schemas.openxmlformats.org/officeDocument/2006/relationships/tags" Target="../tags/tag45.xml"/><Relationship Id="rId21" Type="http://schemas.openxmlformats.org/officeDocument/2006/relationships/tags" Target="../tags/tag46.xml"/><Relationship Id="rId22" Type="http://schemas.openxmlformats.org/officeDocument/2006/relationships/tags" Target="../tags/tag47.xml"/><Relationship Id="rId23" Type="http://schemas.openxmlformats.org/officeDocument/2006/relationships/tags" Target="../tags/tag48.xml"/><Relationship Id="rId24" Type="http://schemas.openxmlformats.org/officeDocument/2006/relationships/tags" Target="../tags/tag49.xml"/><Relationship Id="rId25" Type="http://schemas.openxmlformats.org/officeDocument/2006/relationships/tags" Target="../tags/tag50.xml"/><Relationship Id="rId26" Type="http://schemas.openxmlformats.org/officeDocument/2006/relationships/tags" Target="../tags/tag51.xml"/><Relationship Id="rId27" Type="http://schemas.openxmlformats.org/officeDocument/2006/relationships/tags" Target="../tags/tag52.xml"/><Relationship Id="rId28" Type="http://schemas.openxmlformats.org/officeDocument/2006/relationships/tags" Target="../tags/tag53.xml"/><Relationship Id="rId29" Type="http://schemas.openxmlformats.org/officeDocument/2006/relationships/tags" Target="../tags/tag54.xml"/><Relationship Id="rId60" Type="http://schemas.openxmlformats.org/officeDocument/2006/relationships/image" Target="../media/image39.png"/><Relationship Id="rId61" Type="http://schemas.openxmlformats.org/officeDocument/2006/relationships/image" Target="../media/image40.png"/><Relationship Id="rId62" Type="http://schemas.openxmlformats.org/officeDocument/2006/relationships/image" Target="../media/image41.png"/><Relationship Id="rId10" Type="http://schemas.openxmlformats.org/officeDocument/2006/relationships/tags" Target="../tags/tag35.xml"/><Relationship Id="rId11" Type="http://schemas.openxmlformats.org/officeDocument/2006/relationships/tags" Target="../tags/tag36.xml"/><Relationship Id="rId12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79551"/>
            <a:ext cx="7924800" cy="4987925"/>
          </a:xfrm>
        </p:spPr>
        <p:txBody>
          <a:bodyPr/>
          <a:lstStyle/>
          <a:p>
            <a:r>
              <a:rPr lang="en-US" sz="2400" dirty="0" smtClean="0"/>
              <a:t>Homework </a:t>
            </a:r>
            <a:r>
              <a:rPr lang="en-US" sz="2400" dirty="0"/>
              <a:t>8</a:t>
            </a:r>
            <a:r>
              <a:rPr lang="en-US" sz="2400" dirty="0" smtClean="0"/>
              <a:t> is out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Due </a:t>
            </a:r>
            <a:r>
              <a:rPr lang="en-US" sz="2000" dirty="0" smtClean="0">
                <a:solidFill>
                  <a:srgbClr val="FF0000"/>
                </a:solidFill>
              </a:rPr>
              <a:t>Monday 4/7 at </a:t>
            </a:r>
            <a:r>
              <a:rPr lang="en-US" sz="2000" dirty="0">
                <a:solidFill>
                  <a:srgbClr val="FF0000"/>
                </a:solidFill>
              </a:rPr>
              <a:t>11:59pm</a:t>
            </a:r>
          </a:p>
          <a:p>
            <a:r>
              <a:rPr lang="en-US" sz="2400" dirty="0"/>
              <a:t>Final Contest (Optional)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On-going!</a:t>
            </a:r>
          </a:p>
          <a:p>
            <a:pPr lvl="8"/>
            <a:endParaRPr lang="en-US" sz="12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898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Sampling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For </a:t>
            </a:r>
            <a:r>
              <a:rPr lang="en-US" sz="2800" dirty="0" err="1" smtClean="0">
                <a:ea typeface="ＭＳ Ｐゴシック" pitchFamily="34" charset="-128"/>
              </a:rPr>
              <a:t>i</a:t>
            </a:r>
            <a:r>
              <a:rPr lang="en-US" sz="2800" dirty="0" smtClean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 smtClean="0">
              <a:ea typeface="ＭＳ Ｐゴシック" pitchFamily="34" charset="-128"/>
            </a:endParaRP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Sample x</a:t>
            </a:r>
            <a:r>
              <a:rPr lang="en-US" sz="2400" baseline="-25000" dirty="0" smtClean="0">
                <a:ea typeface="ＭＳ Ｐゴシック" pitchFamily="34" charset="-128"/>
              </a:rPr>
              <a:t>i</a:t>
            </a:r>
            <a:r>
              <a:rPr lang="en-US" sz="2400" dirty="0" smtClean="0">
                <a:ea typeface="ＭＳ Ｐゴシック" pitchFamily="34" charset="-128"/>
              </a:rPr>
              <a:t> from P(X</a:t>
            </a:r>
            <a:r>
              <a:rPr lang="en-US" sz="2400" baseline="-25000" dirty="0" smtClean="0">
                <a:ea typeface="ＭＳ Ｐゴシック" pitchFamily="34" charset="-128"/>
              </a:rPr>
              <a:t>i</a:t>
            </a:r>
            <a:r>
              <a:rPr lang="en-US" sz="2400" dirty="0" smtClean="0">
                <a:ea typeface="ＭＳ Ｐゴシック" pitchFamily="34" charset="-128"/>
              </a:rPr>
              <a:t> | Parents(X</a:t>
            </a:r>
            <a:r>
              <a:rPr lang="en-US" sz="2400" baseline="-25000" dirty="0" smtClean="0">
                <a:ea typeface="ＭＳ Ｐゴシック" pitchFamily="34" charset="-128"/>
              </a:rPr>
              <a:t>i</a:t>
            </a:r>
            <a:r>
              <a:rPr lang="en-US" sz="2400" dirty="0" smtClean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Return (x</a:t>
            </a:r>
            <a:r>
              <a:rPr lang="en-US" sz="2800" baseline="-25000" dirty="0" smtClean="0">
                <a:ea typeface="ＭＳ Ｐゴシック" pitchFamily="34" charset="-128"/>
              </a:rPr>
              <a:t>1</a:t>
            </a:r>
            <a:r>
              <a:rPr lang="en-US" sz="2800" dirty="0" smtClean="0">
                <a:ea typeface="ＭＳ Ｐゴシック" pitchFamily="34" charset="-128"/>
              </a:rPr>
              <a:t>, x</a:t>
            </a:r>
            <a:r>
              <a:rPr lang="en-US" sz="2800" baseline="-25000" dirty="0" smtClean="0">
                <a:ea typeface="ＭＳ Ｐゴシック" pitchFamily="34" charset="-128"/>
              </a:rPr>
              <a:t>2</a:t>
            </a:r>
            <a:r>
              <a:rPr lang="en-US" sz="2800" dirty="0" smtClean="0">
                <a:ea typeface="ＭＳ Ｐゴシック" pitchFamily="34" charset="-128"/>
              </a:rPr>
              <a:t>, …, </a:t>
            </a:r>
            <a:r>
              <a:rPr lang="en-US" sz="2800" dirty="0" err="1" smtClean="0">
                <a:ea typeface="ＭＳ Ｐゴシック" pitchFamily="34" charset="-128"/>
              </a:rPr>
              <a:t>x</a:t>
            </a:r>
            <a:r>
              <a:rPr lang="en-US" sz="2800" baseline="-25000" dirty="0" err="1" smtClean="0">
                <a:ea typeface="ＭＳ Ｐゴシック" pitchFamily="34" charset="-128"/>
              </a:rPr>
              <a:t>n</a:t>
            </a:r>
            <a:r>
              <a:rPr lang="en-US" sz="2800" dirty="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 smtClean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 smtClean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 err="1" smtClean="0">
                <a:latin typeface="Calibri"/>
                <a:ea typeface="ＭＳ Ｐゴシック" pitchFamily="34" charset="-128"/>
                <a:cs typeface="Calibri"/>
              </a:rPr>
              <a:t>ll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 Sampling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IN</a:t>
            </a:r>
            <a:r>
              <a:rPr lang="en-US" sz="2000" dirty="0">
                <a:ea typeface="ＭＳ Ｐゴシック" pitchFamily="34" charset="-128"/>
              </a:rPr>
              <a:t>: evidence </a:t>
            </a:r>
            <a:r>
              <a:rPr lang="en-US" sz="2000" dirty="0" smtClean="0">
                <a:ea typeface="ＭＳ Ｐゴシック" pitchFamily="34" charset="-128"/>
              </a:rPr>
              <a:t>instantiation</a:t>
            </a:r>
          </a:p>
          <a:p>
            <a:r>
              <a:rPr lang="en-US" sz="2000" dirty="0" smtClean="0">
                <a:ea typeface="ＭＳ Ｐゴシック" pitchFamily="34" charset="-128"/>
              </a:rPr>
              <a:t>For </a:t>
            </a:r>
            <a:r>
              <a:rPr lang="en-US" sz="2000" dirty="0" err="1" smtClean="0">
                <a:ea typeface="ＭＳ Ｐゴシック" pitchFamily="34" charset="-128"/>
              </a:rPr>
              <a:t>i</a:t>
            </a:r>
            <a:r>
              <a:rPr lang="en-US" sz="2000" dirty="0" smtClean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Sample x</a:t>
            </a:r>
            <a:r>
              <a:rPr lang="en-US" sz="1800" baseline="-25000" dirty="0" smtClean="0">
                <a:ea typeface="ＭＳ Ｐゴシック" pitchFamily="34" charset="-128"/>
              </a:rPr>
              <a:t>i</a:t>
            </a:r>
            <a:r>
              <a:rPr lang="en-US" sz="1800" dirty="0" smtClean="0">
                <a:ea typeface="ＭＳ Ｐゴシック" pitchFamily="34" charset="-128"/>
              </a:rPr>
              <a:t> from P(X</a:t>
            </a:r>
            <a:r>
              <a:rPr lang="en-US" sz="1800" baseline="-25000" dirty="0" smtClean="0">
                <a:ea typeface="ＭＳ Ｐゴシック" pitchFamily="34" charset="-128"/>
              </a:rPr>
              <a:t>i</a:t>
            </a:r>
            <a:r>
              <a:rPr lang="en-US" sz="1800" dirty="0" smtClean="0">
                <a:ea typeface="ＭＳ Ｐゴシック" pitchFamily="34" charset="-128"/>
              </a:rPr>
              <a:t> | Parents(X</a:t>
            </a:r>
            <a:r>
              <a:rPr lang="en-US" sz="1800" baseline="-25000" dirty="0" smtClean="0">
                <a:ea typeface="ＭＳ Ｐゴシック" pitchFamily="34" charset="-128"/>
              </a:rPr>
              <a:t>i</a:t>
            </a:r>
            <a:r>
              <a:rPr lang="en-US" sz="1800" dirty="0" smtClean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If x</a:t>
            </a:r>
            <a:r>
              <a:rPr lang="en-US" sz="1800" baseline="-25000" dirty="0" smtClean="0">
                <a:ea typeface="ＭＳ Ｐゴシック" pitchFamily="34" charset="-128"/>
              </a:rPr>
              <a:t>i</a:t>
            </a:r>
            <a:r>
              <a:rPr lang="en-US" sz="1800" dirty="0" smtClean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Return (x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, x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, …, </a:t>
            </a:r>
            <a:r>
              <a:rPr lang="en-US" sz="2000" dirty="0" err="1" smtClean="0">
                <a:ea typeface="ＭＳ Ｐゴシック" pitchFamily="34" charset="-128"/>
              </a:rPr>
              <a:t>x</a:t>
            </a:r>
            <a:r>
              <a:rPr lang="en-US" sz="2000" baseline="-25000" dirty="0" err="1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Weighting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 smtClean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Shape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 smtClean="0">
                <a:latin typeface="Calibri" pitchFamily="34" charset="0"/>
                <a:cs typeface="Calibri" pitchFamily="34" charset="0"/>
              </a:rPr>
              <a:t>Color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Shape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 smtClean="0">
                <a:latin typeface="Calibri" pitchFamily="34" charset="0"/>
                <a:cs typeface="Calibri" pitchFamily="34" charset="0"/>
              </a:rPr>
              <a:t>Color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 smtClean="0">
                <a:latin typeface="Calibri" pitchFamily="34" charset="0"/>
                <a:cs typeface="Calibri" pitchFamily="34" charset="0"/>
              </a:rPr>
              <a:t>pyramid,  green</a:t>
            </a:r>
            <a:endParaRPr lang="en-US" sz="2000" strike="sngStrike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 smtClean="0">
                <a:latin typeface="Calibri" pitchFamily="34" charset="0"/>
                <a:cs typeface="Calibri" pitchFamily="34" charset="0"/>
              </a:rPr>
              <a:t>pyramid,  red</a:t>
            </a:r>
            <a:endParaRPr lang="en-US" sz="2000" strike="sngStrike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sphere,     blue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 smtClean="0">
                <a:latin typeface="Calibri" pitchFamily="34" charset="0"/>
                <a:cs typeface="Calibri" pitchFamily="34" charset="0"/>
              </a:rPr>
              <a:t>cube,         red</a:t>
            </a:r>
            <a:endParaRPr lang="en-US" sz="2000" strike="sngStrike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 smtClean="0">
                <a:latin typeface="Calibri" pitchFamily="34" charset="0"/>
                <a:cs typeface="Calibri" pitchFamily="34" charset="0"/>
              </a:rPr>
              <a:t>sphere,      green</a:t>
            </a:r>
            <a:endParaRPr lang="en-US" sz="2000" strike="sngStrik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pyramid,  blue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pyramid,  blue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sphere,     blue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cube,         blue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sphere,      blue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CS 188: Artificial Intelligence</a:t>
            </a:r>
            <a:br>
              <a:rPr lang="en-US" dirty="0" smtClean="0">
                <a:latin typeface="Calibri"/>
                <a:cs typeface="Calibri"/>
              </a:rPr>
            </a:br>
            <a:endParaRPr lang="en-US" sz="3600" dirty="0" smtClean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 smtClean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</a:t>
            </a:r>
            <a:r>
              <a:rPr lang="en-US" sz="2000" dirty="0" smtClean="0">
                <a:ea typeface="ＭＳ Ｐゴシック" pitchFamily="34" charset="-128"/>
              </a:rPr>
              <a:t>or </a:t>
            </a:r>
            <a:r>
              <a:rPr lang="en-US" sz="2000" dirty="0" err="1" smtClean="0">
                <a:ea typeface="ＭＳ Ｐゴシック" pitchFamily="34" charset="-128"/>
              </a:rPr>
              <a:t>i</a:t>
            </a:r>
            <a:r>
              <a:rPr lang="en-US" sz="2000" dirty="0" smtClean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</a:t>
            </a:r>
            <a:r>
              <a:rPr lang="en-US" sz="1800" dirty="0" smtClean="0">
                <a:ea typeface="ＭＳ Ｐゴシック" pitchFamily="34" charset="-128"/>
              </a:rPr>
              <a:t>f X</a:t>
            </a:r>
            <a:r>
              <a:rPr lang="en-US" sz="1800" baseline="-25000" dirty="0" smtClean="0">
                <a:ea typeface="ＭＳ Ｐゴシック" pitchFamily="34" charset="-128"/>
              </a:rPr>
              <a:t>i</a:t>
            </a:r>
            <a:r>
              <a:rPr lang="en-US" sz="1800" dirty="0" smtClean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 = observation 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 for 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Set w = w * P(x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 | Parents(X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</a:t>
            </a:r>
            <a:r>
              <a:rPr lang="en-US" sz="1800" dirty="0" smtClean="0">
                <a:ea typeface="ＭＳ Ｐゴシック" pitchFamily="34" charset="-128"/>
              </a:rPr>
              <a:t>lse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Sample 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 from P(X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 | Parents(X</a:t>
            </a:r>
            <a:r>
              <a:rPr lang="en-US" sz="1600" baseline="-25000" dirty="0" smtClean="0">
                <a:ea typeface="ＭＳ Ｐゴシック" pitchFamily="34" charset="-128"/>
              </a:rPr>
              <a:t>i</a:t>
            </a:r>
            <a:r>
              <a:rPr lang="en-US" sz="1600" dirty="0" smtClean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</a:t>
            </a:r>
            <a:r>
              <a:rPr lang="en-US" sz="2000" dirty="0" smtClean="0">
                <a:ea typeface="ＭＳ Ｐゴシック" pitchFamily="34" charset="-128"/>
              </a:rPr>
              <a:t>eturn (x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, x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, …, </a:t>
            </a:r>
            <a:r>
              <a:rPr lang="en-US" sz="2000" dirty="0" err="1" smtClean="0">
                <a:ea typeface="ＭＳ Ｐゴシック" pitchFamily="34" charset="-128"/>
              </a:rPr>
              <a:t>x</a:t>
            </a:r>
            <a:r>
              <a:rPr lang="en-US" sz="2000" baseline="-25000" dirty="0" err="1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smtClean="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smtClean="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 smtClean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 smtClean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r>
              <a:rPr lang="en-US" sz="2000" i="1" dirty="0" smtClean="0">
                <a:ea typeface="ＭＳ Ｐゴシック" pitchFamily="34" charset="-128"/>
              </a:rPr>
              <a:t>Procedure: </a:t>
            </a:r>
            <a:r>
              <a:rPr lang="en-US" sz="2000" dirty="0" smtClean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, x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, …, </a:t>
            </a:r>
            <a:r>
              <a:rPr lang="en-US" sz="2000" dirty="0" err="1" smtClean="0">
                <a:ea typeface="ＭＳ Ｐゴシック" pitchFamily="34" charset="-128"/>
              </a:rPr>
              <a:t>x</a:t>
            </a:r>
            <a:r>
              <a:rPr lang="en-US" sz="2000" baseline="-25000" dirty="0" err="1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 smtClean="0">
              <a:ea typeface="ＭＳ Ｐゴシック" pitchFamily="34" charset="-128"/>
            </a:endParaRPr>
          </a:p>
          <a:p>
            <a:r>
              <a:rPr lang="en-US" sz="2000" i="1" dirty="0" smtClean="0">
                <a:ea typeface="ＭＳ Ｐゴシック" pitchFamily="34" charset="-128"/>
              </a:rPr>
              <a:t>Property: </a:t>
            </a:r>
            <a:r>
              <a:rPr lang="en-US" sz="2000" dirty="0" smtClean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800" i="1" dirty="0" smtClean="0">
              <a:ea typeface="ＭＳ Ｐゴシック" pitchFamily="34" charset="-128"/>
            </a:endParaRPr>
          </a:p>
          <a:p>
            <a:r>
              <a:rPr lang="en-US" sz="2000" i="1" dirty="0" smtClean="0">
                <a:ea typeface="ＭＳ Ｐゴシック" pitchFamily="34" charset="-128"/>
              </a:rPr>
              <a:t>Rationale</a:t>
            </a:r>
            <a:r>
              <a:rPr lang="en-US" sz="2000" dirty="0" smtClean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 smtClean="0">
                <a:ea typeface="ＭＳ Ｐゴシック" pitchFamily="34" charset="-128"/>
              </a:rPr>
              <a:t> </a:t>
            </a:r>
            <a:endParaRPr lang="en-US" sz="800" dirty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>
                <a:ea typeface="ＭＳ Ｐゴシック" pitchFamily="34" charset="-128"/>
              </a:rPr>
              <a:t>effective</a:t>
            </a:r>
            <a:r>
              <a:rPr lang="en-US" altLang="en-US" sz="2000" dirty="0" smtClean="0">
                <a:ea typeface="ＭＳ Ｐゴシック" pitchFamily="34" charset="-128"/>
              </a:rPr>
              <a:t>”</a:t>
            </a:r>
            <a:r>
              <a:rPr lang="en-US" sz="2000" dirty="0" smtClean="0">
                <a:ea typeface="ＭＳ Ｐゴシック" pitchFamily="34" charset="-128"/>
              </a:rPr>
              <a:t> samples were obtained, so want high weight.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4"/>
            <a:endParaRPr lang="en-US" sz="1200" dirty="0" smtClean="0">
              <a:ea typeface="ＭＳ Ｐゴシック" pitchFamily="34" charset="-128"/>
            </a:endParaRPr>
          </a:p>
          <a:p>
            <a:pPr lvl="4"/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Resample X from P( X | all other variables)</a:t>
            </a:r>
            <a:endParaRPr lang="en-US" sz="14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How is this better than sampling from the full joint?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 a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Net, sampling a variable given all the other variables (e.g. P(R|S,C,W)) is usually much easier than sampling from the full joint distribution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Only requires a join on the variable to be sampled (in this case, a join on R)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The resulting factor only depends on the variable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s parents, its children, and its children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s parents (this is often referred to as its Markov blanket)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S</a:t>
            </a:r>
            <a:r>
              <a:rPr lang="en-US" sz="2400" dirty="0" smtClean="0">
                <a:ea typeface="ＭＳ Ｐゴシック" pitchFamily="34" charset="-128"/>
              </a:rPr>
              <a:t>ample from P(S | +c, +r, -w)	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 smtClean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 smtClean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Net Sampling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 smtClean="0"/>
              <a:t>Prior Sampling  P</a:t>
            </a:r>
          </a:p>
          <a:p>
            <a:endParaRPr lang="en-US" sz="2400" dirty="0" smtClean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8"/>
            <a:endParaRPr lang="en-US" sz="1200" dirty="0" smtClean="0"/>
          </a:p>
          <a:p>
            <a:r>
              <a:rPr lang="en-US" sz="2400" dirty="0" smtClean="0"/>
              <a:t>Likelihood Weighting  P( Q | e)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Rejection Sampling  P( Q | e )</a:t>
            </a:r>
            <a:endParaRPr lang="en-US" sz="12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7"/>
            <a:endParaRPr lang="en-US" sz="1200" dirty="0" smtClean="0"/>
          </a:p>
          <a:p>
            <a:r>
              <a:rPr lang="en-US" sz="2400" dirty="0" smtClean="0"/>
              <a:t>Gibbs Sampling  P( Q | e 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implicitly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 smtClean="0">
                <a:ea typeface="ＭＳ Ｐゴシック" pitchFamily="34" charset="-128"/>
              </a:rPr>
              <a:t>’</a:t>
            </a:r>
            <a:r>
              <a:rPr lang="en-US" sz="2800" dirty="0" smtClean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305800" cy="1143000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How About Particle Filtering?</a:t>
            </a:r>
          </a:p>
        </p:txBody>
      </p:sp>
      <p:sp>
        <p:nvSpPr>
          <p:cNvPr id="77828" name="TextBox 24"/>
          <p:cNvSpPr txBox="1">
            <a:spLocks noChangeArrowheads="1"/>
          </p:cNvSpPr>
          <p:nvPr/>
        </p:nvSpPr>
        <p:spPr bwMode="auto">
          <a:xfrm>
            <a:off x="12954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77884" name="Group 37"/>
          <p:cNvGrpSpPr>
            <a:grpSpLocks/>
          </p:cNvGrpSpPr>
          <p:nvPr/>
        </p:nvGrpSpPr>
        <p:grpSpPr bwMode="auto">
          <a:xfrm rot="16200000">
            <a:off x="838541" y="3090523"/>
            <a:ext cx="1566862" cy="1567543"/>
            <a:chOff x="6324600" y="4419600"/>
            <a:chExt cx="2057400" cy="2057400"/>
          </a:xfrm>
        </p:grpSpPr>
        <p:grpSp>
          <p:nvGrpSpPr>
            <p:cNvPr id="77907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7918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19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0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1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2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3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4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5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6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7908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9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0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1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2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3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4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5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6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7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7" name="Isosceles Triangle 46"/>
          <p:cNvSpPr/>
          <p:nvPr/>
        </p:nvSpPr>
        <p:spPr bwMode="auto">
          <a:xfrm rot="16200000" flipV="1">
            <a:off x="2736056" y="3729832"/>
            <a:ext cx="639762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77886" name="Group 4"/>
          <p:cNvGrpSpPr>
            <a:grpSpLocks/>
          </p:cNvGrpSpPr>
          <p:nvPr/>
        </p:nvGrpSpPr>
        <p:grpSpPr bwMode="auto">
          <a:xfrm rot="16200000">
            <a:off x="3581741" y="3090523"/>
            <a:ext cx="1566862" cy="1567543"/>
            <a:chOff x="3984" y="1056"/>
            <a:chExt cx="1296" cy="1296"/>
          </a:xfrm>
        </p:grpSpPr>
        <p:sp>
          <p:nvSpPr>
            <p:cNvPr id="77898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99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0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1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2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3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4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5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6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7887" name="Oval 14"/>
          <p:cNvSpPr>
            <a:spLocks noChangeArrowheads="1"/>
          </p:cNvSpPr>
          <p:nvPr/>
        </p:nvSpPr>
        <p:spPr bwMode="auto">
          <a:xfrm rot="16200000">
            <a:off x="4742568" y="3845253"/>
            <a:ext cx="116064" cy="11611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88" name="Oval 15"/>
          <p:cNvSpPr>
            <a:spLocks noChangeArrowheads="1"/>
          </p:cNvSpPr>
          <p:nvPr/>
        </p:nvSpPr>
        <p:spPr bwMode="auto">
          <a:xfrm rot="16200000">
            <a:off x="4916740" y="3729189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89" name="Oval 16"/>
          <p:cNvSpPr>
            <a:spLocks noChangeArrowheads="1"/>
          </p:cNvSpPr>
          <p:nvPr/>
        </p:nvSpPr>
        <p:spPr bwMode="auto">
          <a:xfrm rot="16200000">
            <a:off x="4916740" y="3961317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0" name="Oval 17"/>
          <p:cNvSpPr>
            <a:spLocks noChangeArrowheads="1"/>
          </p:cNvSpPr>
          <p:nvPr/>
        </p:nvSpPr>
        <p:spPr bwMode="auto">
          <a:xfrm rot="16200000">
            <a:off x="4858683" y="3206902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1" name="Oval 18"/>
          <p:cNvSpPr>
            <a:spLocks noChangeArrowheads="1"/>
          </p:cNvSpPr>
          <p:nvPr/>
        </p:nvSpPr>
        <p:spPr bwMode="auto">
          <a:xfrm rot="16200000">
            <a:off x="4336168" y="3845253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2" name="Oval 19"/>
          <p:cNvSpPr>
            <a:spLocks noChangeArrowheads="1"/>
          </p:cNvSpPr>
          <p:nvPr/>
        </p:nvSpPr>
        <p:spPr bwMode="auto">
          <a:xfrm rot="16200000">
            <a:off x="4858683" y="4367540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3" name="Oval 20"/>
          <p:cNvSpPr>
            <a:spLocks noChangeArrowheads="1"/>
          </p:cNvSpPr>
          <p:nvPr/>
        </p:nvSpPr>
        <p:spPr bwMode="auto">
          <a:xfrm rot="16200000">
            <a:off x="3813654" y="3322965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4" name="Oval 21"/>
          <p:cNvSpPr>
            <a:spLocks noChangeArrowheads="1"/>
          </p:cNvSpPr>
          <p:nvPr/>
        </p:nvSpPr>
        <p:spPr bwMode="auto">
          <a:xfrm rot="16200000">
            <a:off x="4858683" y="3380997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5" name="Oval 22"/>
          <p:cNvSpPr>
            <a:spLocks noChangeArrowheads="1"/>
          </p:cNvSpPr>
          <p:nvPr/>
        </p:nvSpPr>
        <p:spPr bwMode="auto">
          <a:xfrm rot="16200000">
            <a:off x="4336168" y="3380997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6" name="Oval 23"/>
          <p:cNvSpPr>
            <a:spLocks noChangeArrowheads="1"/>
          </p:cNvSpPr>
          <p:nvPr/>
        </p:nvSpPr>
        <p:spPr bwMode="auto">
          <a:xfrm rot="16200000">
            <a:off x="4336168" y="3206902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cxnSp>
        <p:nvCxnSpPr>
          <p:cNvPr id="68" name="Shape 67"/>
          <p:cNvCxnSpPr>
            <a:stCxn id="77912" idx="4"/>
            <a:endCxn id="77887" idx="6"/>
          </p:cNvCxnSpPr>
          <p:nvPr/>
        </p:nvCxnSpPr>
        <p:spPr bwMode="auto">
          <a:xfrm>
            <a:off x="2289629" y="3206927"/>
            <a:ext cx="2510971" cy="638351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72"/>
          <p:cNvGrpSpPr>
            <a:grpSpLocks/>
          </p:cNvGrpSpPr>
          <p:nvPr/>
        </p:nvGrpSpPr>
        <p:grpSpPr bwMode="auto">
          <a:xfrm rot="-5400000">
            <a:off x="5723044" y="2227365"/>
            <a:ext cx="1566862" cy="3293866"/>
            <a:chOff x="6400800" y="2001858"/>
            <a:chExt cx="2057400" cy="4322742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7015726" y="3224532"/>
              <a:ext cx="840054" cy="3812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77860" name="Group 25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7875" name="Rectangle 2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6" name="Rectangle 2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7" name="Rectangle 2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8" name="Rectangle 2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9" name="Rectangle 3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0" name="Rectangle 3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1" name="Rectangle 3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2" name="Rectangle 3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3" name="Rectangle 3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77861" name="Group 35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77867" name="Oval 36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68" name="Oval 37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69" name="Oval 38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0" name="Oval 39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1" name="Oval 40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2" name="Oval 41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3" name="Oval 42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4" name="Oval 43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7862" name="Rectangle 44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77863" name="Group 45"/>
            <p:cNvGrpSpPr>
              <a:grpSpLocks/>
            </p:cNvGrpSpPr>
            <p:nvPr/>
          </p:nvGrpSpPr>
          <p:grpSpPr bwMode="auto">
            <a:xfrm>
              <a:off x="7291478" y="2001858"/>
              <a:ext cx="862023" cy="3790991"/>
              <a:chOff x="4641" y="1261"/>
              <a:chExt cx="543" cy="2388"/>
            </a:xfrm>
          </p:grpSpPr>
          <p:sp>
            <p:nvSpPr>
              <p:cNvPr id="77865" name="Oval 46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77866" name="AutoShape 47"/>
              <p:cNvCxnSpPr>
                <a:cxnSpLocks noChangeShapeType="1"/>
                <a:stCxn id="77887" idx="4"/>
                <a:endCxn id="77867" idx="0"/>
              </p:cNvCxnSpPr>
              <p:nvPr/>
            </p:nvCxnSpPr>
            <p:spPr bwMode="auto">
              <a:xfrm rot="5400000" flipV="1">
                <a:off x="3479" y="2423"/>
                <a:ext cx="2388" cy="63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864" name="Oval 50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9309101" y="2620962"/>
            <a:ext cx="1566862" cy="2506663"/>
            <a:chOff x="6400800" y="3033471"/>
            <a:chExt cx="2057400" cy="3291129"/>
          </a:xfrm>
        </p:grpSpPr>
        <p:grpSp>
          <p:nvGrpSpPr>
            <p:cNvPr id="77838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7850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1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2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3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4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5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6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7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8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7839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0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1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2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3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4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5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6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7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8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15725" y="3033471"/>
              <a:ext cx="840054" cy="38142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7832" name="TextBox 163"/>
          <p:cNvSpPr txBox="1">
            <a:spLocks noChangeArrowheads="1"/>
          </p:cNvSpPr>
          <p:nvPr/>
        </p:nvSpPr>
        <p:spPr bwMode="auto">
          <a:xfrm>
            <a:off x="2133600" y="2524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alibri"/>
                <a:cs typeface="Calibri"/>
              </a:rPr>
              <a:t>Elapse</a:t>
            </a:r>
          </a:p>
        </p:txBody>
      </p:sp>
      <p:sp>
        <p:nvSpPr>
          <p:cNvPr id="77833" name="TextBox 164"/>
          <p:cNvSpPr txBox="1">
            <a:spLocks noChangeArrowheads="1"/>
          </p:cNvSpPr>
          <p:nvPr/>
        </p:nvSpPr>
        <p:spPr bwMode="auto">
          <a:xfrm>
            <a:off x="5029200" y="2524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77834" name="TextBox 165"/>
          <p:cNvSpPr txBox="1">
            <a:spLocks noChangeArrowheads="1"/>
          </p:cNvSpPr>
          <p:nvPr/>
        </p:nvSpPr>
        <p:spPr bwMode="auto">
          <a:xfrm>
            <a:off x="8153400" y="2524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39624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9342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9822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grpSp>
        <p:nvGrpSpPr>
          <p:cNvPr id="102" name="Group 17"/>
          <p:cNvGrpSpPr>
            <a:grpSpLocks/>
          </p:cNvGrpSpPr>
          <p:nvPr/>
        </p:nvGrpSpPr>
        <p:grpSpPr bwMode="auto">
          <a:xfrm>
            <a:off x="8305800" y="110067"/>
            <a:ext cx="2133600" cy="785593"/>
            <a:chOff x="4800" y="1056"/>
            <a:chExt cx="912" cy="336"/>
          </a:xfrm>
        </p:grpSpPr>
        <p:sp>
          <p:nvSpPr>
            <p:cNvPr id="103" name="Oval 12"/>
            <p:cNvSpPr>
              <a:spLocks noChangeArrowheads="1"/>
            </p:cNvSpPr>
            <p:nvPr/>
          </p:nvSpPr>
          <p:spPr bwMode="auto">
            <a:xfrm>
              <a:off x="5376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cxnSp>
          <p:nvCxnSpPr>
            <p:cNvPr id="104" name="AutoShape 14"/>
            <p:cNvCxnSpPr>
              <a:cxnSpLocks noChangeShapeType="1"/>
              <a:stCxn id="105" idx="6"/>
              <a:endCxn id="103" idx="2"/>
            </p:cNvCxnSpPr>
            <p:nvPr/>
          </p:nvCxnSpPr>
          <p:spPr bwMode="auto">
            <a:xfrm>
              <a:off x="5145" y="1224"/>
              <a:ext cx="22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4800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107" name="Group 25"/>
          <p:cNvGrpSpPr>
            <a:grpSpLocks/>
          </p:cNvGrpSpPr>
          <p:nvPr/>
        </p:nvGrpSpPr>
        <p:grpSpPr bwMode="auto">
          <a:xfrm>
            <a:off x="9663288" y="110070"/>
            <a:ext cx="776111" cy="2328330"/>
            <a:chOff x="5256" y="2199"/>
            <a:chExt cx="336" cy="1008"/>
          </a:xfrm>
        </p:grpSpPr>
        <p:sp>
          <p:nvSpPr>
            <p:cNvPr id="108" name="Oval 18"/>
            <p:cNvSpPr>
              <a:spLocks noChangeArrowheads="1"/>
            </p:cNvSpPr>
            <p:nvPr/>
          </p:nvSpPr>
          <p:spPr bwMode="auto">
            <a:xfrm>
              <a:off x="5256" y="2199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2</a:t>
              </a:r>
              <a:endParaRPr lang="en-US" sz="1400" baseline="-25000" dirty="0">
                <a:latin typeface="Times New Roman" charset="0"/>
                <a:cs typeface="Times New Roman" charset="0"/>
              </a:endParaRPr>
            </a:p>
          </p:txBody>
        </p:sp>
        <p:cxnSp>
          <p:nvCxnSpPr>
            <p:cNvPr id="109" name="AutoShape 19"/>
            <p:cNvCxnSpPr>
              <a:cxnSpLocks noChangeShapeType="1"/>
              <a:stCxn id="108" idx="4"/>
              <a:endCxn id="110" idx="0"/>
            </p:cNvCxnSpPr>
            <p:nvPr/>
          </p:nvCxnSpPr>
          <p:spPr bwMode="auto">
            <a:xfrm>
              <a:off x="5424" y="2544"/>
              <a:ext cx="0" cy="3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24"/>
            <p:cNvSpPr>
              <a:spLocks noChangeArrowheads="1"/>
            </p:cNvSpPr>
            <p:nvPr/>
          </p:nvSpPr>
          <p:spPr bwMode="auto">
            <a:xfrm>
              <a:off x="5256" y="2871"/>
              <a:ext cx="336" cy="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E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2</a:t>
              </a:r>
              <a:endParaRPr lang="en-US" sz="1400" baseline="-25000" dirty="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3" name="Left Brace 2"/>
          <p:cNvSpPr/>
          <p:nvPr/>
        </p:nvSpPr>
        <p:spPr>
          <a:xfrm>
            <a:off x="4191000" y="-1371600"/>
            <a:ext cx="533400" cy="73914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2905" y="1447800"/>
            <a:ext cx="26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likelihood weighting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Particle Filtering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Particle filtering operates on ensemble of samples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Performs likelihood weighting for each individual sample to elapse time and incorporate evidence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Resamples from the weighted ensemble of samples to focus computation for the next time step where most of the probability mass is estimated to be</a:t>
            </a:r>
            <a:endParaRPr 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7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 smtClean="0">
                <a:ea typeface="ＭＳ Ｐゴシック" pitchFamily="34" charset="-128"/>
              </a:rPr>
              <a:t>Idea</a:t>
            </a:r>
            <a:r>
              <a:rPr lang="en-US" sz="2400" dirty="0" smtClean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400" i="1" dirty="0" smtClean="0">
                <a:ea typeface="ＭＳ Ｐゴシック" pitchFamily="34" charset="-128"/>
              </a:rPr>
              <a:t>Procedure</a:t>
            </a:r>
            <a:r>
              <a:rPr lang="en-US" sz="2400" dirty="0" smtClean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 smtClean="0">
                <a:ea typeface="ＭＳ Ｐゴシック" pitchFamily="34" charset="-128"/>
              </a:rPr>
              <a:t>b|c</a:t>
            </a:r>
            <a:r>
              <a:rPr lang="en-US" sz="2400" dirty="0" smtClean="0">
                <a:ea typeface="ＭＳ Ｐゴシック" pitchFamily="34" charset="-128"/>
              </a:rPr>
              <a:t>):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i="1" dirty="0" smtClean="0">
                <a:ea typeface="ＭＳ Ｐゴシック" pitchFamily="34" charset="-128"/>
              </a:rPr>
              <a:t>Properties</a:t>
            </a:r>
            <a:r>
              <a:rPr lang="en-US" sz="2400" dirty="0" smtClean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400" i="1" dirty="0" smtClean="0">
                <a:ea typeface="ＭＳ Ｐゴシック" pitchFamily="34" charset="-128"/>
              </a:rPr>
              <a:t>What</a:t>
            </a:r>
            <a:r>
              <a:rPr lang="ja-JP" altLang="en-US" sz="2400" i="1" dirty="0" smtClean="0">
                <a:ea typeface="ＭＳ Ｐゴシック" pitchFamily="34" charset="-128"/>
              </a:rPr>
              <a:t>’</a:t>
            </a:r>
            <a:r>
              <a:rPr lang="en-US" altLang="ja-JP" sz="2400" i="1" dirty="0" smtClean="0">
                <a:ea typeface="ＭＳ Ｐゴシック" pitchFamily="34" charset="-128"/>
              </a:rPr>
              <a:t>s the point</a:t>
            </a:r>
            <a:r>
              <a:rPr lang="en-US" altLang="ja-JP" sz="2400" dirty="0" smtClean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Interleave joining and marginalizing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 lvl="5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ea typeface="ＭＳ Ｐゴシック" pitchFamily="34" charset="-128"/>
              </a:rPr>
              <a:t>d</a:t>
            </a:r>
            <a:r>
              <a:rPr lang="en-US" sz="2400" baseline="30000" dirty="0" err="1" smtClean="0">
                <a:ea typeface="ＭＳ Ｐゴシック" pitchFamily="34" charset="-128"/>
              </a:rPr>
              <a:t>k</a:t>
            </a:r>
            <a:r>
              <a:rPr lang="en-US" sz="2400" dirty="0" smtClean="0">
                <a:ea typeface="ＭＳ Ｐゴシック" pitchFamily="34" charset="-128"/>
              </a:rPr>
              <a:t> entries computed for a factor over k variables with domain sizes d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 lvl="7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Ordering of elimination of hidden variables can affect size of factors generated</a:t>
            </a:r>
          </a:p>
          <a:p>
            <a:pPr lvl="8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 lvl="8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Worst case: running time exponential in the size of the Bayes’ net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CSP:  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Hence inference in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89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Inference: Sampling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Step 1: Get sample </a:t>
            </a:r>
            <a:r>
              <a:rPr lang="en-US" sz="2000" i="1" dirty="0" smtClean="0">
                <a:ea typeface="ＭＳ Ｐゴシック" pitchFamily="34" charset="-128"/>
              </a:rPr>
              <a:t>u</a:t>
            </a:r>
            <a:r>
              <a:rPr lang="en-US" sz="2000" dirty="0" smtClean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Step 2: Convert this sample </a:t>
            </a:r>
            <a:r>
              <a:rPr lang="en-US" sz="2000" i="1" dirty="0" smtClean="0">
                <a:ea typeface="ＭＳ Ｐゴシック" pitchFamily="34" charset="-128"/>
              </a:rPr>
              <a:t>u</a:t>
            </a:r>
            <a:r>
              <a:rPr lang="en-US" sz="2000" dirty="0" smtClean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/>
              <a:t>If random() returns </a:t>
            </a:r>
            <a:r>
              <a:rPr lang="en-US" sz="2000" i="1" dirty="0" smtClean="0"/>
              <a:t>u</a:t>
            </a:r>
            <a:r>
              <a:rPr lang="en-US" sz="2000" dirty="0" smtClean="0"/>
              <a:t> = 0.83, then our sample is </a:t>
            </a:r>
            <a:r>
              <a:rPr lang="en-US" sz="2000" i="1" dirty="0" smtClean="0"/>
              <a:t>C</a:t>
            </a:r>
            <a:r>
              <a:rPr lang="en-US" sz="2000" dirty="0" smtClean="0"/>
              <a:t> = blue</a:t>
            </a:r>
          </a:p>
          <a:p>
            <a:pPr lvl="1"/>
            <a:r>
              <a:rPr lang="en-US" sz="2000" dirty="0" err="1" smtClean="0"/>
              <a:t>E.g</a:t>
            </a:r>
            <a:r>
              <a:rPr lang="en-US" sz="2000" dirty="0" smtClean="0"/>
              <a:t>, after sampling 8 times:</a:t>
            </a:r>
            <a:endParaRPr lang="en-US" sz="2000" dirty="0" smtClean="0">
              <a:ea typeface="ＭＳ Ｐゴシック" pitchFamily="34" charset="-128"/>
            </a:endParaRPr>
          </a:p>
          <a:p>
            <a:pPr lvl="6"/>
            <a:endParaRPr lang="en-US" sz="600" dirty="0" smtClean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2233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2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8194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63632</TotalTime>
  <Words>2001</Words>
  <Application>Microsoft Macintosh PowerPoint</Application>
  <PresentationFormat>Custom</PresentationFormat>
  <Paragraphs>534</Paragraphs>
  <Slides>33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dan-berkeley-nlp-v1</vt:lpstr>
      <vt:lpstr>Announcements</vt:lpstr>
      <vt:lpstr>CS 188: Artificial Intelligence </vt:lpstr>
      <vt:lpstr>Bayes’ Net Representation</vt:lpstr>
      <vt:lpstr>Variable Elimination</vt:lpstr>
      <vt:lpstr>Worst Case Complexity?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</vt:lpstr>
      <vt:lpstr>Efficient Resampling of One Variable</vt:lpstr>
      <vt:lpstr>Bayes’ Net Sampling Summary</vt:lpstr>
      <vt:lpstr>Further Reading on Gibbs Sampling*</vt:lpstr>
      <vt:lpstr>How About Particle Filtering?</vt:lpstr>
      <vt:lpstr>Particle Filtering</vt:lpstr>
      <vt:lpstr>Markov Chain Monte Carlo*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3676</cp:revision>
  <cp:lastPrinted>2013-10-23T02:18:13Z</cp:lastPrinted>
  <dcterms:created xsi:type="dcterms:W3CDTF">2004-08-27T04:16:05Z</dcterms:created>
  <dcterms:modified xsi:type="dcterms:W3CDTF">2014-08-22T07:27:13Z</dcterms:modified>
</cp:coreProperties>
</file>