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mp4" ContentType="video/unknown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embeddings/oleObject1.bin" ContentType="application/vnd.openxmlformats-officedocument.oleObject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59"/>
  </p:notesMasterIdLst>
  <p:handoutMasterIdLst>
    <p:handoutMasterId r:id="rId60"/>
  </p:handoutMasterIdLst>
  <p:sldIdLst>
    <p:sldId id="777" r:id="rId2"/>
    <p:sldId id="780" r:id="rId3"/>
    <p:sldId id="779" r:id="rId4"/>
    <p:sldId id="781" r:id="rId5"/>
    <p:sldId id="782" r:id="rId6"/>
    <p:sldId id="786" r:id="rId7"/>
    <p:sldId id="784" r:id="rId8"/>
    <p:sldId id="783" r:id="rId9"/>
    <p:sldId id="785" r:id="rId10"/>
    <p:sldId id="778" r:id="rId11"/>
    <p:sldId id="787" r:id="rId12"/>
    <p:sldId id="759" r:id="rId13"/>
    <p:sldId id="760" r:id="rId14"/>
    <p:sldId id="761" r:id="rId15"/>
    <p:sldId id="735" r:id="rId16"/>
    <p:sldId id="788" r:id="rId17"/>
    <p:sldId id="789" r:id="rId18"/>
    <p:sldId id="770" r:id="rId19"/>
    <p:sldId id="771" r:id="rId20"/>
    <p:sldId id="737" r:id="rId21"/>
    <p:sldId id="738" r:id="rId22"/>
    <p:sldId id="739" r:id="rId23"/>
    <p:sldId id="767" r:id="rId24"/>
    <p:sldId id="685" r:id="rId25"/>
    <p:sldId id="773" r:id="rId26"/>
    <p:sldId id="691" r:id="rId27"/>
    <p:sldId id="762" r:id="rId28"/>
    <p:sldId id="763" r:id="rId29"/>
    <p:sldId id="741" r:id="rId30"/>
    <p:sldId id="772" r:id="rId31"/>
    <p:sldId id="790" r:id="rId32"/>
    <p:sldId id="791" r:id="rId33"/>
    <p:sldId id="792" r:id="rId34"/>
    <p:sldId id="793" r:id="rId35"/>
    <p:sldId id="764" r:id="rId36"/>
    <p:sldId id="732" r:id="rId37"/>
    <p:sldId id="733" r:id="rId38"/>
    <p:sldId id="734" r:id="rId39"/>
    <p:sldId id="765" r:id="rId40"/>
    <p:sldId id="743" r:id="rId41"/>
    <p:sldId id="742" r:id="rId42"/>
    <p:sldId id="744" r:id="rId43"/>
    <p:sldId id="745" r:id="rId44"/>
    <p:sldId id="746" r:id="rId45"/>
    <p:sldId id="768" r:id="rId46"/>
    <p:sldId id="747" r:id="rId47"/>
    <p:sldId id="748" r:id="rId48"/>
    <p:sldId id="749" r:id="rId49"/>
    <p:sldId id="769" r:id="rId50"/>
    <p:sldId id="750" r:id="rId51"/>
    <p:sldId id="751" r:id="rId52"/>
    <p:sldId id="752" r:id="rId53"/>
    <p:sldId id="753" r:id="rId54"/>
    <p:sldId id="756" r:id="rId55"/>
    <p:sldId id="775" r:id="rId56"/>
    <p:sldId id="686" r:id="rId57"/>
    <p:sldId id="722" r:id="rId58"/>
  </p:sldIdLst>
  <p:sldSz cx="12192000" cy="6858000"/>
  <p:notesSz cx="7099300" cy="10234613"/>
  <p:custDataLst>
    <p:tags r:id="rId6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clrMru>
    <a:srgbClr val="99CCFF"/>
    <a:srgbClr val="B5EDC2"/>
    <a:srgbClr val="FFCCFF"/>
    <a:srgbClr val="E8D1FF"/>
    <a:srgbClr val="ADF5B4"/>
    <a:srgbClr val="DEBDFF"/>
    <a:srgbClr val="CC99FF"/>
    <a:srgbClr val="FFFF00"/>
    <a:srgbClr val="3333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79" autoAdjust="0"/>
    <p:restoredTop sz="94618" autoAdjust="0"/>
  </p:normalViewPr>
  <p:slideViewPr>
    <p:cSldViewPr>
      <p:cViewPr>
        <p:scale>
          <a:sx n="100" d="100"/>
          <a:sy n="100" d="100"/>
        </p:scale>
        <p:origin x="-1504" y="-2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handoutMaster" Target="handoutMasters/handoutMaster1.xml"/><Relationship Id="rId61" Type="http://schemas.openxmlformats.org/officeDocument/2006/relationships/printerSettings" Target="printerSettings/printerSettings1.bin"/><Relationship Id="rId62" Type="http://schemas.openxmlformats.org/officeDocument/2006/relationships/tags" Target="tags/tag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C22A2D14-6BC9-4113-98E1-F44AD3AE5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926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DC3ED746-492E-4D0C-832A-ACED5D621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855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attribution, including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</a:t>
            </a:r>
            <a:r>
              <a:rPr lang="en-US" baseline="0" smtClean="0"/>
              <a:t>Thanks!</a:t>
            </a:r>
            <a:endParaRPr lang="en-US" sz="1200" smtClean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06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E85BB2-29B2-497D-B377-09C1EC678A88}" type="slidenum">
              <a:rPr lang="en-US" smtClean="0">
                <a:latin typeface="Arial" charset="0"/>
              </a:rPr>
              <a:pPr/>
              <a:t>37</a:t>
            </a:fld>
            <a:endParaRPr lang="en-US" smtClean="0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F12C2-6B70-47BE-8D0C-A492A0D8319E}" type="slidenum">
              <a:rPr lang="en-US" smtClean="0">
                <a:latin typeface="Arial" charset="0"/>
              </a:rPr>
              <a:pPr/>
              <a:t>43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charset="0"/>
              </a:rPr>
              <a:t>Apple, banana, carrot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4A7C6D-2FF4-4AE8-921F-BA4CD0961139}" type="slidenum">
              <a:rPr lang="en-US" smtClean="0">
                <a:latin typeface="Arial" charset="0"/>
              </a:rPr>
              <a:pPr/>
              <a:t>46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charset="0"/>
              </a:rPr>
              <a:t>Draw Jensen’s for utility curve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A40384-0448-47C6-BDE1-0574BBB738D1}" type="slidenum">
              <a:rPr lang="en-US" smtClean="0">
                <a:latin typeface="Arial" charset="0"/>
              </a:rPr>
              <a:pPr/>
              <a:t>52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</a:t>
            </a:r>
            <a:r>
              <a:rPr lang="en-US" baseline="0" dirty="0" smtClean="0"/>
              <a:t> least 10, or otherwise just rather dead; or just 100, or otherwise rather dead; that’s yet something different than </a:t>
            </a:r>
            <a:r>
              <a:rPr lang="en-US" baseline="0" dirty="0" err="1" smtClean="0"/>
              <a:t>minimax</a:t>
            </a:r>
            <a:r>
              <a:rPr lang="en-US" baseline="0" dirty="0" smtClean="0"/>
              <a:t> or </a:t>
            </a:r>
            <a:r>
              <a:rPr lang="en-US" baseline="0" dirty="0" err="1" smtClean="0"/>
              <a:t>expectimax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60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E13D75-3764-4B96-AB14-8A910A94CEF9}" type="slidenum">
              <a:rPr lang="en-US" smtClean="0">
                <a:latin typeface="Arial" charset="0"/>
              </a:rPr>
              <a:pPr/>
              <a:t>15</a:t>
            </a:fld>
            <a:endParaRPr lang="en-US" smtClean="0"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charset="0"/>
              </a:rPr>
              <a:t>Pick an order for two reasons: sequential processor and pruning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18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419C55-7AEA-4EB9-BA9F-F72D46856111}" type="slidenum">
              <a:rPr lang="en-US" smtClean="0">
                <a:latin typeface="Arial" charset="0"/>
              </a:rPr>
              <a:pPr/>
              <a:t>22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6832FB-2179-4C80-8AB1-E690711A109F}" type="slidenum">
              <a:rPr lang="en-US" smtClean="0">
                <a:latin typeface="Arial" charset="0"/>
              </a:rPr>
              <a:pPr/>
              <a:t>25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A9C23-4665-4838-ABA4-CC8DE95B3F24}" type="slidenum">
              <a:rPr lang="en-US" smtClean="0">
                <a:latin typeface="Arial" charset="0"/>
              </a:rPr>
              <a:pPr/>
              <a:t>29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charset="0"/>
              </a:rPr>
              <a:t>python pacman.py -g SmartGhost -l trapped2 -p ExpectimaxAgent -a depth=4,evalFn=better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A9C23-4665-4838-ABA4-CC8DE95B3F24}" type="slidenum">
              <a:rPr lang="en-US" smtClean="0">
                <a:latin typeface="Arial" charset="0"/>
              </a:rPr>
              <a:pPr/>
              <a:t>30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C3337F-E14C-4722-B064-8328E1374C64}" type="slidenum">
              <a:rPr lang="en-US" smtClean="0">
                <a:latin typeface="Arial" charset="0"/>
              </a:rPr>
              <a:pPr/>
              <a:t>36</a:t>
            </a:fld>
            <a:endParaRPr lang="en-US" smtClean="0"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r>
              <a:rPr lang="en-US" smtClean="0">
                <a:latin typeface="Arial" charset="0"/>
              </a:rPr>
              <a:t>If it’s terminal or we reached our depth limit, return utility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BFB3C-35FA-41D9-9291-A2F98ED5BB9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DFAE6-F228-4E2F-A0AC-226F064B1BF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E88A1-2DCF-4BB2-94BA-C293321F011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BCBDB-77C9-44E1-B8B8-0FED19A87AB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0E2D8-2A86-4844-83F1-0F33DD9CDB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78B60-0F5B-4FD9-A706-2B636321CE3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A90FF-2AD2-44F2-AE19-EAFC48E5B76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CD500-0052-49A9-87B8-ECFA543AB6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752C2-0A90-443A-A81B-9E5D1442F90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6F06B-1413-4079-B097-2DE271D9A3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6345D6EE-11CE-4895-A65B-A0F0C6A7FE7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44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4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1 Mini-Contest</a:t>
            </a:r>
            <a:endParaRPr lang="en-US" dirty="0"/>
          </a:p>
        </p:txBody>
      </p:sp>
      <p:pic>
        <p:nvPicPr>
          <p:cNvPr id="4" name="Picture 3" descr="Screen Shot 2014-02-10 at 9.19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200"/>
            <a:ext cx="9908511" cy="530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36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2 Mini-Contest</a:t>
            </a:r>
            <a:endParaRPr lang="en-US" dirty="0"/>
          </a:p>
        </p:txBody>
      </p:sp>
      <p:pic>
        <p:nvPicPr>
          <p:cNvPr id="4" name="Picture 3" descr="Screen Shot 2014-02-10 at 9.19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200"/>
            <a:ext cx="9908511" cy="530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89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Announcements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1295400"/>
            <a:ext cx="8077200" cy="5334000"/>
          </a:xfrm>
        </p:spPr>
        <p:txBody>
          <a:bodyPr/>
          <a:lstStyle/>
          <a:p>
            <a:pPr lvl="6"/>
            <a:endParaRPr lang="en-US" sz="500" dirty="0" smtClean="0">
              <a:latin typeface="Calibri"/>
              <a:cs typeface="Calibri"/>
            </a:endParaRPr>
          </a:p>
          <a:p>
            <a:pPr lvl="4"/>
            <a:endParaRPr lang="en-US" sz="500" dirty="0" smtClean="0">
              <a:latin typeface="Calibri"/>
              <a:cs typeface="Calibri"/>
            </a:endParaRPr>
          </a:p>
          <a:p>
            <a:pPr eaLnBrk="1" hangingPunct="1"/>
            <a:r>
              <a:rPr lang="en-US" sz="2400" dirty="0" smtClean="0">
                <a:latin typeface="Calibri"/>
                <a:cs typeface="Calibri"/>
              </a:rPr>
              <a:t>Homework 3: Games</a:t>
            </a: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Has been released, 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due Monday 2/17 at 11:59pm</a:t>
            </a:r>
            <a:r>
              <a:rPr lang="en-US" sz="2000" dirty="0" smtClean="0">
                <a:latin typeface="Calibri"/>
                <a:cs typeface="Calibri"/>
              </a:rPr>
              <a:t>.</a:t>
            </a:r>
          </a:p>
          <a:p>
            <a:pPr lvl="1"/>
            <a:endParaRPr lang="en-US" sz="500" dirty="0" smtClean="0">
              <a:latin typeface="Calibri"/>
              <a:cs typeface="Calibri"/>
            </a:endParaRPr>
          </a:p>
          <a:p>
            <a:r>
              <a:rPr lang="en-US" sz="2400" dirty="0" smtClean="0">
                <a:latin typeface="Calibri"/>
                <a:cs typeface="Calibri"/>
              </a:rPr>
              <a:t>Project 2: Multi-Agent </a:t>
            </a:r>
            <a:r>
              <a:rPr lang="en-US" sz="2400" dirty="0" err="1" smtClean="0">
                <a:latin typeface="Calibri"/>
                <a:cs typeface="Calibri"/>
              </a:rPr>
              <a:t>Pacman</a:t>
            </a:r>
            <a:endParaRPr lang="en-US" sz="2400" dirty="0" smtClean="0">
              <a:latin typeface="Calibri"/>
              <a:cs typeface="Calibri"/>
            </a:endParaRP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About to be released, 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due Friday 2/21 at 5:00pm</a:t>
            </a:r>
            <a:r>
              <a:rPr lang="en-US" sz="2000" dirty="0" smtClean="0">
                <a:latin typeface="Calibri"/>
                <a:cs typeface="Calibri"/>
              </a:rPr>
              <a:t>.</a:t>
            </a: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Optional mini-contest, due Sunday 2/23 at 11:59pm.</a:t>
            </a:r>
          </a:p>
          <a:p>
            <a:pPr lvl="2"/>
            <a:endParaRPr lang="en-US" sz="400" dirty="0">
              <a:latin typeface="Calibri"/>
              <a:cs typeface="Calibri"/>
            </a:endParaRPr>
          </a:p>
          <a:p>
            <a:r>
              <a:rPr lang="en-US" sz="2400" dirty="0" smtClean="0">
                <a:latin typeface="Calibri"/>
                <a:cs typeface="Calibri"/>
              </a:rPr>
              <a:t>Exam conflicts</a:t>
            </a: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If you emailed us your conflict by last week Tuesday’s deadline, you should have heard back from us.  If somehow not, contact us again!</a:t>
            </a:r>
          </a:p>
          <a:p>
            <a:pPr lvl="1"/>
            <a:endParaRPr lang="en-US" sz="500" dirty="0">
              <a:latin typeface="Calibri"/>
              <a:cs typeface="Calibri"/>
            </a:endParaRPr>
          </a:p>
          <a:p>
            <a:r>
              <a:rPr lang="en-US" sz="2400" dirty="0" err="1" smtClean="0">
                <a:latin typeface="Calibri"/>
                <a:cs typeface="Calibri"/>
              </a:rPr>
              <a:t>edX</a:t>
            </a:r>
            <a:r>
              <a:rPr lang="en-US" sz="2400" dirty="0" smtClean="0">
                <a:latin typeface="Calibri"/>
                <a:cs typeface="Calibri"/>
              </a:rPr>
              <a:t> and </a:t>
            </a:r>
            <a:r>
              <a:rPr lang="en-US" sz="2400" dirty="0" err="1" smtClean="0">
                <a:latin typeface="Calibri"/>
                <a:cs typeface="Calibri"/>
              </a:rPr>
              <a:t>Pandagrader</a:t>
            </a:r>
            <a:r>
              <a:rPr lang="en-US" sz="2400" dirty="0" smtClean="0">
                <a:latin typeface="Calibri"/>
                <a:cs typeface="Calibri"/>
              </a:rPr>
              <a:t> grade consolidation survey</a:t>
            </a:r>
            <a:endParaRPr lang="en-US" sz="2400" dirty="0">
              <a:latin typeface="Calibri"/>
              <a:cs typeface="Calibri"/>
            </a:endParaRPr>
          </a:p>
          <a:p>
            <a:pPr lvl="1"/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Due Tuesday 2/18.</a:t>
            </a:r>
            <a:endParaRPr lang="en-US" sz="2000" dirty="0">
              <a:solidFill>
                <a:srgbClr val="FF0000"/>
              </a:solidFill>
              <a:latin typeface="Calibri"/>
              <a:cs typeface="Calibri"/>
            </a:endParaRPr>
          </a:p>
          <a:p>
            <a:endParaRPr lang="en-US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1593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4565" y="1447800"/>
            <a:ext cx="6578036" cy="419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CS 188: Artificial Intelligence</a:t>
            </a:r>
            <a:br>
              <a:rPr lang="en-US" dirty="0" smtClean="0"/>
            </a:br>
            <a:endParaRPr lang="en-US" sz="3600" dirty="0" smtClean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 smtClean="0"/>
              <a:t>Uncertainty and Utilities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Instructors: Dan Klein and Pieter Abbeel</a:t>
            </a: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 smtClean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 smtClean="0">
                <a:latin typeface="Calibri"/>
                <a:cs typeface="Calibri"/>
              </a:rPr>
              <a:t>ai.berkeley.edu</a:t>
            </a:r>
            <a:r>
              <a:rPr lang="en-US" sz="1400" dirty="0" smtClean="0">
                <a:latin typeface="Calibri"/>
                <a:cs typeface="Calibri"/>
              </a:rPr>
              <a:t>.]</a:t>
            </a:r>
            <a:endParaRPr lang="en-US" sz="14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600" y="1676400"/>
            <a:ext cx="54864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Uncertain Outcomes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33729" y="1834588"/>
            <a:ext cx="3672377" cy="143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173" y="1470022"/>
            <a:ext cx="3626227" cy="256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539" y="1460973"/>
            <a:ext cx="3674720" cy="19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Worst-Case vs. Average Case</a:t>
            </a:r>
          </a:p>
        </p:txBody>
      </p:sp>
      <p:sp>
        <p:nvSpPr>
          <p:cNvPr id="16388" name="AutoShape 5"/>
          <p:cNvSpPr>
            <a:spLocks noChangeArrowheads="1"/>
          </p:cNvSpPr>
          <p:nvPr/>
        </p:nvSpPr>
        <p:spPr bwMode="auto">
          <a:xfrm>
            <a:off x="5791200" y="2057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9" name="AutoShape 6"/>
          <p:cNvSpPr>
            <a:spLocks noChangeArrowheads="1"/>
          </p:cNvSpPr>
          <p:nvPr/>
        </p:nvSpPr>
        <p:spPr bwMode="auto">
          <a:xfrm rot="10800000">
            <a:off x="5029200" y="3048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0" name="AutoShape 7"/>
          <p:cNvSpPr>
            <a:spLocks noChangeArrowheads="1"/>
          </p:cNvSpPr>
          <p:nvPr/>
        </p:nvSpPr>
        <p:spPr bwMode="auto">
          <a:xfrm rot="10800000">
            <a:off x="6553200" y="3048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1" name="Rectangle 8"/>
          <p:cNvSpPr>
            <a:spLocks noChangeArrowheads="1"/>
          </p:cNvSpPr>
          <p:nvPr/>
        </p:nvSpPr>
        <p:spPr bwMode="auto">
          <a:xfrm>
            <a:off x="4648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</a:t>
            </a:r>
          </a:p>
        </p:txBody>
      </p:sp>
      <p:sp>
        <p:nvSpPr>
          <p:cNvPr id="16392" name="Rectangle 9"/>
          <p:cNvSpPr>
            <a:spLocks noChangeArrowheads="1"/>
          </p:cNvSpPr>
          <p:nvPr/>
        </p:nvSpPr>
        <p:spPr bwMode="auto">
          <a:xfrm>
            <a:off x="53340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16393" name="Rectangle 10"/>
          <p:cNvSpPr>
            <a:spLocks noChangeArrowheads="1"/>
          </p:cNvSpPr>
          <p:nvPr/>
        </p:nvSpPr>
        <p:spPr bwMode="auto">
          <a:xfrm>
            <a:off x="6172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9</a:t>
            </a:r>
          </a:p>
        </p:txBody>
      </p:sp>
      <p:sp>
        <p:nvSpPr>
          <p:cNvPr id="16394" name="Rectangle 11"/>
          <p:cNvSpPr>
            <a:spLocks noChangeArrowheads="1"/>
          </p:cNvSpPr>
          <p:nvPr/>
        </p:nvSpPr>
        <p:spPr bwMode="auto">
          <a:xfrm>
            <a:off x="6934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100</a:t>
            </a:r>
          </a:p>
        </p:txBody>
      </p:sp>
      <p:cxnSp>
        <p:nvCxnSpPr>
          <p:cNvPr id="16395" name="AutoShape 12"/>
          <p:cNvCxnSpPr>
            <a:cxnSpLocks noChangeShapeType="1"/>
            <a:stCxn id="16388" idx="3"/>
            <a:endCxn id="16389" idx="3"/>
          </p:cNvCxnSpPr>
          <p:nvPr/>
        </p:nvCxnSpPr>
        <p:spPr bwMode="auto">
          <a:xfrm flipH="1">
            <a:off x="5219700" y="2362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6" name="AutoShape 13"/>
          <p:cNvCxnSpPr>
            <a:cxnSpLocks noChangeShapeType="1"/>
            <a:stCxn id="16388" idx="3"/>
            <a:endCxn id="16390" idx="3"/>
          </p:cNvCxnSpPr>
          <p:nvPr/>
        </p:nvCxnSpPr>
        <p:spPr bwMode="auto">
          <a:xfrm>
            <a:off x="5981700" y="2362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7" name="AutoShape 14"/>
          <p:cNvCxnSpPr>
            <a:cxnSpLocks noChangeShapeType="1"/>
            <a:stCxn id="16389" idx="0"/>
            <a:endCxn id="16391" idx="0"/>
          </p:cNvCxnSpPr>
          <p:nvPr/>
        </p:nvCxnSpPr>
        <p:spPr bwMode="auto">
          <a:xfrm flipH="1">
            <a:off x="4838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8" name="AutoShape 15"/>
          <p:cNvCxnSpPr>
            <a:cxnSpLocks noChangeShapeType="1"/>
            <a:stCxn id="16389" idx="0"/>
            <a:endCxn id="16392" idx="0"/>
          </p:cNvCxnSpPr>
          <p:nvPr/>
        </p:nvCxnSpPr>
        <p:spPr bwMode="auto">
          <a:xfrm>
            <a:off x="5219700" y="3352800"/>
            <a:ext cx="3048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9" name="AutoShape 16"/>
          <p:cNvCxnSpPr>
            <a:cxnSpLocks noChangeShapeType="1"/>
            <a:stCxn id="16390" idx="0"/>
            <a:endCxn id="16393" idx="0"/>
          </p:cNvCxnSpPr>
          <p:nvPr/>
        </p:nvCxnSpPr>
        <p:spPr bwMode="auto">
          <a:xfrm flipH="1">
            <a:off x="6362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400" name="AutoShape 17"/>
          <p:cNvCxnSpPr>
            <a:cxnSpLocks noChangeShapeType="1"/>
            <a:stCxn id="16390" idx="0"/>
            <a:endCxn id="16394" idx="0"/>
          </p:cNvCxnSpPr>
          <p:nvPr/>
        </p:nvCxnSpPr>
        <p:spPr bwMode="auto">
          <a:xfrm>
            <a:off x="6743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6401" name="Text Box 18"/>
          <p:cNvSpPr txBox="1">
            <a:spLocks noChangeArrowheads="1"/>
          </p:cNvSpPr>
          <p:nvPr/>
        </p:nvSpPr>
        <p:spPr bwMode="auto">
          <a:xfrm>
            <a:off x="6194425" y="2057400"/>
            <a:ext cx="6635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max</a:t>
            </a:r>
          </a:p>
        </p:txBody>
      </p:sp>
      <p:sp>
        <p:nvSpPr>
          <p:cNvPr id="16402" name="Text Box 19"/>
          <p:cNvSpPr txBox="1">
            <a:spLocks noChangeArrowheads="1"/>
          </p:cNvSpPr>
          <p:nvPr/>
        </p:nvSpPr>
        <p:spPr bwMode="auto">
          <a:xfrm>
            <a:off x="7010400" y="2971800"/>
            <a:ext cx="6635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min</a:t>
            </a:r>
          </a:p>
        </p:txBody>
      </p:sp>
      <p:sp>
        <p:nvSpPr>
          <p:cNvPr id="24" name="Oval 15"/>
          <p:cNvSpPr>
            <a:spLocks noChangeArrowheads="1"/>
          </p:cNvSpPr>
          <p:nvPr/>
        </p:nvSpPr>
        <p:spPr bwMode="auto">
          <a:xfrm>
            <a:off x="5029200" y="30480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" name="Oval 16"/>
          <p:cNvSpPr>
            <a:spLocks noChangeArrowheads="1"/>
          </p:cNvSpPr>
          <p:nvPr/>
        </p:nvSpPr>
        <p:spPr bwMode="auto">
          <a:xfrm>
            <a:off x="6553200" y="30480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52578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 pitchFamily="34" charset="0"/>
              </a:rPr>
              <a:t>Idea: Uncertain outcomes controlled by chance, not an adversary!</a:t>
            </a:r>
            <a:endParaRPr lang="en-US" sz="2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  <p:bldP spid="16390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Expectimax</a:t>
            </a:r>
            <a:r>
              <a:rPr lang="en-US" dirty="0" smtClean="0"/>
              <a:t> Search</a:t>
            </a:r>
          </a:p>
        </p:txBody>
      </p:sp>
      <p:sp>
        <p:nvSpPr>
          <p:cNvPr id="11069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7467600" cy="4876800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 smtClean="0"/>
              <a:t>Why wouldn’t we know what the result of an action will be?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 smtClean="0"/>
              <a:t>Explicit randomness: rolling dice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 smtClean="0"/>
              <a:t>Unpredictable opponents: the ghosts respond randomly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 smtClean="0"/>
              <a:t>Actions can fail: when moving a robot, wheels might slip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endParaRPr lang="en-US" sz="2000" dirty="0" smtClean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 smtClean="0"/>
              <a:t>Values should now reflect average-case (</a:t>
            </a:r>
            <a:r>
              <a:rPr lang="en-US" sz="2200" dirty="0" err="1" smtClean="0"/>
              <a:t>expectimax</a:t>
            </a:r>
            <a:r>
              <a:rPr lang="en-US" sz="2200" dirty="0" smtClean="0"/>
              <a:t>) outcomes, not worst-case (</a:t>
            </a:r>
            <a:r>
              <a:rPr lang="en-US" sz="2200" dirty="0" err="1" smtClean="0"/>
              <a:t>minimax</a:t>
            </a:r>
            <a:r>
              <a:rPr lang="en-US" sz="2200" dirty="0" smtClean="0"/>
              <a:t>) outcomes</a:t>
            </a:r>
          </a:p>
          <a:p>
            <a:pPr>
              <a:lnSpc>
                <a:spcPct val="85000"/>
              </a:lnSpc>
              <a:spcBef>
                <a:spcPct val="0"/>
              </a:spcBef>
            </a:pPr>
            <a:endParaRPr lang="en-US" sz="2200" dirty="0" smtClean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 err="1" smtClean="0">
                <a:solidFill>
                  <a:srgbClr val="C00000"/>
                </a:solidFill>
              </a:rPr>
              <a:t>Expectimax</a:t>
            </a:r>
            <a:r>
              <a:rPr lang="en-US" sz="2200" dirty="0" smtClean="0">
                <a:solidFill>
                  <a:srgbClr val="C00000"/>
                </a:solidFill>
              </a:rPr>
              <a:t> search:</a:t>
            </a:r>
            <a:r>
              <a:rPr lang="en-US" sz="2200" dirty="0" smtClean="0"/>
              <a:t> compute the average score under optimal play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 smtClean="0"/>
              <a:t>Max nodes as in </a:t>
            </a:r>
            <a:r>
              <a:rPr lang="en-US" sz="2000" dirty="0" err="1" smtClean="0"/>
              <a:t>minimax</a:t>
            </a:r>
            <a:r>
              <a:rPr lang="en-US" sz="2000" dirty="0" smtClean="0"/>
              <a:t> search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 smtClean="0"/>
              <a:t>Chance nodes are like min nodes but the outcome is uncertain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 smtClean="0"/>
              <a:t>Calculate their </a:t>
            </a:r>
            <a:r>
              <a:rPr lang="en-US" sz="2000" dirty="0" smtClean="0">
                <a:solidFill>
                  <a:srgbClr val="CC0000"/>
                </a:solidFill>
              </a:rPr>
              <a:t>expected utilities</a:t>
            </a:r>
            <a:endParaRPr lang="en-US" sz="2000" dirty="0" smtClean="0"/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 smtClean="0"/>
              <a:t>I.e. take weighted average (expectation) of children</a:t>
            </a:r>
          </a:p>
          <a:p>
            <a:pPr>
              <a:lnSpc>
                <a:spcPct val="85000"/>
              </a:lnSpc>
              <a:spcBef>
                <a:spcPct val="0"/>
              </a:spcBef>
            </a:pPr>
            <a:endParaRPr lang="en-US" sz="2200" dirty="0" smtClean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 smtClean="0"/>
              <a:t>Later, we’ll learn how to formalize the underlying uncertain-result problems as </a:t>
            </a:r>
            <a:r>
              <a:rPr lang="en-US" sz="2200" dirty="0" smtClean="0">
                <a:solidFill>
                  <a:srgbClr val="C00000"/>
                </a:solidFill>
              </a:rPr>
              <a:t>Markov Decision Processes</a:t>
            </a:r>
          </a:p>
        </p:txBody>
      </p:sp>
      <p:sp>
        <p:nvSpPr>
          <p:cNvPr id="5126" name="AutoShape 4"/>
          <p:cNvSpPr>
            <a:spLocks noChangeArrowheads="1"/>
          </p:cNvSpPr>
          <p:nvPr/>
        </p:nvSpPr>
        <p:spPr bwMode="auto">
          <a:xfrm>
            <a:off x="9525000" y="18288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27" name="Rectangle 5"/>
          <p:cNvSpPr>
            <a:spLocks noChangeArrowheads="1"/>
          </p:cNvSpPr>
          <p:nvPr/>
        </p:nvSpPr>
        <p:spPr bwMode="auto">
          <a:xfrm>
            <a:off x="8382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5128" name="Rectangle 6"/>
          <p:cNvSpPr>
            <a:spLocks noChangeArrowheads="1"/>
          </p:cNvSpPr>
          <p:nvPr/>
        </p:nvSpPr>
        <p:spPr bwMode="auto">
          <a:xfrm>
            <a:off x="90678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4</a:t>
            </a:r>
          </a:p>
        </p:txBody>
      </p:sp>
      <p:sp>
        <p:nvSpPr>
          <p:cNvPr id="5129" name="Rectangle 7"/>
          <p:cNvSpPr>
            <a:spLocks noChangeArrowheads="1"/>
          </p:cNvSpPr>
          <p:nvPr/>
        </p:nvSpPr>
        <p:spPr bwMode="auto">
          <a:xfrm>
            <a:off x="9906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5</a:t>
            </a:r>
          </a:p>
        </p:txBody>
      </p:sp>
      <p:sp>
        <p:nvSpPr>
          <p:cNvPr id="5130" name="Rectangle 8"/>
          <p:cNvSpPr>
            <a:spLocks noChangeArrowheads="1"/>
          </p:cNvSpPr>
          <p:nvPr/>
        </p:nvSpPr>
        <p:spPr bwMode="auto">
          <a:xfrm>
            <a:off x="10668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7</a:t>
            </a:r>
          </a:p>
        </p:txBody>
      </p:sp>
      <p:cxnSp>
        <p:nvCxnSpPr>
          <p:cNvPr id="5131" name="AutoShape 9"/>
          <p:cNvCxnSpPr>
            <a:cxnSpLocks noChangeShapeType="1"/>
            <a:stCxn id="5126" idx="3"/>
            <a:endCxn id="5137" idx="0"/>
          </p:cNvCxnSpPr>
          <p:nvPr/>
        </p:nvCxnSpPr>
        <p:spPr bwMode="auto">
          <a:xfrm flipH="1">
            <a:off x="8953500" y="2133600"/>
            <a:ext cx="7620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2" name="AutoShape 10"/>
          <p:cNvCxnSpPr>
            <a:cxnSpLocks noChangeShapeType="1"/>
            <a:stCxn id="5126" idx="3"/>
            <a:endCxn id="5138" idx="0"/>
          </p:cNvCxnSpPr>
          <p:nvPr/>
        </p:nvCxnSpPr>
        <p:spPr bwMode="auto">
          <a:xfrm>
            <a:off x="9715500" y="2133600"/>
            <a:ext cx="7620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3" name="AutoShape 11"/>
          <p:cNvCxnSpPr>
            <a:cxnSpLocks noChangeShapeType="1"/>
            <a:endCxn id="5127" idx="0"/>
          </p:cNvCxnSpPr>
          <p:nvPr/>
        </p:nvCxnSpPr>
        <p:spPr bwMode="auto">
          <a:xfrm flipH="1">
            <a:off x="8572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4" name="AutoShape 12"/>
          <p:cNvCxnSpPr>
            <a:cxnSpLocks noChangeShapeType="1"/>
            <a:endCxn id="5128" idx="0"/>
          </p:cNvCxnSpPr>
          <p:nvPr/>
        </p:nvCxnSpPr>
        <p:spPr bwMode="auto">
          <a:xfrm>
            <a:off x="8953500" y="3124200"/>
            <a:ext cx="3048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5" name="AutoShape 13"/>
          <p:cNvCxnSpPr>
            <a:cxnSpLocks noChangeShapeType="1"/>
            <a:endCxn id="5129" idx="0"/>
          </p:cNvCxnSpPr>
          <p:nvPr/>
        </p:nvCxnSpPr>
        <p:spPr bwMode="auto">
          <a:xfrm flipH="1">
            <a:off x="10096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6" name="AutoShape 14"/>
          <p:cNvCxnSpPr>
            <a:cxnSpLocks noChangeShapeType="1"/>
            <a:endCxn id="5130" idx="0"/>
          </p:cNvCxnSpPr>
          <p:nvPr/>
        </p:nvCxnSpPr>
        <p:spPr bwMode="auto">
          <a:xfrm>
            <a:off x="10477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37" name="Oval 15"/>
          <p:cNvSpPr>
            <a:spLocks noChangeArrowheads="1"/>
          </p:cNvSpPr>
          <p:nvPr/>
        </p:nvSpPr>
        <p:spPr bwMode="auto">
          <a:xfrm>
            <a:off x="8763000" y="27432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38" name="Oval 16"/>
          <p:cNvSpPr>
            <a:spLocks noChangeArrowheads="1"/>
          </p:cNvSpPr>
          <p:nvPr/>
        </p:nvSpPr>
        <p:spPr bwMode="auto">
          <a:xfrm>
            <a:off x="10287000" y="27432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39" name="Text Box 17"/>
          <p:cNvSpPr txBox="1">
            <a:spLocks noChangeArrowheads="1"/>
          </p:cNvSpPr>
          <p:nvPr/>
        </p:nvSpPr>
        <p:spPr bwMode="auto">
          <a:xfrm>
            <a:off x="9928225" y="1766888"/>
            <a:ext cx="66357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max</a:t>
            </a:r>
          </a:p>
        </p:txBody>
      </p:sp>
      <p:sp>
        <p:nvSpPr>
          <p:cNvPr id="5140" name="Text Box 18"/>
          <p:cNvSpPr txBox="1">
            <a:spLocks noChangeArrowheads="1"/>
          </p:cNvSpPr>
          <p:nvPr/>
        </p:nvSpPr>
        <p:spPr bwMode="auto">
          <a:xfrm>
            <a:off x="10668000" y="2743200"/>
            <a:ext cx="1066800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chance</a:t>
            </a:r>
          </a:p>
        </p:txBody>
      </p:sp>
      <p:sp>
        <p:nvSpPr>
          <p:cNvPr id="5141" name="Rectangle 8"/>
          <p:cNvSpPr>
            <a:spLocks noChangeArrowheads="1"/>
          </p:cNvSpPr>
          <p:nvPr/>
        </p:nvSpPr>
        <p:spPr bwMode="auto">
          <a:xfrm>
            <a:off x="8382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</a:t>
            </a:r>
          </a:p>
        </p:txBody>
      </p:sp>
      <p:sp>
        <p:nvSpPr>
          <p:cNvPr id="5142" name="Rectangle 9"/>
          <p:cNvSpPr>
            <a:spLocks noChangeArrowheads="1"/>
          </p:cNvSpPr>
          <p:nvPr/>
        </p:nvSpPr>
        <p:spPr bwMode="auto">
          <a:xfrm>
            <a:off x="90678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5143" name="Rectangle 10"/>
          <p:cNvSpPr>
            <a:spLocks noChangeArrowheads="1"/>
          </p:cNvSpPr>
          <p:nvPr/>
        </p:nvSpPr>
        <p:spPr bwMode="auto">
          <a:xfrm>
            <a:off x="9906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9</a:t>
            </a:r>
          </a:p>
        </p:txBody>
      </p:sp>
      <p:sp>
        <p:nvSpPr>
          <p:cNvPr id="5144" name="Rectangle 11"/>
          <p:cNvSpPr>
            <a:spLocks noChangeArrowheads="1"/>
          </p:cNvSpPr>
          <p:nvPr/>
        </p:nvSpPr>
        <p:spPr bwMode="auto">
          <a:xfrm>
            <a:off x="10668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8153400" y="6477000"/>
            <a:ext cx="4038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[Demo: min </a:t>
            </a:r>
            <a:r>
              <a:rPr lang="en-US" dirty="0" err="1" smtClean="0">
                <a:solidFill>
                  <a:srgbClr val="CC0000"/>
                </a:solidFill>
                <a:latin typeface="Calibri" pitchFamily="34" charset="0"/>
              </a:rPr>
              <a:t>vs</a:t>
            </a: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en-US" dirty="0" err="1" smtClean="0">
                <a:solidFill>
                  <a:srgbClr val="CC0000"/>
                </a:solidFill>
                <a:latin typeface="Calibri" pitchFamily="34" charset="0"/>
              </a:rPr>
              <a:t>exp</a:t>
            </a:r>
            <a:r>
              <a:rPr lang="en-US" smtClean="0">
                <a:solidFill>
                  <a:srgbClr val="CC0000"/>
                </a:solidFill>
                <a:latin typeface="Calibri" pitchFamily="34" charset="0"/>
              </a:rPr>
              <a:t> (L7D1,2)]</a:t>
            </a:r>
            <a:endParaRPr lang="en-US" dirty="0">
              <a:solidFill>
                <a:srgbClr val="CC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</a:t>
            </a:r>
            <a:r>
              <a:rPr lang="en-US" dirty="0" err="1" smtClean="0"/>
              <a:t>Minimax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Expectimax</a:t>
            </a:r>
            <a:r>
              <a:rPr lang="en-US" dirty="0" smtClean="0"/>
              <a:t> (Min)</a:t>
            </a:r>
            <a:endParaRPr lang="en-US" dirty="0"/>
          </a:p>
        </p:txBody>
      </p:sp>
      <p:pic>
        <p:nvPicPr>
          <p:cNvPr id="4" name="MinMax vs Expectimax (min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2300" y="1143000"/>
            <a:ext cx="8407400" cy="525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05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</a:t>
            </a:r>
            <a:r>
              <a:rPr lang="en-US" dirty="0" err="1" smtClean="0"/>
              <a:t>Minimax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Expectimax</a:t>
            </a:r>
            <a:r>
              <a:rPr lang="en-US" dirty="0" smtClean="0"/>
              <a:t> (</a:t>
            </a:r>
            <a:r>
              <a:rPr lang="en-US" dirty="0" err="1"/>
              <a:t>E</a:t>
            </a:r>
            <a:r>
              <a:rPr lang="en-US" dirty="0" err="1" smtClean="0"/>
              <a:t>xp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MinMax vs Expectimax (exp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7700" y="1143001"/>
            <a:ext cx="8356600" cy="522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92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eft-Right-Up Arrow 8"/>
          <p:cNvSpPr/>
          <p:nvPr/>
        </p:nvSpPr>
        <p:spPr>
          <a:xfrm>
            <a:off x="5029200" y="2895600"/>
            <a:ext cx="2133600" cy="2590800"/>
          </a:xfrm>
          <a:prstGeom prst="leftRightUpArrow">
            <a:avLst>
              <a:gd name="adj1" fmla="val 18522"/>
              <a:gd name="adj2" fmla="val 19062"/>
              <a:gd name="adj3" fmla="val 19062"/>
            </a:avLst>
          </a:prstGeom>
          <a:solidFill>
            <a:srgbClr val="E8D1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239000" y="3962400"/>
            <a:ext cx="4724400" cy="2514600"/>
          </a:xfrm>
          <a:prstGeom prst="roundRect">
            <a:avLst/>
          </a:prstGeom>
          <a:solidFill>
            <a:srgbClr val="00B05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28600" y="3962400"/>
            <a:ext cx="4724400" cy="2514600"/>
          </a:xfrm>
          <a:prstGeom prst="roundRect">
            <a:avLst/>
          </a:prstGeom>
          <a:solidFill>
            <a:srgbClr val="0066CC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286000" y="1447800"/>
            <a:ext cx="7620000" cy="1905000"/>
          </a:xfrm>
          <a:prstGeom prst="roundRect">
            <a:avLst/>
          </a:prstGeom>
          <a:solidFill>
            <a:srgbClr val="E8D1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Expectimax</a:t>
            </a:r>
            <a:r>
              <a:rPr lang="en-US" dirty="0" smtClean="0"/>
              <a:t> </a:t>
            </a:r>
            <a:r>
              <a:rPr lang="en-US" dirty="0" err="1" smtClean="0"/>
              <a:t>Pseudocode</a:t>
            </a:r>
            <a:endParaRPr lang="en-US" dirty="0" smtClean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438400" y="1447800"/>
            <a:ext cx="8229600" cy="38100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endParaRPr lang="en-US" sz="200" dirty="0" smtClean="0"/>
          </a:p>
          <a:p>
            <a:pPr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r>
              <a:rPr lang="en-US" sz="2400" dirty="0" smtClean="0">
                <a:solidFill>
                  <a:srgbClr val="7030A0"/>
                </a:solidFill>
              </a:rPr>
              <a:t>def value(state):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 smtClean="0"/>
              <a:t>if the state is a terminal state: return the state’s utility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 smtClean="0"/>
              <a:t>if the next agent is </a:t>
            </a:r>
            <a:r>
              <a:rPr lang="en-US" sz="2400" dirty="0" smtClean="0">
                <a:solidFill>
                  <a:srgbClr val="0070C0"/>
                </a:solidFill>
              </a:rPr>
              <a:t>MAX</a:t>
            </a:r>
            <a:r>
              <a:rPr lang="en-US" sz="2400" dirty="0" smtClean="0"/>
              <a:t>: return </a:t>
            </a:r>
            <a:r>
              <a:rPr lang="en-US" sz="2400" dirty="0" smtClean="0">
                <a:solidFill>
                  <a:srgbClr val="0070C0"/>
                </a:solidFill>
              </a:rPr>
              <a:t>max-value(state)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 smtClean="0"/>
              <a:t>if the next agent is </a:t>
            </a:r>
            <a:r>
              <a:rPr lang="en-US" sz="2400" dirty="0" smtClean="0">
                <a:solidFill>
                  <a:srgbClr val="00B050"/>
                </a:solidFill>
              </a:rPr>
              <a:t>EXP</a:t>
            </a:r>
            <a:r>
              <a:rPr lang="en-US" sz="2400" dirty="0" smtClean="0"/>
              <a:t>: return </a:t>
            </a:r>
            <a:r>
              <a:rPr lang="en-US" sz="2400" dirty="0" smtClean="0">
                <a:solidFill>
                  <a:srgbClr val="00B050"/>
                </a:solidFill>
              </a:rPr>
              <a:t>exp-value(state)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365024" y="4114800"/>
            <a:ext cx="4800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exp-value(state):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 smtClean="0">
                <a:latin typeface="Calibri" pitchFamily="34" charset="0"/>
              </a:rPr>
              <a:t>initialize v = </a:t>
            </a:r>
            <a:r>
              <a:rPr lang="en-US" sz="2400" kern="0" dirty="0" smtClean="0">
                <a:latin typeface="Calibri" pitchFamily="34" charset="0"/>
                <a:cs typeface="Times New Roman" pitchFamily="18" charset="0"/>
              </a:rPr>
              <a:t>0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 smtClean="0">
                <a:latin typeface="Calibri" pitchFamily="34" charset="0"/>
              </a:rPr>
              <a:t>for each successor of state: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 smtClean="0">
                <a:latin typeface="Calibri" pitchFamily="34" charset="0"/>
              </a:rPr>
              <a:t>		p = probability(successor)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 smtClean="0">
                <a:latin typeface="Calibri" pitchFamily="34" charset="0"/>
              </a:rPr>
              <a:t>v += p * </a:t>
            </a:r>
            <a:r>
              <a:rPr lang="en-US" sz="2400" kern="0" dirty="0" smtClean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endParaRPr lang="en-US" sz="2400" kern="0" dirty="0" smtClean="0">
              <a:latin typeface="Calibri" pitchFamily="34" charset="0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 smtClean="0">
                <a:latin typeface="Calibri" pitchFamily="34" charset="0"/>
              </a:rPr>
              <a:t>return v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54624" y="3810000"/>
            <a:ext cx="5410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max-value(state):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 smtClean="0">
                <a:latin typeface="Calibri" pitchFamily="34" charset="0"/>
              </a:rPr>
              <a:t>initialize v = </a:t>
            </a:r>
            <a:r>
              <a:rPr lang="en-US" sz="2400" kern="0" dirty="0" smtClean="0">
                <a:latin typeface="Times New Roman" pitchFamily="18" charset="0"/>
                <a:cs typeface="Times New Roman" pitchFamily="18" charset="0"/>
              </a:rPr>
              <a:t>-∞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 smtClean="0">
                <a:latin typeface="Calibri" pitchFamily="34" charset="0"/>
              </a:rPr>
              <a:t>for each successor of state: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 smtClean="0">
                <a:latin typeface="Calibri" pitchFamily="34" charset="0"/>
              </a:rPr>
              <a:t>v = max(v, </a:t>
            </a:r>
            <a:r>
              <a:rPr lang="en-US" sz="2400" kern="0" dirty="0" smtClean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r>
              <a:rPr lang="en-US" sz="2400" kern="0" dirty="0" smtClean="0">
                <a:latin typeface="Calibri" pitchFamily="34" charset="0"/>
              </a:rPr>
              <a:t>)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 smtClean="0">
                <a:latin typeface="Calibri" pitchFamily="34" charset="0"/>
              </a:rPr>
              <a:t>return v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1" grpId="0" animBg="1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Expectimax</a:t>
            </a:r>
            <a:r>
              <a:rPr lang="en-US" dirty="0" smtClean="0"/>
              <a:t> </a:t>
            </a:r>
            <a:r>
              <a:rPr lang="en-US" dirty="0" err="1" smtClean="0"/>
              <a:t>Pseudocode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685800" y="1676400"/>
            <a:ext cx="4724400" cy="2514600"/>
          </a:xfrm>
          <a:prstGeom prst="roundRect">
            <a:avLst/>
          </a:prstGeom>
          <a:solidFill>
            <a:srgbClr val="00B05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11824" y="1828800"/>
            <a:ext cx="4800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exp-value(state):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 smtClean="0">
                <a:latin typeface="Calibri" pitchFamily="34" charset="0"/>
              </a:rPr>
              <a:t>initialize v = </a:t>
            </a:r>
            <a:r>
              <a:rPr lang="en-US" sz="2400" kern="0" dirty="0" smtClean="0">
                <a:latin typeface="Calibri" pitchFamily="34" charset="0"/>
                <a:cs typeface="Times New Roman" pitchFamily="18" charset="0"/>
              </a:rPr>
              <a:t>0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 smtClean="0">
                <a:latin typeface="Calibri" pitchFamily="34" charset="0"/>
              </a:rPr>
              <a:t>for each successor of state: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 smtClean="0">
                <a:latin typeface="Calibri" pitchFamily="34" charset="0"/>
              </a:rPr>
              <a:t>		p = probability(successor)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 smtClean="0">
                <a:latin typeface="Calibri" pitchFamily="34" charset="0"/>
              </a:rPr>
              <a:t>v += p * </a:t>
            </a:r>
            <a:r>
              <a:rPr lang="en-US" sz="2400" kern="0" dirty="0" smtClean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endParaRPr lang="en-US" sz="2400" kern="0" dirty="0" smtClean="0">
              <a:latin typeface="Calibri" pitchFamily="34" charset="0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 smtClean="0">
                <a:latin typeface="Calibri" pitchFamily="34" charset="0"/>
              </a:rPr>
              <a:t>return v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162800" y="3581400"/>
            <a:ext cx="655320" cy="524256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5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8473440" y="3581400"/>
            <a:ext cx="655320" cy="524256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7</a:t>
            </a:r>
          </a:p>
        </p:txBody>
      </p:sp>
      <p:cxnSp>
        <p:nvCxnSpPr>
          <p:cNvPr id="8" name="AutoShape 13"/>
          <p:cNvCxnSpPr>
            <a:cxnSpLocks noChangeShapeType="1"/>
            <a:stCxn id="10" idx="4"/>
            <a:endCxn id="11" idx="0"/>
          </p:cNvCxnSpPr>
          <p:nvPr/>
        </p:nvCxnSpPr>
        <p:spPr bwMode="auto">
          <a:xfrm flipH="1">
            <a:off x="7490460" y="2407920"/>
            <a:ext cx="131064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9" name="AutoShape 14"/>
          <p:cNvCxnSpPr>
            <a:cxnSpLocks noChangeShapeType="1"/>
            <a:stCxn id="10" idx="4"/>
            <a:endCxn id="12" idx="0"/>
          </p:cNvCxnSpPr>
          <p:nvPr/>
        </p:nvCxnSpPr>
        <p:spPr bwMode="auto">
          <a:xfrm>
            <a:off x="8801100" y="2407920"/>
            <a:ext cx="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0" name="Oval 16"/>
          <p:cNvSpPr>
            <a:spLocks noChangeArrowheads="1"/>
          </p:cNvSpPr>
          <p:nvPr/>
        </p:nvSpPr>
        <p:spPr bwMode="auto">
          <a:xfrm>
            <a:off x="8473440" y="1752600"/>
            <a:ext cx="655320" cy="65532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16280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 smtClean="0">
                <a:latin typeface="Calibri"/>
                <a:cs typeface="Calibri"/>
              </a:rPr>
              <a:t>8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47344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 smtClean="0">
                <a:latin typeface="Calibri"/>
                <a:cs typeface="Calibri"/>
              </a:rPr>
              <a:t>24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978408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 smtClean="0">
                <a:latin typeface="Calibri"/>
                <a:cs typeface="Calibri"/>
              </a:rPr>
              <a:t>-12</a:t>
            </a:r>
            <a:endParaRPr lang="en-US" sz="2400" dirty="0">
              <a:latin typeface="Calibri"/>
              <a:cs typeface="Calibri"/>
            </a:endParaRPr>
          </a:p>
        </p:txBody>
      </p:sp>
      <p:cxnSp>
        <p:nvCxnSpPr>
          <p:cNvPr id="14" name="AutoShape 14"/>
          <p:cNvCxnSpPr>
            <a:cxnSpLocks noChangeShapeType="1"/>
            <a:stCxn id="10" idx="4"/>
            <a:endCxn id="13" idx="0"/>
          </p:cNvCxnSpPr>
          <p:nvPr/>
        </p:nvCxnSpPr>
        <p:spPr bwMode="auto">
          <a:xfrm>
            <a:off x="8801100" y="2407920"/>
            <a:ext cx="131064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9" name="TextBox 18"/>
          <p:cNvSpPr txBox="1"/>
          <p:nvPr/>
        </p:nvSpPr>
        <p:spPr>
          <a:xfrm>
            <a:off x="7543800" y="26670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1/2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29600" y="28956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1/3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25000" y="26670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1/6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33600" y="49530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v = (1/2) (8) + (1/3) (24) + (1/6) (-12) = 10</a:t>
            </a:r>
            <a:endParaRPr lang="en-US" sz="2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9" grpId="0"/>
      <p:bldP spid="20" grpId="0"/>
      <p:bldP spid="21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 Names in 11-31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^_^			Alex </a:t>
            </a:r>
            <a:r>
              <a:rPr lang="en-US" dirty="0" err="1"/>
              <a:t>S</a:t>
            </a:r>
            <a:r>
              <a:rPr lang="en-US" dirty="0" err="1" smtClean="0"/>
              <a:t>awai</a:t>
            </a:r>
            <a:endParaRPr lang="en-US" dirty="0" smtClean="0"/>
          </a:p>
          <a:p>
            <a:r>
              <a:rPr lang="en-US" dirty="0" smtClean="0">
                <a:sym typeface="Wingdings"/>
              </a:rPr>
              <a:t>){ :|:&amp;};: 		Craig Hiller and Chris Hsu</a:t>
            </a:r>
            <a:endParaRPr lang="en-US" dirty="0" smtClean="0"/>
          </a:p>
          <a:p>
            <a:r>
              <a:rPr lang="en-US" dirty="0" err="1" smtClean="0"/>
              <a:t>noeffort</a:t>
            </a:r>
            <a:r>
              <a:rPr lang="en-US" dirty="0" smtClean="0"/>
              <a:t>			Jason McGhee</a:t>
            </a:r>
          </a:p>
          <a:p>
            <a:r>
              <a:rPr lang="en-US" dirty="0" err="1" smtClean="0"/>
              <a:t>AimingForLast</a:t>
            </a:r>
            <a:r>
              <a:rPr lang="en-US" dirty="0" smtClean="0"/>
              <a:t> 	</a:t>
            </a:r>
            <a:r>
              <a:rPr lang="en-US" dirty="0" err="1" smtClean="0"/>
              <a:t>Jinyu</a:t>
            </a:r>
            <a:r>
              <a:rPr lang="en-US" dirty="0" smtClean="0"/>
              <a:t> Oh [15]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345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Expectimax Example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1752600" y="1539240"/>
            <a:ext cx="8636000" cy="3947160"/>
            <a:chOff x="1219200" y="1992630"/>
            <a:chExt cx="6477000" cy="2960370"/>
          </a:xfrm>
        </p:grpSpPr>
        <p:sp>
          <p:nvSpPr>
            <p:cNvPr id="6149" name="AutoShape 4"/>
            <p:cNvSpPr>
              <a:spLocks noChangeArrowheads="1"/>
            </p:cNvSpPr>
            <p:nvPr/>
          </p:nvSpPr>
          <p:spPr bwMode="auto">
            <a:xfrm>
              <a:off x="4133850" y="1992630"/>
              <a:ext cx="652463" cy="52197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150" name="Group 60"/>
            <p:cNvGrpSpPr>
              <a:grpSpLocks/>
            </p:cNvGrpSpPr>
            <p:nvPr/>
          </p:nvGrpSpPr>
          <p:grpSpPr bwMode="auto">
            <a:xfrm>
              <a:off x="1981200" y="3765550"/>
              <a:ext cx="381000" cy="1187450"/>
              <a:chOff x="1981200" y="3765550"/>
              <a:chExt cx="381000" cy="1187450"/>
            </a:xfrm>
          </p:grpSpPr>
          <p:cxnSp>
            <p:nvCxnSpPr>
              <p:cNvPr id="6190" name="AutoShape 13"/>
              <p:cNvCxnSpPr>
                <a:cxnSpLocks noChangeShapeType="1"/>
                <a:stCxn id="6182" idx="0"/>
              </p:cNvCxnSpPr>
              <p:nvPr/>
            </p:nvCxnSpPr>
            <p:spPr bwMode="auto">
              <a:xfrm>
                <a:off x="2173288" y="3765550"/>
                <a:ext cx="1588" cy="80645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91" name="Rectangle 7"/>
              <p:cNvSpPr>
                <a:spLocks noChangeArrowheads="1"/>
              </p:cNvSpPr>
              <p:nvPr/>
            </p:nvSpPr>
            <p:spPr bwMode="auto">
              <a:xfrm>
                <a:off x="1981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12</a:t>
                </a:r>
              </a:p>
            </p:txBody>
          </p:sp>
        </p:grpSp>
        <p:grpSp>
          <p:nvGrpSpPr>
            <p:cNvPr id="6151" name="Group 61"/>
            <p:cNvGrpSpPr>
              <a:grpSpLocks/>
            </p:cNvGrpSpPr>
            <p:nvPr/>
          </p:nvGrpSpPr>
          <p:grpSpPr bwMode="auto">
            <a:xfrm>
              <a:off x="2173288" y="3765550"/>
              <a:ext cx="950912" cy="1187450"/>
              <a:chOff x="2173288" y="3765550"/>
              <a:chExt cx="950912" cy="1187450"/>
            </a:xfrm>
          </p:grpSpPr>
          <p:cxnSp>
            <p:nvCxnSpPr>
              <p:cNvPr id="6188" name="AutoShape 17"/>
              <p:cNvCxnSpPr>
                <a:cxnSpLocks noChangeShapeType="1"/>
                <a:stCxn id="6182" idx="0"/>
              </p:cNvCxnSpPr>
              <p:nvPr/>
            </p:nvCxnSpPr>
            <p:spPr bwMode="auto">
              <a:xfrm>
                <a:off x="2173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9" name="Rectangle 7"/>
              <p:cNvSpPr>
                <a:spLocks noChangeArrowheads="1"/>
              </p:cNvSpPr>
              <p:nvPr/>
            </p:nvSpPr>
            <p:spPr bwMode="auto">
              <a:xfrm>
                <a:off x="274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9</a:t>
                </a:r>
              </a:p>
            </p:txBody>
          </p:sp>
        </p:grpSp>
        <p:grpSp>
          <p:nvGrpSpPr>
            <p:cNvPr id="6152" name="Group 64"/>
            <p:cNvGrpSpPr>
              <a:grpSpLocks/>
            </p:cNvGrpSpPr>
            <p:nvPr/>
          </p:nvGrpSpPr>
          <p:grpSpPr bwMode="auto">
            <a:xfrm>
              <a:off x="6553200" y="3765550"/>
              <a:ext cx="381000" cy="1187450"/>
              <a:chOff x="6553200" y="3765550"/>
              <a:chExt cx="381000" cy="1187450"/>
            </a:xfrm>
          </p:grpSpPr>
          <p:cxnSp>
            <p:nvCxnSpPr>
              <p:cNvPr id="6186" name="AutoShape 33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1588" cy="80645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7" name="Rectangle 7"/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6</a:t>
                </a:r>
              </a:p>
            </p:txBody>
          </p:sp>
        </p:grpSp>
        <p:grpSp>
          <p:nvGrpSpPr>
            <p:cNvPr id="6153" name="Group 65"/>
            <p:cNvGrpSpPr>
              <a:grpSpLocks/>
            </p:cNvGrpSpPr>
            <p:nvPr/>
          </p:nvGrpSpPr>
          <p:grpSpPr bwMode="auto">
            <a:xfrm>
              <a:off x="6745288" y="3765550"/>
              <a:ext cx="950912" cy="1187450"/>
              <a:chOff x="6745288" y="3765550"/>
              <a:chExt cx="950912" cy="1187450"/>
            </a:xfrm>
          </p:grpSpPr>
          <p:cxnSp>
            <p:nvCxnSpPr>
              <p:cNvPr id="6184" name="AutoShape 37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5" name="Rectangle 7"/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0</a:t>
                </a:r>
              </a:p>
            </p:txBody>
          </p:sp>
        </p:grpSp>
        <p:grpSp>
          <p:nvGrpSpPr>
            <p:cNvPr id="6154" name="Group 51"/>
            <p:cNvGrpSpPr>
              <a:grpSpLocks/>
            </p:cNvGrpSpPr>
            <p:nvPr/>
          </p:nvGrpSpPr>
          <p:grpSpPr bwMode="auto">
            <a:xfrm>
              <a:off x="1984375" y="2514600"/>
              <a:ext cx="2475707" cy="1250950"/>
              <a:chOff x="1984375" y="2514601"/>
              <a:chExt cx="2475709" cy="1250949"/>
            </a:xfrm>
          </p:grpSpPr>
          <p:sp>
            <p:nvSpPr>
              <p:cNvPr id="6182" name="AutoShape 6"/>
              <p:cNvSpPr>
                <a:spLocks noChangeArrowheads="1"/>
              </p:cNvSpPr>
              <p:nvPr/>
            </p:nvSpPr>
            <p:spPr bwMode="auto">
              <a:xfrm flipV="1">
                <a:off x="1984375" y="3460750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83" name="AutoShape 7"/>
              <p:cNvCxnSpPr>
                <a:cxnSpLocks noChangeShapeType="1"/>
                <a:stCxn id="6149" idx="3"/>
                <a:endCxn id="6167" idx="0"/>
              </p:cNvCxnSpPr>
              <p:nvPr/>
            </p:nvCxnSpPr>
            <p:spPr bwMode="auto">
              <a:xfrm flipH="1">
                <a:off x="2171700" y="2514601"/>
                <a:ext cx="2288384" cy="838199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cxnSp>
          <p:nvCxnSpPr>
            <p:cNvPr id="6155" name="AutoShape 9"/>
            <p:cNvCxnSpPr>
              <a:cxnSpLocks noChangeShapeType="1"/>
              <a:stCxn id="6182" idx="0"/>
            </p:cNvCxnSpPr>
            <p:nvPr/>
          </p:nvCxnSpPr>
          <p:spPr bwMode="auto">
            <a:xfrm flipH="1">
              <a:off x="1412875" y="3765550"/>
              <a:ext cx="760413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6156" name="Rectangle 7"/>
            <p:cNvSpPr>
              <a:spLocks noChangeArrowheads="1"/>
            </p:cNvSpPr>
            <p:nvPr/>
          </p:nvSpPr>
          <p:spPr bwMode="auto">
            <a:xfrm>
              <a:off x="1219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cxnSp>
          <p:nvCxnSpPr>
            <p:cNvPr id="6157" name="AutoShape 21"/>
            <p:cNvCxnSpPr>
              <a:cxnSpLocks noChangeShapeType="1"/>
            </p:cNvCxnSpPr>
            <p:nvPr/>
          </p:nvCxnSpPr>
          <p:spPr bwMode="auto">
            <a:xfrm rot="5400000">
              <a:off x="4304507" y="2666206"/>
              <a:ext cx="304800" cy="158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158" name="AutoShape 21"/>
            <p:cNvCxnSpPr>
              <a:cxnSpLocks noChangeShapeType="1"/>
            </p:cNvCxnSpPr>
            <p:nvPr/>
          </p:nvCxnSpPr>
          <p:spPr bwMode="auto">
            <a:xfrm rot="5400000">
              <a:off x="2020094" y="3913981"/>
              <a:ext cx="3048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6159" name="Group 59"/>
            <p:cNvGrpSpPr>
              <a:grpSpLocks/>
            </p:cNvGrpSpPr>
            <p:nvPr/>
          </p:nvGrpSpPr>
          <p:grpSpPr bwMode="auto">
            <a:xfrm>
              <a:off x="4270375" y="2514600"/>
              <a:ext cx="381000" cy="1235075"/>
              <a:chOff x="4270375" y="2514601"/>
              <a:chExt cx="381000" cy="1235074"/>
            </a:xfrm>
          </p:grpSpPr>
          <p:sp>
            <p:nvSpPr>
              <p:cNvPr id="6180" name="AutoShape 20"/>
              <p:cNvSpPr>
                <a:spLocks noChangeArrowheads="1"/>
              </p:cNvSpPr>
              <p:nvPr/>
            </p:nvSpPr>
            <p:spPr bwMode="auto">
              <a:xfrm flipV="1">
                <a:off x="4270375" y="3444875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81" name="AutoShape 21"/>
              <p:cNvCxnSpPr>
                <a:cxnSpLocks noChangeShapeType="1"/>
                <a:stCxn id="6149" idx="3"/>
                <a:endCxn id="6165" idx="0"/>
              </p:cNvCxnSpPr>
              <p:nvPr/>
            </p:nvCxnSpPr>
            <p:spPr bwMode="auto">
              <a:xfrm flipH="1">
                <a:off x="4457700" y="2514601"/>
                <a:ext cx="2382" cy="761999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grpSp>
          <p:nvGrpSpPr>
            <p:cNvPr id="6160" name="Group 58"/>
            <p:cNvGrpSpPr>
              <a:grpSpLocks/>
            </p:cNvGrpSpPr>
            <p:nvPr/>
          </p:nvGrpSpPr>
          <p:grpSpPr bwMode="auto">
            <a:xfrm>
              <a:off x="3505200" y="3762375"/>
              <a:ext cx="954088" cy="1190625"/>
              <a:chOff x="3505200" y="3762375"/>
              <a:chExt cx="954088" cy="1190625"/>
            </a:xfrm>
          </p:grpSpPr>
          <p:cxnSp>
            <p:nvCxnSpPr>
              <p:cNvPr id="6177" name="AutoShape 23"/>
              <p:cNvCxnSpPr>
                <a:cxnSpLocks noChangeShapeType="1"/>
              </p:cNvCxnSpPr>
              <p:nvPr/>
            </p:nvCxnSpPr>
            <p:spPr bwMode="auto">
              <a:xfrm flipH="1">
                <a:off x="3698875" y="3765550"/>
                <a:ext cx="760413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8" name="Rectangle 7"/>
              <p:cNvSpPr>
                <a:spLocks noChangeArrowheads="1"/>
              </p:cNvSpPr>
              <p:nvPr/>
            </p:nvSpPr>
            <p:spPr bwMode="auto">
              <a:xfrm>
                <a:off x="350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cxnSp>
            <p:nvCxnSpPr>
              <p:cNvPr id="6179" name="AutoShape 21"/>
              <p:cNvCxnSpPr>
                <a:cxnSpLocks noChangeShapeType="1"/>
              </p:cNvCxnSpPr>
              <p:nvPr/>
            </p:nvCxnSpPr>
            <p:spPr bwMode="auto">
              <a:xfrm rot="5400000">
                <a:off x="4306094" y="3913981"/>
                <a:ext cx="304800" cy="158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6161" name="Group 61"/>
            <p:cNvGrpSpPr>
              <a:grpSpLocks/>
            </p:cNvGrpSpPr>
            <p:nvPr/>
          </p:nvGrpSpPr>
          <p:grpSpPr bwMode="auto">
            <a:xfrm>
              <a:off x="4460082" y="2514600"/>
              <a:ext cx="2477296" cy="1250950"/>
              <a:chOff x="4460079" y="2514600"/>
              <a:chExt cx="2477296" cy="1250950"/>
            </a:xfrm>
          </p:grpSpPr>
          <p:sp>
            <p:nvSpPr>
              <p:cNvPr id="6175" name="AutoShape 26"/>
              <p:cNvSpPr>
                <a:spLocks noChangeArrowheads="1"/>
              </p:cNvSpPr>
              <p:nvPr/>
            </p:nvSpPr>
            <p:spPr bwMode="auto">
              <a:xfrm flipV="1">
                <a:off x="6556375" y="3460750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76" name="AutoShape 27"/>
              <p:cNvCxnSpPr>
                <a:cxnSpLocks noChangeShapeType="1"/>
                <a:stCxn id="6149" idx="3"/>
                <a:endCxn id="6166" idx="0"/>
              </p:cNvCxnSpPr>
              <p:nvPr/>
            </p:nvCxnSpPr>
            <p:spPr bwMode="auto">
              <a:xfrm>
                <a:off x="4460079" y="2514600"/>
                <a:ext cx="2283618" cy="83820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grpSp>
          <p:nvGrpSpPr>
            <p:cNvPr id="6162" name="Group 60"/>
            <p:cNvGrpSpPr>
              <a:grpSpLocks/>
            </p:cNvGrpSpPr>
            <p:nvPr/>
          </p:nvGrpSpPr>
          <p:grpSpPr bwMode="auto">
            <a:xfrm>
              <a:off x="5791200" y="3762375"/>
              <a:ext cx="954088" cy="1190625"/>
              <a:chOff x="5791200" y="3762375"/>
              <a:chExt cx="954088" cy="1190625"/>
            </a:xfrm>
          </p:grpSpPr>
          <p:cxnSp>
            <p:nvCxnSpPr>
              <p:cNvPr id="6172" name="AutoShape 29"/>
              <p:cNvCxnSpPr>
                <a:cxnSpLocks noChangeShapeType="1"/>
              </p:cNvCxnSpPr>
              <p:nvPr/>
            </p:nvCxnSpPr>
            <p:spPr bwMode="auto">
              <a:xfrm flipH="1">
                <a:off x="5984875" y="3765550"/>
                <a:ext cx="760413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3" name="Rectangle 7"/>
              <p:cNvSpPr>
                <a:spLocks noChangeArrowheads="1"/>
              </p:cNvSpPr>
              <p:nvPr/>
            </p:nvSpPr>
            <p:spPr bwMode="auto">
              <a:xfrm>
                <a:off x="5791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15</a:t>
                </a:r>
              </a:p>
            </p:txBody>
          </p:sp>
          <p:cxnSp>
            <p:nvCxnSpPr>
              <p:cNvPr id="6174" name="AutoShape 21"/>
              <p:cNvCxnSpPr>
                <a:cxnSpLocks noChangeShapeType="1"/>
              </p:cNvCxnSpPr>
              <p:nvPr/>
            </p:nvCxnSpPr>
            <p:spPr bwMode="auto">
              <a:xfrm rot="5400000">
                <a:off x="6592094" y="3913981"/>
                <a:ext cx="304800" cy="158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6163" name="Group 64"/>
            <p:cNvGrpSpPr>
              <a:grpSpLocks/>
            </p:cNvGrpSpPr>
            <p:nvPr/>
          </p:nvGrpSpPr>
          <p:grpSpPr bwMode="auto">
            <a:xfrm>
              <a:off x="4267200" y="3765550"/>
              <a:ext cx="381000" cy="1187450"/>
              <a:chOff x="6553200" y="3765550"/>
              <a:chExt cx="381000" cy="1187450"/>
            </a:xfrm>
          </p:grpSpPr>
          <p:cxnSp>
            <p:nvCxnSpPr>
              <p:cNvPr id="6170" name="AutoShape 33"/>
              <p:cNvCxnSpPr>
                <a:cxnSpLocks noChangeShapeType="1"/>
              </p:cNvCxnSpPr>
              <p:nvPr/>
            </p:nvCxnSpPr>
            <p:spPr bwMode="auto">
              <a:xfrm flipH="1">
                <a:off x="6745288" y="3765550"/>
                <a:ext cx="1" cy="818173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1" name="Rectangle 7"/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4</a:t>
                </a:r>
              </a:p>
            </p:txBody>
          </p:sp>
        </p:grpSp>
        <p:grpSp>
          <p:nvGrpSpPr>
            <p:cNvPr id="6164" name="Group 65"/>
            <p:cNvGrpSpPr>
              <a:grpSpLocks/>
            </p:cNvGrpSpPr>
            <p:nvPr/>
          </p:nvGrpSpPr>
          <p:grpSpPr bwMode="auto">
            <a:xfrm>
              <a:off x="4459288" y="3765550"/>
              <a:ext cx="950912" cy="1187450"/>
              <a:chOff x="6745288" y="3765550"/>
              <a:chExt cx="950912" cy="1187450"/>
            </a:xfrm>
          </p:grpSpPr>
          <p:cxnSp>
            <p:nvCxnSpPr>
              <p:cNvPr id="6168" name="AutoShape 37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69" name="Rectangle 7"/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6</a:t>
                </a:r>
              </a:p>
            </p:txBody>
          </p:sp>
        </p:grpSp>
        <p:sp>
          <p:nvSpPr>
            <p:cNvPr id="6165" name="Oval 11"/>
            <p:cNvSpPr>
              <a:spLocks noChangeArrowheads="1"/>
            </p:cNvSpPr>
            <p:nvPr/>
          </p:nvSpPr>
          <p:spPr bwMode="auto">
            <a:xfrm>
              <a:off x="4191000" y="32766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6" name="Oval 11"/>
            <p:cNvSpPr>
              <a:spLocks noChangeArrowheads="1"/>
            </p:cNvSpPr>
            <p:nvPr/>
          </p:nvSpPr>
          <p:spPr bwMode="auto">
            <a:xfrm>
              <a:off x="6477000" y="33528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7" name="Oval 11"/>
            <p:cNvSpPr>
              <a:spLocks noChangeArrowheads="1"/>
            </p:cNvSpPr>
            <p:nvPr/>
          </p:nvSpPr>
          <p:spPr bwMode="auto">
            <a:xfrm>
              <a:off x="1905000" y="33528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96802" y="2018618"/>
            <a:ext cx="4275137" cy="276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Expectimax Pruning?</a:t>
            </a:r>
          </a:p>
        </p:txBody>
      </p:sp>
      <p:sp>
        <p:nvSpPr>
          <p:cNvPr id="77" name="AutoShape 4"/>
          <p:cNvSpPr>
            <a:spLocks noChangeArrowheads="1"/>
          </p:cNvSpPr>
          <p:nvPr/>
        </p:nvSpPr>
        <p:spPr bwMode="auto">
          <a:xfrm>
            <a:off x="5638800" y="1539240"/>
            <a:ext cx="869951" cy="69596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" name="Group 60"/>
          <p:cNvGrpSpPr>
            <a:grpSpLocks/>
          </p:cNvGrpSpPr>
          <p:nvPr/>
        </p:nvGrpSpPr>
        <p:grpSpPr bwMode="auto">
          <a:xfrm>
            <a:off x="2768600" y="3903133"/>
            <a:ext cx="508000" cy="1583267"/>
            <a:chOff x="1981200" y="3765550"/>
            <a:chExt cx="381000" cy="1187450"/>
          </a:xfrm>
        </p:grpSpPr>
        <p:cxnSp>
          <p:nvCxnSpPr>
            <p:cNvPr id="118" name="AutoShape 13"/>
            <p:cNvCxnSpPr>
              <a:cxnSpLocks noChangeShapeType="1"/>
              <a:stCxn id="110" idx="0"/>
            </p:cNvCxnSpPr>
            <p:nvPr/>
          </p:nvCxnSpPr>
          <p:spPr bwMode="auto">
            <a:xfrm>
              <a:off x="2173288" y="3765550"/>
              <a:ext cx="1588" cy="80645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19" name="Rectangle 7"/>
            <p:cNvSpPr>
              <a:spLocks noChangeArrowheads="1"/>
            </p:cNvSpPr>
            <p:nvPr/>
          </p:nvSpPr>
          <p:spPr bwMode="auto">
            <a:xfrm>
              <a:off x="1981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12</a:t>
              </a:r>
            </a:p>
          </p:txBody>
        </p:sp>
      </p:grpSp>
      <p:grpSp>
        <p:nvGrpSpPr>
          <p:cNvPr id="79" name="Group 61"/>
          <p:cNvGrpSpPr>
            <a:grpSpLocks/>
          </p:cNvGrpSpPr>
          <p:nvPr/>
        </p:nvGrpSpPr>
        <p:grpSpPr bwMode="auto">
          <a:xfrm>
            <a:off x="3024717" y="3903133"/>
            <a:ext cx="1267883" cy="1583267"/>
            <a:chOff x="2173288" y="3765550"/>
            <a:chExt cx="950912" cy="1187450"/>
          </a:xfrm>
        </p:grpSpPr>
        <p:cxnSp>
          <p:nvCxnSpPr>
            <p:cNvPr id="116" name="AutoShape 17"/>
            <p:cNvCxnSpPr>
              <a:cxnSpLocks noChangeShapeType="1"/>
              <a:stCxn id="110" idx="0"/>
            </p:cNvCxnSpPr>
            <p:nvPr/>
          </p:nvCxnSpPr>
          <p:spPr bwMode="auto">
            <a:xfrm>
              <a:off x="2173288" y="3765550"/>
              <a:ext cx="763587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17" name="Rectangle 7"/>
            <p:cNvSpPr>
              <a:spLocks noChangeArrowheads="1"/>
            </p:cNvSpPr>
            <p:nvPr/>
          </p:nvSpPr>
          <p:spPr bwMode="auto">
            <a:xfrm>
              <a:off x="2743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9</a:t>
              </a:r>
            </a:p>
          </p:txBody>
        </p:sp>
      </p:grpSp>
      <p:grpSp>
        <p:nvGrpSpPr>
          <p:cNvPr id="82" name="Group 51"/>
          <p:cNvGrpSpPr>
            <a:grpSpLocks/>
          </p:cNvGrpSpPr>
          <p:nvPr/>
        </p:nvGrpSpPr>
        <p:grpSpPr bwMode="auto">
          <a:xfrm>
            <a:off x="2772833" y="2235200"/>
            <a:ext cx="3300942" cy="1667933"/>
            <a:chOff x="1984375" y="2514601"/>
            <a:chExt cx="2475709" cy="1250949"/>
          </a:xfrm>
        </p:grpSpPr>
        <p:sp>
          <p:nvSpPr>
            <p:cNvPr id="110" name="AutoShape 6"/>
            <p:cNvSpPr>
              <a:spLocks noChangeArrowheads="1"/>
            </p:cNvSpPr>
            <p:nvPr/>
          </p:nvSpPr>
          <p:spPr bwMode="auto">
            <a:xfrm flipV="1">
              <a:off x="1984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11" name="AutoShape 7"/>
            <p:cNvCxnSpPr>
              <a:cxnSpLocks noChangeShapeType="1"/>
              <a:stCxn id="77" idx="3"/>
              <a:endCxn id="95" idx="0"/>
            </p:cNvCxnSpPr>
            <p:nvPr/>
          </p:nvCxnSpPr>
          <p:spPr bwMode="auto">
            <a:xfrm flipH="1">
              <a:off x="2171700" y="2514601"/>
              <a:ext cx="2288384" cy="83819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cxnSp>
        <p:nvCxnSpPr>
          <p:cNvPr id="83" name="AutoShape 9"/>
          <p:cNvCxnSpPr>
            <a:cxnSpLocks noChangeShapeType="1"/>
            <a:stCxn id="110" idx="0"/>
          </p:cNvCxnSpPr>
          <p:nvPr/>
        </p:nvCxnSpPr>
        <p:spPr bwMode="auto">
          <a:xfrm flipH="1">
            <a:off x="2010833" y="3903133"/>
            <a:ext cx="1013884" cy="109643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84" name="Rectangle 7"/>
          <p:cNvSpPr>
            <a:spLocks noChangeArrowheads="1"/>
          </p:cNvSpPr>
          <p:nvPr/>
        </p:nvSpPr>
        <p:spPr bwMode="auto">
          <a:xfrm>
            <a:off x="1752600" y="5080000"/>
            <a:ext cx="508000" cy="406400"/>
          </a:xfrm>
          <a:prstGeom prst="rect">
            <a:avLst/>
          </a:prstGeom>
          <a:solidFill>
            <a:srgbClr val="E8D1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3</a:t>
            </a:r>
          </a:p>
        </p:txBody>
      </p:sp>
      <p:cxnSp>
        <p:nvCxnSpPr>
          <p:cNvPr id="85" name="AutoShape 21"/>
          <p:cNvCxnSpPr>
            <a:cxnSpLocks noChangeShapeType="1"/>
          </p:cNvCxnSpPr>
          <p:nvPr/>
        </p:nvCxnSpPr>
        <p:spPr bwMode="auto">
          <a:xfrm rot="5400000">
            <a:off x="5866342" y="2437341"/>
            <a:ext cx="406400" cy="2116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6" name="AutoShape 21"/>
          <p:cNvCxnSpPr>
            <a:cxnSpLocks noChangeShapeType="1"/>
          </p:cNvCxnSpPr>
          <p:nvPr/>
        </p:nvCxnSpPr>
        <p:spPr bwMode="auto">
          <a:xfrm rot="5400000">
            <a:off x="2820459" y="4101041"/>
            <a:ext cx="406400" cy="211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87" name="Group 59"/>
          <p:cNvGrpSpPr>
            <a:grpSpLocks/>
          </p:cNvGrpSpPr>
          <p:nvPr/>
        </p:nvGrpSpPr>
        <p:grpSpPr bwMode="auto">
          <a:xfrm>
            <a:off x="5820833" y="2235200"/>
            <a:ext cx="508000" cy="1646767"/>
            <a:chOff x="4270375" y="2514601"/>
            <a:chExt cx="381000" cy="1235074"/>
          </a:xfrm>
        </p:grpSpPr>
        <p:sp>
          <p:nvSpPr>
            <p:cNvPr id="108" name="AutoShape 20"/>
            <p:cNvSpPr>
              <a:spLocks noChangeArrowheads="1"/>
            </p:cNvSpPr>
            <p:nvPr/>
          </p:nvSpPr>
          <p:spPr bwMode="auto">
            <a:xfrm flipV="1">
              <a:off x="4270375" y="3444875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09" name="AutoShape 21"/>
            <p:cNvCxnSpPr>
              <a:cxnSpLocks noChangeShapeType="1"/>
              <a:stCxn id="77" idx="3"/>
              <a:endCxn id="93" idx="0"/>
            </p:cNvCxnSpPr>
            <p:nvPr/>
          </p:nvCxnSpPr>
          <p:spPr bwMode="auto">
            <a:xfrm flipH="1">
              <a:off x="4457700" y="2514601"/>
              <a:ext cx="2382" cy="76199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88" name="Group 58"/>
          <p:cNvGrpSpPr>
            <a:grpSpLocks/>
          </p:cNvGrpSpPr>
          <p:nvPr/>
        </p:nvGrpSpPr>
        <p:grpSpPr bwMode="auto">
          <a:xfrm>
            <a:off x="4800600" y="3898900"/>
            <a:ext cx="1272117" cy="1587500"/>
            <a:chOff x="3505200" y="3762375"/>
            <a:chExt cx="954088" cy="1190625"/>
          </a:xfrm>
        </p:grpSpPr>
        <p:cxnSp>
          <p:nvCxnSpPr>
            <p:cNvPr id="105" name="AutoShape 23"/>
            <p:cNvCxnSpPr>
              <a:cxnSpLocks noChangeShapeType="1"/>
            </p:cNvCxnSpPr>
            <p:nvPr/>
          </p:nvCxnSpPr>
          <p:spPr bwMode="auto">
            <a:xfrm flipH="1">
              <a:off x="3698875" y="3765550"/>
              <a:ext cx="760413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06" name="Rectangle 7"/>
            <p:cNvSpPr>
              <a:spLocks noChangeArrowheads="1"/>
            </p:cNvSpPr>
            <p:nvPr/>
          </p:nvSpPr>
          <p:spPr bwMode="auto">
            <a:xfrm>
              <a:off x="3505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  <p:cxnSp>
          <p:nvCxnSpPr>
            <p:cNvPr id="107" name="AutoShape 21"/>
            <p:cNvCxnSpPr>
              <a:cxnSpLocks noChangeShapeType="1"/>
            </p:cNvCxnSpPr>
            <p:nvPr/>
          </p:nvCxnSpPr>
          <p:spPr bwMode="auto">
            <a:xfrm rot="5400000">
              <a:off x="4306094" y="3913981"/>
              <a:ext cx="3048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23" name="Rectangle 122"/>
          <p:cNvSpPr/>
          <p:nvPr/>
        </p:nvSpPr>
        <p:spPr>
          <a:xfrm>
            <a:off x="6019800" y="4038600"/>
            <a:ext cx="20574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AutoShape 33"/>
          <p:cNvCxnSpPr>
            <a:cxnSpLocks noChangeShapeType="1"/>
          </p:cNvCxnSpPr>
          <p:nvPr/>
        </p:nvCxnSpPr>
        <p:spPr bwMode="auto">
          <a:xfrm flipH="1">
            <a:off x="6057298" y="3903133"/>
            <a:ext cx="15423" cy="1126067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95" name="Oval 11"/>
          <p:cNvSpPr>
            <a:spLocks noChangeArrowheads="1"/>
          </p:cNvSpPr>
          <p:nvPr/>
        </p:nvSpPr>
        <p:spPr bwMode="auto">
          <a:xfrm>
            <a:off x="2667000" y="3352800"/>
            <a:ext cx="711200" cy="711200"/>
          </a:xfrm>
          <a:prstGeom prst="ellipse">
            <a:avLst/>
          </a:prstGeom>
          <a:solidFill>
            <a:srgbClr val="B5EDC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96" name="AutoShape 37"/>
          <p:cNvCxnSpPr>
            <a:cxnSpLocks noChangeShapeType="1"/>
          </p:cNvCxnSpPr>
          <p:nvPr/>
        </p:nvCxnSpPr>
        <p:spPr bwMode="auto">
          <a:xfrm>
            <a:off x="6072717" y="3903133"/>
            <a:ext cx="1018116" cy="1096435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93" name="Oval 11"/>
          <p:cNvSpPr>
            <a:spLocks noChangeArrowheads="1"/>
          </p:cNvSpPr>
          <p:nvPr/>
        </p:nvSpPr>
        <p:spPr bwMode="auto">
          <a:xfrm>
            <a:off x="5715000" y="3251200"/>
            <a:ext cx="711200" cy="711200"/>
          </a:xfrm>
          <a:prstGeom prst="ellipse">
            <a:avLst/>
          </a:prstGeom>
          <a:solidFill>
            <a:srgbClr val="B5EDC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Depth-Limited Expectimax</a:t>
            </a:r>
          </a:p>
        </p:txBody>
      </p:sp>
      <p:sp>
        <p:nvSpPr>
          <p:cNvPr id="9219" name="AutoShape 27"/>
          <p:cNvSpPr>
            <a:spLocks noChangeArrowheads="1"/>
          </p:cNvSpPr>
          <p:nvPr/>
        </p:nvSpPr>
        <p:spPr bwMode="auto">
          <a:xfrm>
            <a:off x="5507038" y="16002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20" name="AutoShape 28"/>
          <p:cNvCxnSpPr>
            <a:cxnSpLocks noChangeShapeType="1"/>
            <a:stCxn id="9219" idx="3"/>
            <a:endCxn id="9226" idx="0"/>
          </p:cNvCxnSpPr>
          <p:nvPr/>
        </p:nvCxnSpPr>
        <p:spPr bwMode="auto">
          <a:xfrm flipH="1">
            <a:off x="5078413" y="1828800"/>
            <a:ext cx="571500" cy="458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1" name="AutoShape 29"/>
          <p:cNvCxnSpPr>
            <a:cxnSpLocks noChangeShapeType="1"/>
            <a:stCxn id="9219" idx="3"/>
            <a:endCxn id="9227" idx="0"/>
          </p:cNvCxnSpPr>
          <p:nvPr/>
        </p:nvCxnSpPr>
        <p:spPr bwMode="auto">
          <a:xfrm>
            <a:off x="5649913" y="1828800"/>
            <a:ext cx="573087" cy="458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2" name="AutoShape 30"/>
          <p:cNvCxnSpPr>
            <a:cxnSpLocks noChangeShapeType="1"/>
          </p:cNvCxnSpPr>
          <p:nvPr/>
        </p:nvCxnSpPr>
        <p:spPr bwMode="auto">
          <a:xfrm flipH="1">
            <a:off x="4791075" y="2573338"/>
            <a:ext cx="287338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3" name="AutoShape 31"/>
          <p:cNvCxnSpPr>
            <a:cxnSpLocks noChangeShapeType="1"/>
          </p:cNvCxnSpPr>
          <p:nvPr/>
        </p:nvCxnSpPr>
        <p:spPr bwMode="auto">
          <a:xfrm>
            <a:off x="5078413" y="2573338"/>
            <a:ext cx="22860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4" name="AutoShape 32"/>
          <p:cNvCxnSpPr>
            <a:cxnSpLocks noChangeShapeType="1"/>
          </p:cNvCxnSpPr>
          <p:nvPr/>
        </p:nvCxnSpPr>
        <p:spPr bwMode="auto">
          <a:xfrm flipH="1">
            <a:off x="5937250" y="2573338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5" name="AutoShape 33"/>
          <p:cNvCxnSpPr>
            <a:cxnSpLocks noChangeShapeType="1"/>
          </p:cNvCxnSpPr>
          <p:nvPr/>
        </p:nvCxnSpPr>
        <p:spPr bwMode="auto">
          <a:xfrm>
            <a:off x="6223000" y="2573338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26" name="Oval 34"/>
          <p:cNvSpPr>
            <a:spLocks noChangeArrowheads="1"/>
          </p:cNvSpPr>
          <p:nvPr/>
        </p:nvSpPr>
        <p:spPr bwMode="auto">
          <a:xfrm>
            <a:off x="4933950" y="2287588"/>
            <a:ext cx="287338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27" name="Oval 35"/>
          <p:cNvSpPr>
            <a:spLocks noChangeArrowheads="1"/>
          </p:cNvSpPr>
          <p:nvPr/>
        </p:nvSpPr>
        <p:spPr bwMode="auto">
          <a:xfrm>
            <a:off x="6080125" y="2287588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9228" name="Picture 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25" y="2287588"/>
            <a:ext cx="2571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Picture 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5150" y="3376613"/>
            <a:ext cx="234950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0" name="Picture 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91338" y="1600200"/>
            <a:ext cx="257175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1" name="Oval 40"/>
          <p:cNvSpPr>
            <a:spLocks noChangeArrowheads="1"/>
          </p:cNvSpPr>
          <p:nvPr/>
        </p:nvSpPr>
        <p:spPr bwMode="auto">
          <a:xfrm>
            <a:off x="5221288" y="3319463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2" name="Oval 41"/>
          <p:cNvSpPr>
            <a:spLocks noChangeArrowheads="1"/>
          </p:cNvSpPr>
          <p:nvPr/>
        </p:nvSpPr>
        <p:spPr bwMode="auto">
          <a:xfrm>
            <a:off x="5792788" y="3319463"/>
            <a:ext cx="287337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3" name="Oval 42"/>
          <p:cNvSpPr>
            <a:spLocks noChangeArrowheads="1"/>
          </p:cNvSpPr>
          <p:nvPr/>
        </p:nvSpPr>
        <p:spPr bwMode="auto">
          <a:xfrm>
            <a:off x="6365875" y="3319463"/>
            <a:ext cx="287338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34" name="AutoShape 43"/>
          <p:cNvCxnSpPr>
            <a:cxnSpLocks noChangeShapeType="1"/>
          </p:cNvCxnSpPr>
          <p:nvPr/>
        </p:nvCxnSpPr>
        <p:spPr bwMode="auto">
          <a:xfrm>
            <a:off x="4800600" y="3581400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35" name="Line 44"/>
          <p:cNvSpPr>
            <a:spLocks noChangeShapeType="1"/>
          </p:cNvSpPr>
          <p:nvPr/>
        </p:nvSpPr>
        <p:spPr bwMode="auto">
          <a:xfrm flipH="1">
            <a:off x="4572000" y="3581400"/>
            <a:ext cx="228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6" name="AutoShape 45"/>
          <p:cNvSpPr>
            <a:spLocks noChangeArrowheads="1"/>
          </p:cNvSpPr>
          <p:nvPr/>
        </p:nvSpPr>
        <p:spPr bwMode="auto">
          <a:xfrm>
            <a:off x="4419600" y="43434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9237" name="Picture 4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5625" y="4343400"/>
            <a:ext cx="257175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238" name="AutoShape 47"/>
          <p:cNvCxnSpPr>
            <a:cxnSpLocks noChangeShapeType="1"/>
          </p:cNvCxnSpPr>
          <p:nvPr/>
        </p:nvCxnSpPr>
        <p:spPr bwMode="auto">
          <a:xfrm rot="16200000" flipH="1">
            <a:off x="4478338" y="4665662"/>
            <a:ext cx="304800" cy="117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39" name="Oval 39"/>
          <p:cNvSpPr>
            <a:spLocks noChangeArrowheads="1"/>
          </p:cNvSpPr>
          <p:nvPr/>
        </p:nvSpPr>
        <p:spPr bwMode="auto">
          <a:xfrm>
            <a:off x="4648200" y="3319463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40" name="AutoShape 45"/>
          <p:cNvSpPr>
            <a:spLocks noChangeArrowheads="1"/>
          </p:cNvSpPr>
          <p:nvPr/>
        </p:nvSpPr>
        <p:spPr bwMode="auto">
          <a:xfrm>
            <a:off x="4972050" y="43434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41" name="AutoShape 47"/>
          <p:cNvCxnSpPr>
            <a:cxnSpLocks noChangeShapeType="1"/>
          </p:cNvCxnSpPr>
          <p:nvPr/>
        </p:nvCxnSpPr>
        <p:spPr bwMode="auto">
          <a:xfrm rot="16200000" flipH="1">
            <a:off x="5035550" y="4654550"/>
            <a:ext cx="304800" cy="139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42" name="Line 48"/>
          <p:cNvSpPr>
            <a:spLocks noChangeShapeType="1"/>
          </p:cNvSpPr>
          <p:nvPr/>
        </p:nvSpPr>
        <p:spPr bwMode="auto">
          <a:xfrm flipH="1">
            <a:off x="5029200" y="4572000"/>
            <a:ext cx="889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43" name="TextBox 33"/>
          <p:cNvSpPr txBox="1">
            <a:spLocks noChangeArrowheads="1"/>
          </p:cNvSpPr>
          <p:nvPr/>
        </p:nvSpPr>
        <p:spPr bwMode="auto">
          <a:xfrm>
            <a:off x="5756275" y="4267200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9244" name="TextBox 34"/>
          <p:cNvSpPr txBox="1">
            <a:spLocks noChangeArrowheads="1"/>
          </p:cNvSpPr>
          <p:nvPr/>
        </p:nvSpPr>
        <p:spPr bwMode="auto">
          <a:xfrm>
            <a:off x="4918075" y="5105400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43400" y="5638800"/>
            <a:ext cx="762000" cy="5334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492</a:t>
            </a:r>
          </a:p>
        </p:txBody>
      </p:sp>
      <p:sp>
        <p:nvSpPr>
          <p:cNvPr id="9246" name="Rectangle 38"/>
          <p:cNvSpPr>
            <a:spLocks noChangeArrowheads="1"/>
          </p:cNvSpPr>
          <p:nvPr/>
        </p:nvSpPr>
        <p:spPr bwMode="auto">
          <a:xfrm>
            <a:off x="5334000" y="5638800"/>
            <a:ext cx="762000" cy="5334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362</a:t>
            </a:r>
          </a:p>
        </p:txBody>
      </p:sp>
      <p:sp>
        <p:nvSpPr>
          <p:cNvPr id="9247" name="TextBox 40"/>
          <p:cNvSpPr txBox="1">
            <a:spLocks noChangeArrowheads="1"/>
          </p:cNvSpPr>
          <p:nvPr/>
        </p:nvSpPr>
        <p:spPr bwMode="auto">
          <a:xfrm>
            <a:off x="6213475" y="5649913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43" name="Freeform 42"/>
          <p:cNvSpPr/>
          <p:nvPr/>
        </p:nvSpPr>
        <p:spPr>
          <a:xfrm>
            <a:off x="4421188" y="4589463"/>
            <a:ext cx="346075" cy="1036637"/>
          </a:xfrm>
          <a:custGeom>
            <a:avLst/>
            <a:gdLst>
              <a:gd name="connsiteX0" fmla="*/ 122829 w 354842"/>
              <a:gd name="connsiteY0" fmla="*/ 0 h 1037230"/>
              <a:gd name="connsiteX1" fmla="*/ 0 w 354842"/>
              <a:gd name="connsiteY1" fmla="*/ 191068 h 1037230"/>
              <a:gd name="connsiteX2" fmla="*/ 122829 w 354842"/>
              <a:gd name="connsiteY2" fmla="*/ 545910 h 1037230"/>
              <a:gd name="connsiteX3" fmla="*/ 327546 w 354842"/>
              <a:gd name="connsiteY3" fmla="*/ 832513 h 1037230"/>
              <a:gd name="connsiteX4" fmla="*/ 286603 w 354842"/>
              <a:gd name="connsiteY4" fmla="*/ 1037230 h 1037230"/>
              <a:gd name="connsiteX0" fmla="*/ 122829 w 354842"/>
              <a:gd name="connsiteY0" fmla="*/ 0 h 1037230"/>
              <a:gd name="connsiteX1" fmla="*/ 0 w 354842"/>
              <a:gd name="connsiteY1" fmla="*/ 419668 h 1037230"/>
              <a:gd name="connsiteX2" fmla="*/ 122829 w 354842"/>
              <a:gd name="connsiteY2" fmla="*/ 545910 h 1037230"/>
              <a:gd name="connsiteX3" fmla="*/ 327546 w 354842"/>
              <a:gd name="connsiteY3" fmla="*/ 832513 h 1037230"/>
              <a:gd name="connsiteX4" fmla="*/ 286603 w 354842"/>
              <a:gd name="connsiteY4" fmla="*/ 1037230 h 1037230"/>
              <a:gd name="connsiteX0" fmla="*/ 148229 w 355220"/>
              <a:gd name="connsiteY0" fmla="*/ 0 h 1037230"/>
              <a:gd name="connsiteX1" fmla="*/ 25400 w 355220"/>
              <a:gd name="connsiteY1" fmla="*/ 419668 h 1037230"/>
              <a:gd name="connsiteX2" fmla="*/ 300629 w 355220"/>
              <a:gd name="connsiteY2" fmla="*/ 545910 h 1037230"/>
              <a:gd name="connsiteX3" fmla="*/ 352946 w 355220"/>
              <a:gd name="connsiteY3" fmla="*/ 832513 h 1037230"/>
              <a:gd name="connsiteX4" fmla="*/ 312003 w 355220"/>
              <a:gd name="connsiteY4" fmla="*/ 1037230 h 1037230"/>
              <a:gd name="connsiteX0" fmla="*/ 148229 w 346122"/>
              <a:gd name="connsiteY0" fmla="*/ 0 h 1037230"/>
              <a:gd name="connsiteX1" fmla="*/ 25400 w 346122"/>
              <a:gd name="connsiteY1" fmla="*/ 419668 h 1037230"/>
              <a:gd name="connsiteX2" fmla="*/ 300629 w 346122"/>
              <a:gd name="connsiteY2" fmla="*/ 545910 h 1037230"/>
              <a:gd name="connsiteX3" fmla="*/ 200546 w 346122"/>
              <a:gd name="connsiteY3" fmla="*/ 832513 h 1037230"/>
              <a:gd name="connsiteX4" fmla="*/ 312003 w 346122"/>
              <a:gd name="connsiteY4" fmla="*/ 1037230 h 103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122" h="1037230">
                <a:moveTo>
                  <a:pt x="148229" y="0"/>
                </a:moveTo>
                <a:cubicBezTo>
                  <a:pt x="86814" y="50041"/>
                  <a:pt x="0" y="328683"/>
                  <a:pt x="25400" y="419668"/>
                </a:cubicBezTo>
                <a:cubicBezTo>
                  <a:pt x="50800" y="510653"/>
                  <a:pt x="271438" y="477103"/>
                  <a:pt x="300629" y="545910"/>
                </a:cubicBezTo>
                <a:cubicBezTo>
                  <a:pt x="329820" y="614718"/>
                  <a:pt x="198650" y="750626"/>
                  <a:pt x="200546" y="832513"/>
                </a:cubicBezTo>
                <a:cubicBezTo>
                  <a:pt x="202442" y="914400"/>
                  <a:pt x="346122" y="975815"/>
                  <a:pt x="312003" y="1037230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343400" y="434340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53000" y="434340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300</a:t>
            </a:r>
          </a:p>
        </p:txBody>
      </p:sp>
      <p:sp>
        <p:nvSpPr>
          <p:cNvPr id="42" name="Rounded Rectangular Callout 41"/>
          <p:cNvSpPr/>
          <p:nvPr/>
        </p:nvSpPr>
        <p:spPr>
          <a:xfrm>
            <a:off x="5638800" y="3962400"/>
            <a:ext cx="2133600" cy="1600200"/>
          </a:xfrm>
          <a:prstGeom prst="wedgeRoundRectCallout">
            <a:avLst>
              <a:gd name="adj1" fmla="val -59213"/>
              <a:gd name="adj2" fmla="val -17670"/>
              <a:gd name="adj3" fmla="val 16667"/>
            </a:avLst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Estimate of true </a:t>
            </a:r>
            <a:r>
              <a:rPr lang="en-US" dirty="0" err="1">
                <a:latin typeface="Calibri"/>
                <a:cs typeface="Calibri"/>
              </a:rPr>
              <a:t>expectimax</a:t>
            </a:r>
            <a:r>
              <a:rPr lang="en-US" dirty="0">
                <a:latin typeface="Calibri"/>
                <a:cs typeface="Calibri"/>
              </a:rPr>
              <a:t> value (which would require a lot of work to compute)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4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3700" y="1524000"/>
            <a:ext cx="4065899" cy="465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Probabilities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048000"/>
            <a:ext cx="1662739" cy="15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8333" y="1356197"/>
            <a:ext cx="1535600" cy="15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318" y="4826203"/>
            <a:ext cx="1554162" cy="176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Reminder: Probabilities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 smtClean="0"/>
              <a:t>A </a:t>
            </a:r>
            <a:r>
              <a:rPr lang="en-US" sz="2000" dirty="0" smtClean="0">
                <a:solidFill>
                  <a:srgbClr val="CC0000"/>
                </a:solidFill>
              </a:rPr>
              <a:t>random variable</a:t>
            </a:r>
            <a:r>
              <a:rPr lang="en-US" sz="2000" dirty="0" smtClean="0"/>
              <a:t> represents an event whose outcome is unknown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A </a:t>
            </a:r>
            <a:r>
              <a:rPr lang="en-US" sz="2000" dirty="0" smtClean="0">
                <a:solidFill>
                  <a:srgbClr val="CC0000"/>
                </a:solidFill>
              </a:rPr>
              <a:t>probability distribution</a:t>
            </a:r>
            <a:r>
              <a:rPr lang="en-US" sz="2000" dirty="0" smtClean="0"/>
              <a:t> is an assignment of weights to outcomes</a:t>
            </a:r>
          </a:p>
          <a:p>
            <a:pPr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Example: Traffic on freeway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Random variable: T = whether there’s traffic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Outcomes: T in {none, light, heavy}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Distribution: P(T=none) = 0.25, P(T=light) = 0.50, P(T=heavy) = 0.25</a:t>
            </a:r>
          </a:p>
          <a:p>
            <a:pPr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Some laws of probability (more later):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Probabilities are always non-negative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Probabilities over all possible outcomes sum to one</a:t>
            </a:r>
          </a:p>
          <a:p>
            <a:pPr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As we get more evidence, probabilities may change: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P(T=heavy) = 0.25, P(T=heavy | Hour=8am) = 0.60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We’ll talk about methods for reasoning and updating probabilities later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87000" y="19050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0.25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87000" y="36576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0.50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87000" y="551122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0.25</a:t>
            </a:r>
            <a:endParaRPr lang="en-US" sz="3200" dirty="0">
              <a:latin typeface="Calibri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1519" y="4826203"/>
            <a:ext cx="1554162" cy="172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00" y="4800600"/>
            <a:ext cx="1643063" cy="154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89154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 smtClean="0"/>
              <a:t>The expected value of a function of a random variable is the average, weighted by the probability distribution over outcomes</a:t>
            </a:r>
          </a:p>
          <a:p>
            <a:pPr lvl="4">
              <a:lnSpc>
                <a:spcPct val="90000"/>
              </a:lnSpc>
            </a:pPr>
            <a:endParaRPr lang="en-US" sz="1600" dirty="0" smtClean="0"/>
          </a:p>
          <a:p>
            <a:pPr>
              <a:lnSpc>
                <a:spcPct val="90000"/>
              </a:lnSpc>
            </a:pPr>
            <a:r>
              <a:rPr lang="en-US" sz="2600" dirty="0" smtClean="0"/>
              <a:t>Example: How long to get to the airport?</a:t>
            </a:r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pPr lvl="2">
              <a:lnSpc>
                <a:spcPct val="90000"/>
              </a:lnSpc>
            </a:pPr>
            <a:endParaRPr lang="en-US" sz="2000" dirty="0" smtClean="0"/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0963" y="4813148"/>
            <a:ext cx="1535600" cy="15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07076" y="1212791"/>
            <a:ext cx="3108698" cy="19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Reminder: Expectations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97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0.25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83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0.50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69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0.25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1824" y="422983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Probability: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97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20 min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83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30 min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69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60 min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1824" y="354403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Time: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8991600" y="3686253"/>
            <a:ext cx="838200" cy="914400"/>
          </a:xfrm>
          <a:prstGeom prst="rightArrow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210800" y="3848833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35 min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76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x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62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x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48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x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19600" y="3762453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libri"/>
                <a:cs typeface="Calibri"/>
              </a:rPr>
              <a:t>+</a:t>
            </a:r>
            <a:endParaRPr lang="en-US" sz="3600" dirty="0">
              <a:latin typeface="Calibri"/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29400" y="3762453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libri"/>
                <a:cs typeface="Calibri"/>
              </a:rPr>
              <a:t>+</a:t>
            </a:r>
            <a:endParaRPr lang="en-US" sz="36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 animBg="1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7239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In </a:t>
            </a:r>
            <a:r>
              <a:rPr lang="en-US" sz="2400" dirty="0" err="1" smtClean="0">
                <a:latin typeface="Calibri"/>
                <a:cs typeface="Calibri"/>
              </a:rPr>
              <a:t>expectimax</a:t>
            </a:r>
            <a:r>
              <a:rPr lang="en-US" sz="2400" dirty="0" smtClean="0">
                <a:latin typeface="Calibri"/>
                <a:cs typeface="Calibri"/>
              </a:rPr>
              <a:t> search, we have a probabilistic model of how the opponent (or environment) will behave in any state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Model could be a simple uniform distribution (roll a die)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Model could be sophisticated and require a great deal of computation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We have a chance node for any outcome out of our control: opponent or environment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The model might say that adversarial actions are likely!</a:t>
            </a:r>
          </a:p>
          <a:p>
            <a:pPr>
              <a:lnSpc>
                <a:spcPct val="8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For now, assume each chance node magically comes along with probabilities that specify the distribution over its outcomes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cs typeface="Calibri"/>
              </a:rPr>
              <a:t>What Probabilities to Use?</a:t>
            </a:r>
          </a:p>
        </p:txBody>
      </p:sp>
      <p:grpSp>
        <p:nvGrpSpPr>
          <p:cNvPr id="11268" name="Group 50"/>
          <p:cNvGrpSpPr>
            <a:grpSpLocks/>
          </p:cNvGrpSpPr>
          <p:nvPr/>
        </p:nvGrpSpPr>
        <p:grpSpPr bwMode="auto">
          <a:xfrm>
            <a:off x="8382000" y="1676400"/>
            <a:ext cx="2819400" cy="3733800"/>
            <a:chOff x="3408" y="1248"/>
            <a:chExt cx="1776" cy="2352"/>
          </a:xfrm>
        </p:grpSpPr>
        <p:sp>
          <p:nvSpPr>
            <p:cNvPr id="11271" name="AutoShape 27"/>
            <p:cNvSpPr>
              <a:spLocks noChangeArrowheads="1"/>
            </p:cNvSpPr>
            <p:nvPr/>
          </p:nvSpPr>
          <p:spPr bwMode="auto">
            <a:xfrm>
              <a:off x="4141" y="1248"/>
              <a:ext cx="180" cy="144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11272" name="AutoShape 28"/>
            <p:cNvCxnSpPr>
              <a:cxnSpLocks noChangeShapeType="1"/>
              <a:stCxn id="11271" idx="3"/>
              <a:endCxn id="11278" idx="0"/>
            </p:cNvCxnSpPr>
            <p:nvPr/>
          </p:nvCxnSpPr>
          <p:spPr bwMode="auto">
            <a:xfrm flipH="1">
              <a:off x="3871" y="1392"/>
              <a:ext cx="360" cy="2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3" name="AutoShape 29"/>
            <p:cNvCxnSpPr>
              <a:cxnSpLocks noChangeShapeType="1"/>
              <a:stCxn id="11271" idx="3"/>
              <a:endCxn id="11279" idx="0"/>
            </p:cNvCxnSpPr>
            <p:nvPr/>
          </p:nvCxnSpPr>
          <p:spPr bwMode="auto">
            <a:xfrm>
              <a:off x="4231" y="1392"/>
              <a:ext cx="361" cy="2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4" name="AutoShape 30"/>
            <p:cNvCxnSpPr>
              <a:cxnSpLocks noChangeShapeType="1"/>
            </p:cNvCxnSpPr>
            <p:nvPr/>
          </p:nvCxnSpPr>
          <p:spPr bwMode="auto">
            <a:xfrm flipH="1">
              <a:off x="3690" y="1861"/>
              <a:ext cx="181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5" name="AutoShape 31"/>
            <p:cNvCxnSpPr>
              <a:cxnSpLocks noChangeShapeType="1"/>
            </p:cNvCxnSpPr>
            <p:nvPr/>
          </p:nvCxnSpPr>
          <p:spPr bwMode="auto">
            <a:xfrm>
              <a:off x="3871" y="1861"/>
              <a:ext cx="144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6" name="AutoShape 32"/>
            <p:cNvCxnSpPr>
              <a:cxnSpLocks noChangeShapeType="1"/>
            </p:cNvCxnSpPr>
            <p:nvPr/>
          </p:nvCxnSpPr>
          <p:spPr bwMode="auto">
            <a:xfrm flipH="1">
              <a:off x="4412" y="1861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7" name="AutoShape 33"/>
            <p:cNvCxnSpPr>
              <a:cxnSpLocks noChangeShapeType="1"/>
            </p:cNvCxnSpPr>
            <p:nvPr/>
          </p:nvCxnSpPr>
          <p:spPr bwMode="auto">
            <a:xfrm>
              <a:off x="4592" y="1861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78" name="Oval 34"/>
            <p:cNvSpPr>
              <a:spLocks noChangeArrowheads="1"/>
            </p:cNvSpPr>
            <p:nvPr/>
          </p:nvSpPr>
          <p:spPr bwMode="auto">
            <a:xfrm>
              <a:off x="3780" y="168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79" name="Oval 35"/>
            <p:cNvSpPr>
              <a:spLocks noChangeArrowheads="1"/>
            </p:cNvSpPr>
            <p:nvPr/>
          </p:nvSpPr>
          <p:spPr bwMode="auto">
            <a:xfrm>
              <a:off x="4502" y="168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pic>
          <p:nvPicPr>
            <p:cNvPr id="11280" name="Picture 3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22" y="1681"/>
              <a:ext cx="162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1" name="Picture 3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28" y="2367"/>
              <a:ext cx="148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2" name="Picture 3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13" y="1248"/>
              <a:ext cx="162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3" name="Oval 40"/>
            <p:cNvSpPr>
              <a:spLocks noChangeArrowheads="1"/>
            </p:cNvSpPr>
            <p:nvPr/>
          </p:nvSpPr>
          <p:spPr bwMode="auto">
            <a:xfrm>
              <a:off x="3961" y="233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84" name="Oval 41"/>
            <p:cNvSpPr>
              <a:spLocks noChangeArrowheads="1"/>
            </p:cNvSpPr>
            <p:nvPr/>
          </p:nvSpPr>
          <p:spPr bwMode="auto">
            <a:xfrm>
              <a:off x="4321" y="233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85" name="Oval 42"/>
            <p:cNvSpPr>
              <a:spLocks noChangeArrowheads="1"/>
            </p:cNvSpPr>
            <p:nvPr/>
          </p:nvSpPr>
          <p:spPr bwMode="auto">
            <a:xfrm>
              <a:off x="4682" y="233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11286" name="AutoShape 43"/>
            <p:cNvCxnSpPr>
              <a:cxnSpLocks noChangeShapeType="1"/>
            </p:cNvCxnSpPr>
            <p:nvPr/>
          </p:nvCxnSpPr>
          <p:spPr bwMode="auto">
            <a:xfrm>
              <a:off x="3696" y="2496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87" name="Line 44"/>
            <p:cNvSpPr>
              <a:spLocks noChangeShapeType="1"/>
            </p:cNvSpPr>
            <p:nvPr/>
          </p:nvSpPr>
          <p:spPr bwMode="auto">
            <a:xfrm flipH="1">
              <a:off x="3552" y="2496"/>
              <a:ext cx="14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88" name="AutoShape 45"/>
            <p:cNvSpPr>
              <a:spLocks noChangeArrowheads="1"/>
            </p:cNvSpPr>
            <p:nvPr/>
          </p:nvSpPr>
          <p:spPr bwMode="auto">
            <a:xfrm>
              <a:off x="3456" y="2976"/>
              <a:ext cx="180" cy="144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pic>
          <p:nvPicPr>
            <p:cNvPr id="11289" name="Picture 4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22" y="2976"/>
              <a:ext cx="162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290" name="AutoShape 47"/>
            <p:cNvCxnSpPr>
              <a:cxnSpLocks noChangeShapeType="1"/>
            </p:cNvCxnSpPr>
            <p:nvPr/>
          </p:nvCxnSpPr>
          <p:spPr bwMode="auto">
            <a:xfrm>
              <a:off x="3552" y="3120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91" name="Line 48"/>
            <p:cNvSpPr>
              <a:spLocks noChangeShapeType="1"/>
            </p:cNvSpPr>
            <p:nvPr/>
          </p:nvSpPr>
          <p:spPr bwMode="auto">
            <a:xfrm flipH="1">
              <a:off x="3408" y="3120"/>
              <a:ext cx="14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92" name="Oval 39"/>
            <p:cNvSpPr>
              <a:spLocks noChangeArrowheads="1"/>
            </p:cNvSpPr>
            <p:nvPr/>
          </p:nvSpPr>
          <p:spPr bwMode="auto">
            <a:xfrm>
              <a:off x="3600" y="233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11269" name="Text Box 51"/>
          <p:cNvSpPr txBox="1">
            <a:spLocks noChangeArrowheads="1"/>
          </p:cNvSpPr>
          <p:nvPr/>
        </p:nvSpPr>
        <p:spPr bwMode="auto">
          <a:xfrm>
            <a:off x="8077200" y="5715000"/>
            <a:ext cx="3886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solidFill>
                  <a:srgbClr val="CC0000"/>
                </a:solidFill>
                <a:latin typeface="Calibri"/>
                <a:cs typeface="Calibri"/>
              </a:rPr>
              <a:t>Having a probabilistic belief about </a:t>
            </a:r>
            <a:r>
              <a:rPr lang="en-US" i="1" dirty="0" smtClean="0">
                <a:solidFill>
                  <a:srgbClr val="CC0000"/>
                </a:solidFill>
                <a:latin typeface="Calibri"/>
                <a:cs typeface="Calibri"/>
              </a:rPr>
              <a:t>another </a:t>
            </a:r>
            <a:r>
              <a:rPr lang="en-US" i="1" dirty="0">
                <a:solidFill>
                  <a:srgbClr val="CC0000"/>
                </a:solidFill>
                <a:latin typeface="Calibri"/>
                <a:cs typeface="Calibri"/>
              </a:rPr>
              <a:t>agent’s action does not mean that </a:t>
            </a:r>
            <a:r>
              <a:rPr lang="en-US" i="1" dirty="0" smtClean="0">
                <a:solidFill>
                  <a:srgbClr val="CC0000"/>
                </a:solidFill>
                <a:latin typeface="Calibri"/>
                <a:cs typeface="Calibri"/>
              </a:rPr>
              <a:t>the agent </a:t>
            </a:r>
            <a:r>
              <a:rPr lang="en-US" i="1" dirty="0">
                <a:solidFill>
                  <a:srgbClr val="CC0000"/>
                </a:solidFill>
                <a:latin typeface="Calibri"/>
                <a:cs typeface="Calibri"/>
              </a:rPr>
              <a:t>is flipping any coins!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6706" y="1519387"/>
            <a:ext cx="2206625" cy="227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Quiz: Informed Probabilities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Let’s say you know that your opponent is actually running a depth 2 </a:t>
            </a:r>
            <a:r>
              <a:rPr lang="en-US" sz="2400" dirty="0" err="1" smtClean="0"/>
              <a:t>minimax</a:t>
            </a:r>
            <a:r>
              <a:rPr lang="en-US" sz="2400" dirty="0" smtClean="0"/>
              <a:t>, using the result 80% of the time, and moving randomly otherwise</a:t>
            </a:r>
          </a:p>
          <a:p>
            <a:r>
              <a:rPr lang="en-US" sz="2400" dirty="0" smtClean="0"/>
              <a:t>Question: What tree search should you use?  </a:t>
            </a:r>
          </a:p>
          <a:p>
            <a:endParaRPr lang="en-US" sz="2400" dirty="0"/>
          </a:p>
        </p:txBody>
      </p:sp>
      <p:sp>
        <p:nvSpPr>
          <p:cNvPr id="29" name="Cloud Callout 28"/>
          <p:cNvSpPr/>
          <p:nvPr/>
        </p:nvSpPr>
        <p:spPr>
          <a:xfrm>
            <a:off x="533400" y="3352800"/>
            <a:ext cx="2286000" cy="2362200"/>
          </a:xfrm>
          <a:prstGeom prst="cloudCallout">
            <a:avLst>
              <a:gd name="adj1" fmla="val 85321"/>
              <a:gd name="adj2" fmla="val -25814"/>
            </a:avLst>
          </a:prstGeom>
          <a:solidFill>
            <a:srgbClr val="B5ED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/>
          <p:cNvGrpSpPr/>
          <p:nvPr/>
        </p:nvGrpSpPr>
        <p:grpSpPr>
          <a:xfrm>
            <a:off x="914400" y="3886200"/>
            <a:ext cx="1524000" cy="943442"/>
            <a:chOff x="7620000" y="2801226"/>
            <a:chExt cx="3352800" cy="2075574"/>
          </a:xfrm>
        </p:grpSpPr>
        <p:sp>
          <p:nvSpPr>
            <p:cNvPr id="40" name="AutoShape 5"/>
            <p:cNvSpPr>
              <a:spLocks noChangeArrowheads="1"/>
            </p:cNvSpPr>
            <p:nvPr/>
          </p:nvSpPr>
          <p:spPr bwMode="auto">
            <a:xfrm>
              <a:off x="8229600" y="3429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1" name="AutoShape 6"/>
            <p:cNvSpPr>
              <a:spLocks noChangeArrowheads="1"/>
            </p:cNvSpPr>
            <p:nvPr/>
          </p:nvSpPr>
          <p:spPr bwMode="auto">
            <a:xfrm rot="10800000">
              <a:off x="78486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2" name="AutoShape 7"/>
            <p:cNvSpPr>
              <a:spLocks noChangeArrowheads="1"/>
            </p:cNvSpPr>
            <p:nvPr/>
          </p:nvSpPr>
          <p:spPr bwMode="auto">
            <a:xfrm rot="10800000">
              <a:off x="86106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43" name="AutoShape 12"/>
            <p:cNvCxnSpPr>
              <a:cxnSpLocks noChangeShapeType="1"/>
              <a:stCxn id="40" idx="3"/>
              <a:endCxn id="41" idx="3"/>
            </p:cNvCxnSpPr>
            <p:nvPr/>
          </p:nvCxnSpPr>
          <p:spPr bwMode="auto">
            <a:xfrm flipH="1">
              <a:off x="80391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4" name="AutoShape 13"/>
            <p:cNvCxnSpPr>
              <a:cxnSpLocks noChangeShapeType="1"/>
              <a:stCxn id="40" idx="3"/>
              <a:endCxn id="42" idx="3"/>
            </p:cNvCxnSpPr>
            <p:nvPr/>
          </p:nvCxnSpPr>
          <p:spPr bwMode="auto">
            <a:xfrm>
              <a:off x="84201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49" name="AutoShape 5"/>
            <p:cNvSpPr>
              <a:spLocks noChangeArrowheads="1"/>
            </p:cNvSpPr>
            <p:nvPr/>
          </p:nvSpPr>
          <p:spPr bwMode="auto">
            <a:xfrm>
              <a:off x="9982200" y="3429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0" name="AutoShape 6"/>
            <p:cNvSpPr>
              <a:spLocks noChangeArrowheads="1"/>
            </p:cNvSpPr>
            <p:nvPr/>
          </p:nvSpPr>
          <p:spPr bwMode="auto">
            <a:xfrm rot="10800000">
              <a:off x="96012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" name="AutoShape 7"/>
            <p:cNvSpPr>
              <a:spLocks noChangeArrowheads="1"/>
            </p:cNvSpPr>
            <p:nvPr/>
          </p:nvSpPr>
          <p:spPr bwMode="auto">
            <a:xfrm rot="10800000">
              <a:off x="103632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52" name="AutoShape 12"/>
            <p:cNvCxnSpPr>
              <a:cxnSpLocks noChangeShapeType="1"/>
              <a:stCxn id="49" idx="3"/>
              <a:endCxn id="50" idx="3"/>
            </p:cNvCxnSpPr>
            <p:nvPr/>
          </p:nvCxnSpPr>
          <p:spPr bwMode="auto">
            <a:xfrm flipH="1">
              <a:off x="97917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3" name="AutoShape 13"/>
            <p:cNvCxnSpPr>
              <a:cxnSpLocks noChangeShapeType="1"/>
              <a:stCxn id="49" idx="3"/>
              <a:endCxn id="51" idx="3"/>
            </p:cNvCxnSpPr>
            <p:nvPr/>
          </p:nvCxnSpPr>
          <p:spPr bwMode="auto">
            <a:xfrm>
              <a:off x="101727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4" name="AutoShape 12"/>
            <p:cNvCxnSpPr>
              <a:cxnSpLocks noChangeShapeType="1"/>
              <a:stCxn id="58" idx="0"/>
              <a:endCxn id="40" idx="0"/>
            </p:cNvCxnSpPr>
            <p:nvPr/>
          </p:nvCxnSpPr>
          <p:spPr bwMode="auto">
            <a:xfrm flipH="1">
              <a:off x="8420100" y="3106025"/>
              <a:ext cx="838200" cy="32297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5" name="AutoShape 13"/>
            <p:cNvCxnSpPr>
              <a:cxnSpLocks noChangeShapeType="1"/>
              <a:stCxn id="58" idx="0"/>
              <a:endCxn id="49" idx="0"/>
            </p:cNvCxnSpPr>
            <p:nvPr/>
          </p:nvCxnSpPr>
          <p:spPr bwMode="auto">
            <a:xfrm>
              <a:off x="9258300" y="3106025"/>
              <a:ext cx="914399" cy="322973"/>
            </a:xfrm>
            <a:prstGeom prst="straightConnector1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</p:cxnSp>
        <p:sp>
          <p:nvSpPr>
            <p:cNvPr id="58" name="AutoShape 7"/>
            <p:cNvSpPr>
              <a:spLocks noChangeArrowheads="1"/>
            </p:cNvSpPr>
            <p:nvPr/>
          </p:nvSpPr>
          <p:spPr bwMode="auto">
            <a:xfrm rot="10800000">
              <a:off x="9067800" y="2801226"/>
              <a:ext cx="381000" cy="304799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1" name="AutoShape 5"/>
            <p:cNvSpPr>
              <a:spLocks noChangeArrowheads="1"/>
            </p:cNvSpPr>
            <p:nvPr/>
          </p:nvSpPr>
          <p:spPr bwMode="auto">
            <a:xfrm>
              <a:off x="76200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2" name="AutoShape 5"/>
            <p:cNvSpPr>
              <a:spLocks noChangeArrowheads="1"/>
            </p:cNvSpPr>
            <p:nvPr/>
          </p:nvSpPr>
          <p:spPr bwMode="auto">
            <a:xfrm>
              <a:off x="80010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63" name="AutoShape 12"/>
            <p:cNvCxnSpPr>
              <a:cxnSpLocks noChangeShapeType="1"/>
              <a:stCxn id="41" idx="0"/>
              <a:endCxn id="61" idx="0"/>
            </p:cNvCxnSpPr>
            <p:nvPr/>
          </p:nvCxnSpPr>
          <p:spPr bwMode="auto">
            <a:xfrm flipH="1">
              <a:off x="78105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4" name="AutoShape 13"/>
            <p:cNvCxnSpPr>
              <a:cxnSpLocks noChangeShapeType="1"/>
              <a:stCxn id="41" idx="0"/>
              <a:endCxn id="62" idx="0"/>
            </p:cNvCxnSpPr>
            <p:nvPr/>
          </p:nvCxnSpPr>
          <p:spPr bwMode="auto">
            <a:xfrm>
              <a:off x="80391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70" name="AutoShape 5"/>
            <p:cNvSpPr>
              <a:spLocks noChangeArrowheads="1"/>
            </p:cNvSpPr>
            <p:nvPr/>
          </p:nvSpPr>
          <p:spPr bwMode="auto">
            <a:xfrm>
              <a:off x="84582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1" name="AutoShape 5"/>
            <p:cNvSpPr>
              <a:spLocks noChangeArrowheads="1"/>
            </p:cNvSpPr>
            <p:nvPr/>
          </p:nvSpPr>
          <p:spPr bwMode="auto">
            <a:xfrm>
              <a:off x="88392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72" name="AutoShape 12"/>
            <p:cNvCxnSpPr>
              <a:cxnSpLocks noChangeShapeType="1"/>
              <a:stCxn id="42" idx="0"/>
              <a:endCxn id="70" idx="0"/>
            </p:cNvCxnSpPr>
            <p:nvPr/>
          </p:nvCxnSpPr>
          <p:spPr bwMode="auto">
            <a:xfrm flipH="1">
              <a:off x="86487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3" name="AutoShape 13"/>
            <p:cNvCxnSpPr>
              <a:cxnSpLocks noChangeShapeType="1"/>
              <a:stCxn id="42" idx="0"/>
              <a:endCxn id="71" idx="0"/>
            </p:cNvCxnSpPr>
            <p:nvPr/>
          </p:nvCxnSpPr>
          <p:spPr bwMode="auto">
            <a:xfrm>
              <a:off x="88011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76" name="AutoShape 5"/>
            <p:cNvSpPr>
              <a:spLocks noChangeArrowheads="1"/>
            </p:cNvSpPr>
            <p:nvPr/>
          </p:nvSpPr>
          <p:spPr bwMode="auto">
            <a:xfrm>
              <a:off x="93726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7" name="AutoShape 5"/>
            <p:cNvSpPr>
              <a:spLocks noChangeArrowheads="1"/>
            </p:cNvSpPr>
            <p:nvPr/>
          </p:nvSpPr>
          <p:spPr bwMode="auto">
            <a:xfrm>
              <a:off x="97536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78" name="AutoShape 12"/>
            <p:cNvCxnSpPr>
              <a:cxnSpLocks noChangeShapeType="1"/>
              <a:endCxn id="76" idx="0"/>
            </p:cNvCxnSpPr>
            <p:nvPr/>
          </p:nvCxnSpPr>
          <p:spPr bwMode="auto">
            <a:xfrm flipH="1">
              <a:off x="95631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9" name="AutoShape 13"/>
            <p:cNvCxnSpPr>
              <a:cxnSpLocks noChangeShapeType="1"/>
              <a:endCxn id="77" idx="0"/>
            </p:cNvCxnSpPr>
            <p:nvPr/>
          </p:nvCxnSpPr>
          <p:spPr bwMode="auto">
            <a:xfrm>
              <a:off x="97917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80" name="AutoShape 5"/>
            <p:cNvSpPr>
              <a:spLocks noChangeArrowheads="1"/>
            </p:cNvSpPr>
            <p:nvPr/>
          </p:nvSpPr>
          <p:spPr bwMode="auto">
            <a:xfrm>
              <a:off x="102108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81" name="AutoShape 5"/>
            <p:cNvSpPr>
              <a:spLocks noChangeArrowheads="1"/>
            </p:cNvSpPr>
            <p:nvPr/>
          </p:nvSpPr>
          <p:spPr bwMode="auto">
            <a:xfrm>
              <a:off x="105918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82" name="AutoShape 12"/>
            <p:cNvCxnSpPr>
              <a:cxnSpLocks noChangeShapeType="1"/>
              <a:endCxn id="80" idx="0"/>
            </p:cNvCxnSpPr>
            <p:nvPr/>
          </p:nvCxnSpPr>
          <p:spPr bwMode="auto">
            <a:xfrm flipH="1">
              <a:off x="104013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3" name="AutoShape 13"/>
            <p:cNvCxnSpPr>
              <a:cxnSpLocks noChangeShapeType="1"/>
              <a:endCxn id="81" idx="0"/>
            </p:cNvCxnSpPr>
            <p:nvPr/>
          </p:nvCxnSpPr>
          <p:spPr bwMode="auto">
            <a:xfrm>
              <a:off x="105537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86" name="TextBox 85"/>
          <p:cNvSpPr txBox="1"/>
          <p:nvPr/>
        </p:nvSpPr>
        <p:spPr>
          <a:xfrm>
            <a:off x="3285392" y="4114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0.1          0.9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88" name="Content Placeholder 2"/>
          <p:cNvSpPr txBox="1">
            <a:spLocks/>
          </p:cNvSpPr>
          <p:nvPr/>
        </p:nvSpPr>
        <p:spPr bwMode="auto">
          <a:xfrm>
            <a:off x="5943600" y="3047999"/>
            <a:ext cx="5918200" cy="323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Answer: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Expectimax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!</a:t>
            </a:r>
            <a:endParaRPr lang="en-US" sz="2400" kern="0" noProof="0" dirty="0" smtClean="0">
              <a:solidFill>
                <a:schemeClr val="accent2"/>
              </a:solidFill>
              <a:latin typeface="Calibri" pitchFamily="34" charset="0"/>
            </a:endParaRP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noProof="0" dirty="0" smtClean="0">
                <a:latin typeface="Calibri" pitchFamily="34" charset="0"/>
              </a:rPr>
              <a:t>To figure out EACH chance node’s probabilities, you have to run a simulation of your opponent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sz="2000" b="0" i="0" u="none" strike="noStrike" kern="0" cap="none" spc="0" normalizeH="0" baseline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This</a:t>
            </a:r>
            <a:r>
              <a:rPr kumimoji="0" lang="en-US" sz="20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kind of thing gets very slow very quickly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 smtClean="0">
                <a:latin typeface="Calibri" pitchFamily="34" charset="0"/>
              </a:rPr>
              <a:t>Even worse if you have to simulate your opponent simulating you…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noProof="0" dirty="0" smtClean="0">
                <a:latin typeface="Calibri" pitchFamily="34" charset="0"/>
              </a:rPr>
              <a:t>… except for </a:t>
            </a:r>
            <a:r>
              <a:rPr lang="en-US" sz="2000" kern="0" noProof="0" dirty="0" err="1" smtClean="0">
                <a:latin typeface="Calibri" pitchFamily="34" charset="0"/>
              </a:rPr>
              <a:t>minimax</a:t>
            </a:r>
            <a:r>
              <a:rPr lang="en-US" sz="2000" kern="0" noProof="0" dirty="0" smtClean="0">
                <a:latin typeface="Calibri" pitchFamily="34" charset="0"/>
              </a:rPr>
              <a:t>, which</a:t>
            </a:r>
            <a:r>
              <a:rPr lang="en-US" sz="2000" kern="0" dirty="0" smtClean="0">
                <a:latin typeface="Calibri" pitchFamily="34" charset="0"/>
              </a:rPr>
              <a:t> has the nice property that it all collapses into one game tree</a:t>
            </a:r>
            <a:endParaRPr lang="en-US" sz="2000" kern="0" noProof="0" dirty="0" smtClean="0">
              <a:latin typeface="Calibri" pitchFamily="34" charset="0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3429000" y="3048000"/>
            <a:ext cx="2133600" cy="2286000"/>
            <a:chOff x="3429000" y="3048000"/>
            <a:chExt cx="2133600" cy="2286000"/>
          </a:xfrm>
        </p:grpSpPr>
        <p:sp>
          <p:nvSpPr>
            <p:cNvPr id="4" name="AutoShape 27"/>
            <p:cNvSpPr>
              <a:spLocks noChangeArrowheads="1"/>
            </p:cNvSpPr>
            <p:nvPr/>
          </p:nvSpPr>
          <p:spPr bwMode="auto">
            <a:xfrm>
              <a:off x="4364038" y="3048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5" name="AutoShape 28"/>
            <p:cNvCxnSpPr>
              <a:cxnSpLocks noChangeShapeType="1"/>
              <a:stCxn id="4" idx="3"/>
              <a:endCxn id="11" idx="0"/>
            </p:cNvCxnSpPr>
            <p:nvPr/>
          </p:nvCxnSpPr>
          <p:spPr bwMode="auto">
            <a:xfrm flipH="1">
              <a:off x="3935413" y="3276600"/>
              <a:ext cx="571500" cy="4587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" name="AutoShape 29"/>
            <p:cNvCxnSpPr>
              <a:cxnSpLocks noChangeShapeType="1"/>
              <a:stCxn id="4" idx="3"/>
              <a:endCxn id="12" idx="0"/>
            </p:cNvCxnSpPr>
            <p:nvPr/>
          </p:nvCxnSpPr>
          <p:spPr bwMode="auto">
            <a:xfrm>
              <a:off x="4506913" y="3276600"/>
              <a:ext cx="573087" cy="4587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" name="AutoShape 30"/>
            <p:cNvCxnSpPr>
              <a:cxnSpLocks noChangeShapeType="1"/>
              <a:stCxn id="11" idx="4"/>
              <a:endCxn id="18" idx="0"/>
            </p:cNvCxnSpPr>
            <p:nvPr/>
          </p:nvCxnSpPr>
          <p:spPr bwMode="auto">
            <a:xfrm flipH="1">
              <a:off x="3648075" y="4021138"/>
              <a:ext cx="286544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" name="AutoShape 31"/>
            <p:cNvCxnSpPr>
              <a:cxnSpLocks noChangeShapeType="1"/>
              <a:stCxn id="11" idx="4"/>
              <a:endCxn id="21" idx="0"/>
            </p:cNvCxnSpPr>
            <p:nvPr/>
          </p:nvCxnSpPr>
          <p:spPr bwMode="auto">
            <a:xfrm>
              <a:off x="3934619" y="4021138"/>
              <a:ext cx="246856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" name="AutoShape 32"/>
            <p:cNvCxnSpPr>
              <a:cxnSpLocks noChangeShapeType="1"/>
              <a:stCxn id="12" idx="4"/>
              <a:endCxn id="27" idx="0"/>
            </p:cNvCxnSpPr>
            <p:nvPr/>
          </p:nvCxnSpPr>
          <p:spPr bwMode="auto">
            <a:xfrm flipH="1">
              <a:off x="4810125" y="4021138"/>
              <a:ext cx="269875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" name="AutoShape 33"/>
            <p:cNvCxnSpPr>
              <a:cxnSpLocks noChangeShapeType="1"/>
              <a:stCxn id="12" idx="4"/>
              <a:endCxn id="28" idx="0"/>
            </p:cNvCxnSpPr>
            <p:nvPr/>
          </p:nvCxnSpPr>
          <p:spPr bwMode="auto">
            <a:xfrm>
              <a:off x="5080000" y="4021138"/>
              <a:ext cx="263525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" name="Oval 34"/>
            <p:cNvSpPr>
              <a:spLocks noChangeArrowheads="1"/>
            </p:cNvSpPr>
            <p:nvPr/>
          </p:nvSpPr>
          <p:spPr bwMode="auto">
            <a:xfrm>
              <a:off x="3790950" y="3735388"/>
              <a:ext cx="287338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35"/>
            <p:cNvSpPr>
              <a:spLocks noChangeArrowheads="1"/>
            </p:cNvSpPr>
            <p:nvPr/>
          </p:nvSpPr>
          <p:spPr bwMode="auto">
            <a:xfrm>
              <a:off x="4937125" y="3735388"/>
              <a:ext cx="285750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6" name="AutoShape 43"/>
            <p:cNvCxnSpPr>
              <a:cxnSpLocks noChangeShapeType="1"/>
            </p:cNvCxnSpPr>
            <p:nvPr/>
          </p:nvCxnSpPr>
          <p:spPr bwMode="auto">
            <a:xfrm>
              <a:off x="36576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7" name="Line 44"/>
            <p:cNvSpPr>
              <a:spLocks noChangeShapeType="1"/>
            </p:cNvSpPr>
            <p:nvPr/>
          </p:nvSpPr>
          <p:spPr bwMode="auto">
            <a:xfrm flipH="1">
              <a:off x="34290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AutoShape 45"/>
            <p:cNvSpPr>
              <a:spLocks noChangeArrowheads="1"/>
            </p:cNvSpPr>
            <p:nvPr/>
          </p:nvSpPr>
          <p:spPr bwMode="auto">
            <a:xfrm>
              <a:off x="350520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45"/>
            <p:cNvSpPr>
              <a:spLocks noChangeArrowheads="1"/>
            </p:cNvSpPr>
            <p:nvPr/>
          </p:nvSpPr>
          <p:spPr bwMode="auto">
            <a:xfrm>
              <a:off x="403860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45"/>
            <p:cNvSpPr>
              <a:spLocks noChangeArrowheads="1"/>
            </p:cNvSpPr>
            <p:nvPr/>
          </p:nvSpPr>
          <p:spPr bwMode="auto">
            <a:xfrm>
              <a:off x="466725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AutoShape 45"/>
            <p:cNvSpPr>
              <a:spLocks noChangeArrowheads="1"/>
            </p:cNvSpPr>
            <p:nvPr/>
          </p:nvSpPr>
          <p:spPr bwMode="auto">
            <a:xfrm>
              <a:off x="520065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89" name="AutoShape 43"/>
            <p:cNvCxnSpPr>
              <a:cxnSpLocks noChangeShapeType="1"/>
            </p:cNvCxnSpPr>
            <p:nvPr/>
          </p:nvCxnSpPr>
          <p:spPr bwMode="auto">
            <a:xfrm>
              <a:off x="41910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0" name="Line 44"/>
            <p:cNvSpPr>
              <a:spLocks noChangeShapeType="1"/>
            </p:cNvSpPr>
            <p:nvPr/>
          </p:nvSpPr>
          <p:spPr bwMode="auto">
            <a:xfrm flipH="1">
              <a:off x="39624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91" name="AutoShape 43"/>
            <p:cNvCxnSpPr>
              <a:cxnSpLocks noChangeShapeType="1"/>
            </p:cNvCxnSpPr>
            <p:nvPr/>
          </p:nvCxnSpPr>
          <p:spPr bwMode="auto">
            <a:xfrm>
              <a:off x="48006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2" name="Line 44"/>
            <p:cNvSpPr>
              <a:spLocks noChangeShapeType="1"/>
            </p:cNvSpPr>
            <p:nvPr/>
          </p:nvSpPr>
          <p:spPr bwMode="auto">
            <a:xfrm flipH="1">
              <a:off x="45720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93" name="AutoShape 43"/>
            <p:cNvCxnSpPr>
              <a:cxnSpLocks noChangeShapeType="1"/>
            </p:cNvCxnSpPr>
            <p:nvPr/>
          </p:nvCxnSpPr>
          <p:spPr bwMode="auto">
            <a:xfrm>
              <a:off x="53340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4" name="Line 44"/>
            <p:cNvSpPr>
              <a:spLocks noChangeShapeType="1"/>
            </p:cNvSpPr>
            <p:nvPr/>
          </p:nvSpPr>
          <p:spPr bwMode="auto">
            <a:xfrm flipH="1">
              <a:off x="51054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8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7471" y="1340652"/>
            <a:ext cx="8362412" cy="438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Assumptions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3130" y="2369236"/>
            <a:ext cx="4710819" cy="371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2275" y="2523872"/>
            <a:ext cx="4323969" cy="322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Dangers of Optimism and Pessimism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1394936"/>
            <a:ext cx="510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Dangerous Optimism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Assuming chance when the world is adversarial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8400" y="1394936"/>
            <a:ext cx="510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Dangerous Pessimism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Assuming the worst case when it’s not likely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Top-10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10 	</a:t>
            </a:r>
            <a:r>
              <a:rPr lang="en-US" dirty="0" err="1" smtClean="0"/>
              <a:t>TuPAC</a:t>
            </a:r>
            <a:r>
              <a:rPr lang="en-US" dirty="0" smtClean="0"/>
              <a:t> 		Kasey Moffat</a:t>
            </a:r>
          </a:p>
          <a:p>
            <a:r>
              <a:rPr lang="en-US" dirty="0" smtClean="0"/>
              <a:t>9 	test111		</a:t>
            </a:r>
            <a:r>
              <a:rPr lang="en-US" dirty="0" err="1" smtClean="0"/>
              <a:t>Boyi</a:t>
            </a:r>
            <a:r>
              <a:rPr lang="en-US" dirty="0" smtClean="0"/>
              <a:t> Chen</a:t>
            </a:r>
          </a:p>
          <a:p>
            <a:r>
              <a:rPr lang="en-US" dirty="0" smtClean="0"/>
              <a:t>8	ILIKEBIGBOTSANDICANNOTLIE	</a:t>
            </a:r>
            <a:r>
              <a:rPr lang="en-US" dirty="0" err="1" smtClean="0"/>
              <a:t>Keonhwa</a:t>
            </a:r>
            <a:r>
              <a:rPr lang="en-US" dirty="0" smtClean="0"/>
              <a:t> Song and Y. S. Kim</a:t>
            </a:r>
          </a:p>
          <a:p>
            <a:r>
              <a:rPr lang="en-US" dirty="0" smtClean="0"/>
              <a:t>7	</a:t>
            </a:r>
            <a:r>
              <a:rPr lang="en-US" dirty="0" err="1" smtClean="0"/>
              <a:t>lastattempt</a:t>
            </a:r>
            <a:r>
              <a:rPr lang="en-US" dirty="0" smtClean="0"/>
              <a:t> 	Roger </a:t>
            </a:r>
            <a:r>
              <a:rPr lang="en-US" dirty="0" err="1" smtClean="0"/>
              <a:t>Shen</a:t>
            </a:r>
            <a:endParaRPr lang="en-US" dirty="0" smtClean="0"/>
          </a:p>
          <a:p>
            <a:r>
              <a:rPr lang="en-US" dirty="0" smtClean="0"/>
              <a:t>6	OK Bot		Aaron </a:t>
            </a:r>
            <a:r>
              <a:rPr lang="en-US" dirty="0" err="1" smtClean="0"/>
              <a:t>Zhuo</a:t>
            </a:r>
            <a:endParaRPr lang="en-US" dirty="0" smtClean="0"/>
          </a:p>
          <a:p>
            <a:r>
              <a:rPr lang="en-US" dirty="0" smtClean="0"/>
              <a:t>5	Staff too good </a:t>
            </a:r>
            <a:r>
              <a:rPr lang="en-US" dirty="0" smtClean="0">
                <a:sym typeface="Wingdings"/>
              </a:rPr>
              <a:t> Ton Hon Lai</a:t>
            </a:r>
          </a:p>
          <a:p>
            <a:r>
              <a:rPr lang="en-US" dirty="0" smtClean="0">
                <a:sym typeface="Wingdings"/>
              </a:rPr>
              <a:t>4	BL (Bots’ Love)	Joseph </a:t>
            </a:r>
            <a:r>
              <a:rPr lang="en-US" dirty="0" err="1" smtClean="0">
                <a:sym typeface="Wingdings"/>
              </a:rPr>
              <a:t>Hui</a:t>
            </a:r>
            <a:r>
              <a:rPr lang="en-US" dirty="0" smtClean="0">
                <a:sym typeface="Wingdings"/>
              </a:rPr>
              <a:t> and Alan Yao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348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Assumptions vs. Reality</a:t>
            </a:r>
          </a:p>
        </p:txBody>
      </p:sp>
      <p:pic>
        <p:nvPicPr>
          <p:cNvPr id="15363" name="Picture 2" descr="\\.host\Shared Folders\Shared with PC\images\min-vs-exp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752600"/>
            <a:ext cx="32893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023250"/>
              </p:ext>
            </p:extLst>
          </p:nvPr>
        </p:nvGraphicFramePr>
        <p:xfrm>
          <a:off x="5791200" y="1905000"/>
          <a:ext cx="5715000" cy="309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000"/>
                <a:gridCol w="2133600"/>
                <a:gridCol w="2057400"/>
              </a:tblGrid>
              <a:tr h="83820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Adversarial 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Random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Calibri"/>
                          <a:cs typeface="Calibri"/>
                        </a:rPr>
                        <a:t>Minimax</a:t>
                      </a:r>
                      <a:r>
                        <a:rPr lang="en-US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 smtClean="0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 smtClean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 smtClean="0">
                          <a:latin typeface="Calibri"/>
                          <a:cs typeface="Calibri"/>
                        </a:rPr>
                        <a:t> Score: 483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 smtClean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 smtClean="0">
                          <a:latin typeface="Calibri"/>
                          <a:cs typeface="Calibri"/>
                        </a:rPr>
                        <a:t> Score: 493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11176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Calibri"/>
                          <a:cs typeface="Calibri"/>
                        </a:rPr>
                        <a:t>Expectimax</a:t>
                      </a:r>
                      <a:r>
                        <a:rPr lang="en-US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 smtClean="0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Won 1/5</a:t>
                      </a:r>
                    </a:p>
                    <a:p>
                      <a:pPr algn="ctr"/>
                      <a:endParaRPr lang="en-US" sz="1050" dirty="0" smtClean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 smtClean="0">
                          <a:latin typeface="Calibri"/>
                          <a:cs typeface="Calibri"/>
                        </a:rPr>
                        <a:t> Score: -303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 smtClean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 smtClean="0">
                          <a:latin typeface="Calibri"/>
                          <a:cs typeface="Calibri"/>
                        </a:rPr>
                        <a:t> Score: 503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382" name="TextBox 5"/>
          <p:cNvSpPr txBox="1">
            <a:spLocks noChangeArrowheads="1"/>
          </p:cNvSpPr>
          <p:nvPr/>
        </p:nvSpPr>
        <p:spPr bwMode="auto">
          <a:xfrm>
            <a:off x="8107411" y="6488668"/>
            <a:ext cx="40560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[Demos: </a:t>
            </a:r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world </a:t>
            </a: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assumptions (L7D3,4,5,6)]</a:t>
            </a:r>
            <a:endParaRPr lang="en-US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5383" name="TextBox 6"/>
          <p:cNvSpPr txBox="1">
            <a:spLocks noChangeArrowheads="1"/>
          </p:cNvSpPr>
          <p:nvPr/>
        </p:nvSpPr>
        <p:spPr bwMode="auto">
          <a:xfrm>
            <a:off x="8545068" y="5105400"/>
            <a:ext cx="29611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Results from playing 5 games</a:t>
            </a:r>
          </a:p>
        </p:txBody>
      </p:sp>
      <p:sp>
        <p:nvSpPr>
          <p:cNvPr id="15384" name="TextBox 7"/>
          <p:cNvSpPr txBox="1">
            <a:spLocks noChangeArrowheads="1"/>
          </p:cNvSpPr>
          <p:nvPr/>
        </p:nvSpPr>
        <p:spPr bwMode="auto">
          <a:xfrm>
            <a:off x="1066800" y="6059269"/>
            <a:ext cx="67200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latin typeface="Calibri" pitchFamily="34" charset="0"/>
              </a:rPr>
              <a:t>Pacman</a:t>
            </a:r>
            <a:r>
              <a:rPr lang="en-US" dirty="0">
                <a:latin typeface="Calibri" pitchFamily="34" charset="0"/>
              </a:rPr>
              <a:t> used depth 4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avoids trouble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Ghost used depth 2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seeks </a:t>
            </a:r>
            <a:r>
              <a:rPr lang="en-US" dirty="0" err="1">
                <a:latin typeface="Calibri" pitchFamily="34" charset="0"/>
              </a:rPr>
              <a:t>Pacman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 smtClean="0"/>
              <a:t>Video of Demo World Assumptions</a:t>
            </a:r>
            <a:br>
              <a:rPr lang="en-US" sz="3600" dirty="0" smtClean="0"/>
            </a:br>
            <a:r>
              <a:rPr lang="en-US" sz="3600" dirty="0" smtClean="0"/>
              <a:t>Random Ghost – </a:t>
            </a:r>
            <a:r>
              <a:rPr lang="en-US" sz="3600" dirty="0" err="1" smtClean="0"/>
              <a:t>Expectimax</a:t>
            </a:r>
            <a:r>
              <a:rPr lang="en-US" sz="3600" dirty="0" smtClean="0"/>
              <a:t> </a:t>
            </a:r>
            <a:r>
              <a:rPr lang="en-US" sz="3600" dirty="0" err="1" smtClean="0"/>
              <a:t>Pacman</a:t>
            </a:r>
            <a:endParaRPr lang="en-US" sz="3600" dirty="0"/>
          </a:p>
        </p:txBody>
      </p:sp>
      <p:pic>
        <p:nvPicPr>
          <p:cNvPr id="4" name="World Assumptions -- Random Ghost Expect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1"/>
            <a:ext cx="829055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20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 smtClean="0"/>
              <a:t>Video of Demo World Assumptions</a:t>
            </a:r>
            <a:br>
              <a:rPr lang="en-US" sz="3600" dirty="0" smtClean="0"/>
            </a:br>
            <a:r>
              <a:rPr lang="en-US" sz="3600" dirty="0" smtClean="0"/>
              <a:t>Adversarial Ghost – </a:t>
            </a:r>
            <a:r>
              <a:rPr lang="en-US" sz="3600" dirty="0" err="1" smtClean="0"/>
              <a:t>Minimax</a:t>
            </a:r>
            <a:r>
              <a:rPr lang="en-US" sz="3600" dirty="0" smtClean="0"/>
              <a:t> </a:t>
            </a:r>
            <a:r>
              <a:rPr lang="en-US" sz="3600" dirty="0" err="1" smtClean="0"/>
              <a:t>Pacman</a:t>
            </a:r>
            <a:endParaRPr lang="en-US" sz="3600" dirty="0"/>
          </a:p>
        </p:txBody>
      </p:sp>
      <p:pic>
        <p:nvPicPr>
          <p:cNvPr id="4" name="World Assumptions -- Adversarial Ghost Min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0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0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 smtClean="0"/>
              <a:t>Video of Demo World Assumptions</a:t>
            </a:r>
            <a:br>
              <a:rPr lang="en-US" sz="3600" dirty="0" smtClean="0"/>
            </a:br>
            <a:r>
              <a:rPr lang="en-US" sz="3600" dirty="0" smtClean="0"/>
              <a:t>Adversarial Ghost – </a:t>
            </a:r>
            <a:r>
              <a:rPr lang="en-US" sz="3600" dirty="0" err="1" smtClean="0"/>
              <a:t>Expectimax</a:t>
            </a:r>
            <a:r>
              <a:rPr lang="en-US" sz="3600" dirty="0" smtClean="0"/>
              <a:t> </a:t>
            </a:r>
            <a:r>
              <a:rPr lang="en-US" sz="3600" dirty="0" err="1" smtClean="0"/>
              <a:t>Pacman</a:t>
            </a:r>
            <a:endParaRPr lang="en-US" sz="3600" dirty="0"/>
          </a:p>
        </p:txBody>
      </p:sp>
      <p:pic>
        <p:nvPicPr>
          <p:cNvPr id="4" name="World Assumptions -- Adversarial Ghost Expect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0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0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 smtClean="0"/>
              <a:t>Video of Demo World Assumptions</a:t>
            </a:r>
            <a:br>
              <a:rPr lang="en-US" sz="3600" dirty="0" smtClean="0"/>
            </a:br>
            <a:r>
              <a:rPr lang="en-US" sz="3600" dirty="0" smtClean="0"/>
              <a:t>Random Ghost – </a:t>
            </a:r>
            <a:r>
              <a:rPr lang="en-US" sz="3600" dirty="0" err="1" smtClean="0"/>
              <a:t>Minimax</a:t>
            </a:r>
            <a:r>
              <a:rPr lang="en-US" sz="3600" dirty="0" smtClean="0"/>
              <a:t> </a:t>
            </a:r>
            <a:r>
              <a:rPr lang="en-US" sz="3600" dirty="0" err="1" smtClean="0"/>
              <a:t>Pacman</a:t>
            </a:r>
            <a:endParaRPr lang="en-US" sz="3600" dirty="0"/>
          </a:p>
        </p:txBody>
      </p:sp>
      <p:pic>
        <p:nvPicPr>
          <p:cNvPr id="4" name="World Assumptions -- Random Ghost Min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143000"/>
            <a:ext cx="83820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0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0" y="1430338"/>
            <a:ext cx="516255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Game Types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1397" y="1681694"/>
            <a:ext cx="2432553" cy="278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Mixed Layer Types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3276600" cy="5029200"/>
          </a:xfrm>
        </p:spPr>
        <p:txBody>
          <a:bodyPr/>
          <a:lstStyle/>
          <a:p>
            <a:r>
              <a:rPr lang="en-US" sz="2800" dirty="0" smtClean="0"/>
              <a:t>E.g. Backgammon</a:t>
            </a:r>
          </a:p>
          <a:p>
            <a:r>
              <a:rPr lang="en-US" sz="2800" dirty="0" err="1" smtClean="0"/>
              <a:t>Expectiminimax</a:t>
            </a:r>
            <a:endParaRPr lang="en-US" sz="2800" dirty="0" smtClean="0"/>
          </a:p>
          <a:p>
            <a:pPr lvl="1"/>
            <a:r>
              <a:rPr lang="en-US" sz="2400" dirty="0" smtClean="0"/>
              <a:t>Environment is an extra “random agent” player that moves after each min/max agent</a:t>
            </a:r>
          </a:p>
          <a:p>
            <a:pPr lvl="1"/>
            <a:r>
              <a:rPr lang="en-US" sz="2400" dirty="0" smtClean="0"/>
              <a:t>Each node computes the appropriate combination of its children</a:t>
            </a:r>
          </a:p>
          <a:p>
            <a:pPr lvl="1"/>
            <a:endParaRPr lang="en-US" sz="2200" dirty="0" smtClean="0"/>
          </a:p>
          <a:p>
            <a:endParaRPr lang="en-US" sz="2200" dirty="0" smtClean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92865" y="1219200"/>
            <a:ext cx="1045620" cy="1033462"/>
          </a:xfrm>
          <a:prstGeom prst="rect">
            <a:avLst/>
          </a:prstGeom>
          <a:noFill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4200" y="3310622"/>
            <a:ext cx="928884" cy="1032093"/>
          </a:xfrm>
          <a:prstGeom prst="rect">
            <a:avLst/>
          </a:prstGeom>
          <a:noFill/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70542" y="2258167"/>
            <a:ext cx="909315" cy="1018433"/>
          </a:xfrm>
          <a:prstGeom prst="rect">
            <a:avLst/>
          </a:prstGeom>
          <a:noFill/>
        </p:spPr>
      </p:pic>
      <p:grpSp>
        <p:nvGrpSpPr>
          <p:cNvPr id="60" name="Group 59"/>
          <p:cNvGrpSpPr/>
          <p:nvPr/>
        </p:nvGrpSpPr>
        <p:grpSpPr>
          <a:xfrm>
            <a:off x="7086600" y="1600200"/>
            <a:ext cx="3048000" cy="3352800"/>
            <a:chOff x="7315200" y="1539240"/>
            <a:chExt cx="2133600" cy="2346960"/>
          </a:xfrm>
        </p:grpSpPr>
        <p:sp>
          <p:nvSpPr>
            <p:cNvPr id="15" name="AutoShape 27"/>
            <p:cNvSpPr>
              <a:spLocks noChangeArrowheads="1"/>
            </p:cNvSpPr>
            <p:nvPr/>
          </p:nvSpPr>
          <p:spPr bwMode="auto">
            <a:xfrm>
              <a:off x="8229600" y="153924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6" name="AutoShape 28"/>
            <p:cNvCxnSpPr>
              <a:cxnSpLocks noChangeShapeType="1"/>
              <a:stCxn id="15" idx="3"/>
              <a:endCxn id="22" idx="0"/>
            </p:cNvCxnSpPr>
            <p:nvPr/>
          </p:nvCxnSpPr>
          <p:spPr bwMode="auto">
            <a:xfrm flipH="1">
              <a:off x="7720807" y="1767840"/>
              <a:ext cx="651669" cy="51974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" name="AutoShape 29"/>
            <p:cNvCxnSpPr>
              <a:cxnSpLocks noChangeShapeType="1"/>
              <a:stCxn id="15" idx="3"/>
              <a:endCxn id="23" idx="0"/>
            </p:cNvCxnSpPr>
            <p:nvPr/>
          </p:nvCxnSpPr>
          <p:spPr bwMode="auto">
            <a:xfrm>
              <a:off x="8372475" y="1767840"/>
              <a:ext cx="646112" cy="51974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8" name="AutoShape 30"/>
            <p:cNvCxnSpPr>
              <a:cxnSpLocks noChangeShapeType="1"/>
              <a:stCxn id="22" idx="4"/>
              <a:endCxn id="30" idx="3"/>
            </p:cNvCxnSpPr>
            <p:nvPr/>
          </p:nvCxnSpPr>
          <p:spPr bwMode="auto">
            <a:xfrm flipH="1">
              <a:off x="7458075" y="2573338"/>
              <a:ext cx="262731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9" name="AutoShape 31"/>
            <p:cNvCxnSpPr>
              <a:cxnSpLocks noChangeShapeType="1"/>
              <a:stCxn id="22" idx="4"/>
              <a:endCxn id="31" idx="3"/>
            </p:cNvCxnSpPr>
            <p:nvPr/>
          </p:nvCxnSpPr>
          <p:spPr bwMode="auto">
            <a:xfrm>
              <a:off x="7720806" y="2573338"/>
              <a:ext cx="289719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" name="AutoShape 32"/>
            <p:cNvCxnSpPr>
              <a:cxnSpLocks noChangeShapeType="1"/>
              <a:stCxn id="23" idx="4"/>
              <a:endCxn id="32" idx="3"/>
            </p:cNvCxnSpPr>
            <p:nvPr/>
          </p:nvCxnSpPr>
          <p:spPr bwMode="auto">
            <a:xfrm flipH="1">
              <a:off x="8753475" y="2573338"/>
              <a:ext cx="265112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1" name="AutoShape 33"/>
            <p:cNvCxnSpPr>
              <a:cxnSpLocks noChangeShapeType="1"/>
              <a:stCxn id="23" idx="4"/>
              <a:endCxn id="33" idx="3"/>
            </p:cNvCxnSpPr>
            <p:nvPr/>
          </p:nvCxnSpPr>
          <p:spPr bwMode="auto">
            <a:xfrm>
              <a:off x="9018587" y="2573338"/>
              <a:ext cx="287338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2" name="Oval 34"/>
            <p:cNvSpPr>
              <a:spLocks noChangeArrowheads="1"/>
            </p:cNvSpPr>
            <p:nvPr/>
          </p:nvSpPr>
          <p:spPr bwMode="auto">
            <a:xfrm>
              <a:off x="7577137" y="2287588"/>
              <a:ext cx="287338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35"/>
            <p:cNvSpPr>
              <a:spLocks noChangeArrowheads="1"/>
            </p:cNvSpPr>
            <p:nvPr/>
          </p:nvSpPr>
          <p:spPr bwMode="auto">
            <a:xfrm>
              <a:off x="8875712" y="2287588"/>
              <a:ext cx="285750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AutoShape 27"/>
            <p:cNvSpPr>
              <a:spLocks noChangeArrowheads="1"/>
            </p:cNvSpPr>
            <p:nvPr/>
          </p:nvSpPr>
          <p:spPr bwMode="auto">
            <a:xfrm rot="10800000">
              <a:off x="731520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27"/>
            <p:cNvSpPr>
              <a:spLocks noChangeArrowheads="1"/>
            </p:cNvSpPr>
            <p:nvPr/>
          </p:nvSpPr>
          <p:spPr bwMode="auto">
            <a:xfrm rot="10800000">
              <a:off x="786765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27"/>
            <p:cNvSpPr>
              <a:spLocks noChangeArrowheads="1"/>
            </p:cNvSpPr>
            <p:nvPr/>
          </p:nvSpPr>
          <p:spPr bwMode="auto">
            <a:xfrm rot="10800000">
              <a:off x="861060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AutoShape 27"/>
            <p:cNvSpPr>
              <a:spLocks noChangeArrowheads="1"/>
            </p:cNvSpPr>
            <p:nvPr/>
          </p:nvSpPr>
          <p:spPr bwMode="auto">
            <a:xfrm rot="10800000">
              <a:off x="916305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42" name="AutoShape 32"/>
            <p:cNvCxnSpPr>
              <a:cxnSpLocks noChangeShapeType="1"/>
              <a:stCxn id="30" idx="0"/>
            </p:cNvCxnSpPr>
            <p:nvPr/>
          </p:nvCxnSpPr>
          <p:spPr bwMode="auto">
            <a:xfrm flipH="1">
              <a:off x="7315200" y="3352800"/>
              <a:ext cx="14287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3" name="AutoShape 33"/>
            <p:cNvCxnSpPr>
              <a:cxnSpLocks noChangeShapeType="1"/>
              <a:stCxn id="30" idx="0"/>
            </p:cNvCxnSpPr>
            <p:nvPr/>
          </p:nvCxnSpPr>
          <p:spPr bwMode="auto">
            <a:xfrm>
              <a:off x="7458075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8" name="AutoShape 32"/>
            <p:cNvCxnSpPr>
              <a:cxnSpLocks noChangeShapeType="1"/>
              <a:stCxn id="31" idx="0"/>
            </p:cNvCxnSpPr>
            <p:nvPr/>
          </p:nvCxnSpPr>
          <p:spPr bwMode="auto">
            <a:xfrm flipH="1">
              <a:off x="7848601" y="3352800"/>
              <a:ext cx="16192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9" name="AutoShape 33"/>
            <p:cNvCxnSpPr>
              <a:cxnSpLocks noChangeShapeType="1"/>
              <a:stCxn id="31" idx="0"/>
            </p:cNvCxnSpPr>
            <p:nvPr/>
          </p:nvCxnSpPr>
          <p:spPr bwMode="auto">
            <a:xfrm>
              <a:off x="8010525" y="3352800"/>
              <a:ext cx="14287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2" name="AutoShape 32"/>
            <p:cNvCxnSpPr>
              <a:cxnSpLocks noChangeShapeType="1"/>
              <a:stCxn id="32" idx="0"/>
            </p:cNvCxnSpPr>
            <p:nvPr/>
          </p:nvCxnSpPr>
          <p:spPr bwMode="auto">
            <a:xfrm flipH="1">
              <a:off x="8610601" y="3352800"/>
              <a:ext cx="14287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3" name="AutoShape 33"/>
            <p:cNvCxnSpPr>
              <a:cxnSpLocks noChangeShapeType="1"/>
              <a:stCxn id="32" idx="0"/>
            </p:cNvCxnSpPr>
            <p:nvPr/>
          </p:nvCxnSpPr>
          <p:spPr bwMode="auto">
            <a:xfrm>
              <a:off x="8753475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6" name="AutoShape 32"/>
            <p:cNvCxnSpPr>
              <a:cxnSpLocks noChangeShapeType="1"/>
              <a:stCxn id="33" idx="0"/>
            </p:cNvCxnSpPr>
            <p:nvPr/>
          </p:nvCxnSpPr>
          <p:spPr bwMode="auto">
            <a:xfrm flipH="1">
              <a:off x="9144000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7" name="AutoShape 33"/>
            <p:cNvCxnSpPr>
              <a:cxnSpLocks noChangeShapeType="1"/>
              <a:stCxn id="33" idx="0"/>
            </p:cNvCxnSpPr>
            <p:nvPr/>
          </p:nvCxnSpPr>
          <p:spPr bwMode="auto">
            <a:xfrm>
              <a:off x="9305925" y="3352800"/>
              <a:ext cx="14287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Backgammon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41437"/>
            <a:ext cx="6553200" cy="4525963"/>
          </a:xfrm>
        </p:spPr>
        <p:txBody>
          <a:bodyPr/>
          <a:lstStyle/>
          <a:p>
            <a:r>
              <a:rPr lang="en-US" sz="2200" dirty="0" smtClean="0"/>
              <a:t>Dice rolls increase </a:t>
            </a:r>
            <a:r>
              <a:rPr lang="en-US" sz="2200" i="1" dirty="0" smtClean="0"/>
              <a:t>b</a:t>
            </a:r>
            <a:r>
              <a:rPr lang="en-US" sz="2200" dirty="0" smtClean="0"/>
              <a:t>: 21 possible rolls with 2 dice</a:t>
            </a:r>
          </a:p>
          <a:p>
            <a:pPr lvl="1"/>
            <a:r>
              <a:rPr lang="en-US" sz="2000" dirty="0" smtClean="0"/>
              <a:t>Backgammon </a:t>
            </a:r>
            <a:r>
              <a:rPr lang="en-US" sz="2000" dirty="0" smtClean="0">
                <a:sym typeface="Symbol" pitchFamily="18" charset="2"/>
              </a:rPr>
              <a:t></a:t>
            </a:r>
            <a:r>
              <a:rPr lang="en-US" sz="2000" dirty="0" smtClean="0"/>
              <a:t> 20 legal moves</a:t>
            </a:r>
          </a:p>
          <a:p>
            <a:pPr lvl="1"/>
            <a:r>
              <a:rPr lang="en-US" sz="2000" dirty="0" smtClean="0"/>
              <a:t>Depth 2 = 20 x (21 x 20)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 = 1.2 x 10</a:t>
            </a:r>
            <a:r>
              <a:rPr lang="en-US" sz="2000" baseline="30000" dirty="0" smtClean="0"/>
              <a:t>9</a:t>
            </a:r>
          </a:p>
          <a:p>
            <a:pPr lvl="4"/>
            <a:endParaRPr lang="en-US" sz="1200" dirty="0" smtClean="0"/>
          </a:p>
          <a:p>
            <a:r>
              <a:rPr lang="en-US" sz="2200" dirty="0" smtClean="0"/>
              <a:t>As depth increases, probability of reaching a given search node shrinks</a:t>
            </a:r>
          </a:p>
          <a:p>
            <a:pPr lvl="1"/>
            <a:r>
              <a:rPr lang="en-US" sz="2000" dirty="0" smtClean="0"/>
              <a:t>So usefulness of search is diminished</a:t>
            </a:r>
          </a:p>
          <a:p>
            <a:pPr lvl="1"/>
            <a:r>
              <a:rPr lang="en-US" sz="2000" dirty="0" smtClean="0"/>
              <a:t>So limiting depth is less damaging</a:t>
            </a:r>
          </a:p>
          <a:p>
            <a:pPr lvl="1"/>
            <a:r>
              <a:rPr lang="en-US" sz="2000" dirty="0" smtClean="0"/>
              <a:t>But pruning is trickier…</a:t>
            </a:r>
          </a:p>
          <a:p>
            <a:pPr lvl="4"/>
            <a:endParaRPr lang="en-US" sz="1200" dirty="0" smtClean="0"/>
          </a:p>
          <a:p>
            <a:r>
              <a:rPr lang="en-US" sz="2200" dirty="0" smtClean="0"/>
              <a:t>Historic AI: </a:t>
            </a:r>
            <a:r>
              <a:rPr lang="en-US" sz="2200" dirty="0" err="1" smtClean="0"/>
              <a:t>TDGammon</a:t>
            </a:r>
            <a:r>
              <a:rPr lang="en-US" sz="2200" dirty="0" smtClean="0"/>
              <a:t> uses depth-2 search + very good evaluation function + reinforcement learning: </a:t>
            </a:r>
            <a:br>
              <a:rPr lang="en-US" sz="2200" dirty="0" smtClean="0"/>
            </a:br>
            <a:r>
              <a:rPr lang="en-US" sz="2200" dirty="0" smtClean="0"/>
              <a:t>world-champion level play</a:t>
            </a:r>
          </a:p>
          <a:p>
            <a:pPr lvl="3"/>
            <a:endParaRPr lang="en-US" sz="1000" dirty="0" smtClean="0"/>
          </a:p>
          <a:p>
            <a:r>
              <a:rPr lang="en-US" sz="2200" dirty="0" smtClean="0"/>
              <a:t>1</a:t>
            </a:r>
            <a:r>
              <a:rPr lang="en-US" sz="2200" baseline="30000" dirty="0" smtClean="0"/>
              <a:t>st</a:t>
            </a:r>
            <a:r>
              <a:rPr lang="en-US" sz="2200" dirty="0" smtClean="0"/>
              <a:t> AI world champion in any game!</a:t>
            </a:r>
          </a:p>
        </p:txBody>
      </p:sp>
      <p:pic>
        <p:nvPicPr>
          <p:cNvPr id="9218" name="Picture 2" descr="http://upload.wikimedia.org/wikipedia/commons/3/30/Backgammon_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1524000"/>
            <a:ext cx="4229100" cy="2819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001000" y="6550223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Calibri" pitchFamily="34" charset="0"/>
              </a:rPr>
              <a:t>Image: Wikipedia</a:t>
            </a:r>
            <a:endParaRPr lang="en-US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1" y="4246885"/>
            <a:ext cx="3657600" cy="234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7112" y="228600"/>
            <a:ext cx="3454888" cy="20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Multi-Agent Utilities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610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What if the game is not zero-sum, or has multiple players?</a:t>
            </a:r>
          </a:p>
          <a:p>
            <a:pPr lvl="2">
              <a:lnSpc>
                <a:spcPct val="80000"/>
              </a:lnSpc>
            </a:pPr>
            <a:endParaRPr lang="en-US" sz="16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Generalization of </a:t>
            </a:r>
            <a:r>
              <a:rPr lang="en-US" sz="2400" dirty="0" err="1" smtClean="0"/>
              <a:t>minimax</a:t>
            </a:r>
            <a:r>
              <a:rPr lang="en-US" sz="2400" dirty="0" smtClean="0"/>
              <a:t>: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Terminals have utility </a:t>
            </a:r>
            <a:r>
              <a:rPr lang="en-US" sz="2000" dirty="0" err="1" smtClean="0"/>
              <a:t>tuples</a:t>
            </a:r>
            <a:endParaRPr lang="en-US" sz="2000" dirty="0" smtClean="0"/>
          </a:p>
          <a:p>
            <a:pPr lvl="1">
              <a:lnSpc>
                <a:spcPct val="80000"/>
              </a:lnSpc>
            </a:pPr>
            <a:r>
              <a:rPr lang="en-US" sz="2000" dirty="0" smtClean="0"/>
              <a:t>Node values are also utility </a:t>
            </a:r>
            <a:r>
              <a:rPr lang="en-US" sz="2000" dirty="0" err="1" smtClean="0"/>
              <a:t>tuples</a:t>
            </a:r>
            <a:endParaRPr lang="en-US" sz="2000" dirty="0" smtClean="0"/>
          </a:p>
          <a:p>
            <a:pPr lvl="1">
              <a:lnSpc>
                <a:spcPct val="80000"/>
              </a:lnSpc>
            </a:pPr>
            <a:r>
              <a:rPr lang="en-US" sz="2000" dirty="0" smtClean="0"/>
              <a:t>Each player maximizes its own component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Can give rise to cooperation and</a:t>
            </a:r>
          </a:p>
          <a:p>
            <a:pPr lvl="1">
              <a:lnSpc>
                <a:spcPct val="80000"/>
              </a:lnSpc>
              <a:buNone/>
            </a:pPr>
            <a:r>
              <a:rPr lang="en-US" sz="2000" dirty="0" smtClean="0"/>
              <a:t>	competition dynamically…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572000" y="1972273"/>
            <a:ext cx="6934200" cy="3742727"/>
            <a:chOff x="3200400" y="2057400"/>
            <a:chExt cx="5638800" cy="3043536"/>
          </a:xfrm>
        </p:grpSpPr>
        <p:sp>
          <p:nvSpPr>
            <p:cNvPr id="18436" name="Text Box 25"/>
            <p:cNvSpPr txBox="1">
              <a:spLocks noChangeArrowheads="1"/>
            </p:cNvSpPr>
            <p:nvPr/>
          </p:nvSpPr>
          <p:spPr bwMode="auto">
            <a:xfrm>
              <a:off x="32004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6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6</a:t>
              </a:r>
            </a:p>
          </p:txBody>
        </p:sp>
        <p:sp>
          <p:nvSpPr>
            <p:cNvPr id="18437" name="Text Box 26"/>
            <p:cNvSpPr txBox="1">
              <a:spLocks noChangeArrowheads="1"/>
            </p:cNvSpPr>
            <p:nvPr/>
          </p:nvSpPr>
          <p:spPr bwMode="auto">
            <a:xfrm>
              <a:off x="38862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38" name="Text Box 27"/>
            <p:cNvSpPr txBox="1">
              <a:spLocks noChangeArrowheads="1"/>
            </p:cNvSpPr>
            <p:nvPr/>
          </p:nvSpPr>
          <p:spPr bwMode="auto">
            <a:xfrm>
              <a:off x="46482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6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39" name="Text Box 28"/>
            <p:cNvSpPr txBox="1">
              <a:spLocks noChangeArrowheads="1"/>
            </p:cNvSpPr>
            <p:nvPr/>
          </p:nvSpPr>
          <p:spPr bwMode="auto">
            <a:xfrm>
              <a:off x="53340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2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8440" name="Text Box 29"/>
            <p:cNvSpPr txBox="1">
              <a:spLocks noChangeArrowheads="1"/>
            </p:cNvSpPr>
            <p:nvPr/>
          </p:nvSpPr>
          <p:spPr bwMode="auto">
            <a:xfrm>
              <a:off x="60960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7</a:t>
              </a:r>
            </a:p>
          </p:txBody>
        </p:sp>
        <p:sp>
          <p:nvSpPr>
            <p:cNvPr id="18441" name="Text Box 30"/>
            <p:cNvSpPr txBox="1">
              <a:spLocks noChangeArrowheads="1"/>
            </p:cNvSpPr>
            <p:nvPr/>
          </p:nvSpPr>
          <p:spPr bwMode="auto">
            <a:xfrm>
              <a:off x="6781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42" name="Text Box 31"/>
            <p:cNvSpPr txBox="1">
              <a:spLocks noChangeArrowheads="1"/>
            </p:cNvSpPr>
            <p:nvPr/>
          </p:nvSpPr>
          <p:spPr bwMode="auto">
            <a:xfrm>
              <a:off x="7543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8443" name="Text Box 32"/>
            <p:cNvSpPr txBox="1">
              <a:spLocks noChangeArrowheads="1"/>
            </p:cNvSpPr>
            <p:nvPr/>
          </p:nvSpPr>
          <p:spPr bwMode="auto">
            <a:xfrm>
              <a:off x="82296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2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5</a:t>
              </a:r>
            </a:p>
          </p:txBody>
        </p:sp>
        <p:cxnSp>
          <p:nvCxnSpPr>
            <p:cNvPr id="18445" name="AutoShape 11"/>
            <p:cNvCxnSpPr>
              <a:cxnSpLocks noChangeShapeType="1"/>
            </p:cNvCxnSpPr>
            <p:nvPr/>
          </p:nvCxnSpPr>
          <p:spPr bwMode="auto">
            <a:xfrm flipH="1">
              <a:off x="4686300" y="2362200"/>
              <a:ext cx="12954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6" name="AutoShape 12"/>
            <p:cNvCxnSpPr>
              <a:cxnSpLocks noChangeShapeType="1"/>
            </p:cNvCxnSpPr>
            <p:nvPr/>
          </p:nvCxnSpPr>
          <p:spPr bwMode="auto">
            <a:xfrm>
              <a:off x="5981700" y="2362200"/>
              <a:ext cx="14478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7" name="AutoShape 13"/>
            <p:cNvCxnSpPr>
              <a:cxnSpLocks noChangeShapeType="1"/>
            </p:cNvCxnSpPr>
            <p:nvPr/>
          </p:nvCxnSpPr>
          <p:spPr bwMode="auto">
            <a:xfrm flipH="1">
              <a:off x="4000500" y="3124200"/>
              <a:ext cx="6858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8" name="AutoShape 14"/>
            <p:cNvCxnSpPr>
              <a:cxnSpLocks noChangeShapeType="1"/>
            </p:cNvCxnSpPr>
            <p:nvPr/>
          </p:nvCxnSpPr>
          <p:spPr bwMode="auto">
            <a:xfrm>
              <a:off x="46863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9" name="AutoShape 15"/>
            <p:cNvCxnSpPr>
              <a:cxnSpLocks noChangeShapeType="1"/>
            </p:cNvCxnSpPr>
            <p:nvPr/>
          </p:nvCxnSpPr>
          <p:spPr bwMode="auto">
            <a:xfrm flipH="1">
              <a:off x="68199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0" name="AutoShape 16"/>
            <p:cNvCxnSpPr>
              <a:cxnSpLocks noChangeShapeType="1"/>
            </p:cNvCxnSpPr>
            <p:nvPr/>
          </p:nvCxnSpPr>
          <p:spPr bwMode="auto">
            <a:xfrm>
              <a:off x="74295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1" name="AutoShape 17"/>
            <p:cNvCxnSpPr>
              <a:cxnSpLocks noChangeShapeType="1"/>
            </p:cNvCxnSpPr>
            <p:nvPr/>
          </p:nvCxnSpPr>
          <p:spPr bwMode="auto">
            <a:xfrm flipH="1">
              <a:off x="37338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2" name="AutoShape 18"/>
            <p:cNvCxnSpPr>
              <a:cxnSpLocks noChangeShapeType="1"/>
            </p:cNvCxnSpPr>
            <p:nvPr/>
          </p:nvCxnSpPr>
          <p:spPr bwMode="auto">
            <a:xfrm>
              <a:off x="40005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3" name="AutoShape 19"/>
            <p:cNvCxnSpPr>
              <a:cxnSpLocks noChangeShapeType="1"/>
            </p:cNvCxnSpPr>
            <p:nvPr/>
          </p:nvCxnSpPr>
          <p:spPr bwMode="auto">
            <a:xfrm flipH="1">
              <a:off x="5029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4" name="AutoShape 20"/>
            <p:cNvCxnSpPr>
              <a:cxnSpLocks noChangeShapeType="1"/>
            </p:cNvCxnSpPr>
            <p:nvPr/>
          </p:nvCxnSpPr>
          <p:spPr bwMode="auto">
            <a:xfrm>
              <a:off x="52959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5" name="AutoShape 21"/>
            <p:cNvCxnSpPr>
              <a:cxnSpLocks noChangeShapeType="1"/>
            </p:cNvCxnSpPr>
            <p:nvPr/>
          </p:nvCxnSpPr>
          <p:spPr bwMode="auto">
            <a:xfrm flipH="1">
              <a:off x="6553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6" name="AutoShape 22"/>
            <p:cNvCxnSpPr>
              <a:cxnSpLocks noChangeShapeType="1"/>
            </p:cNvCxnSpPr>
            <p:nvPr/>
          </p:nvCxnSpPr>
          <p:spPr bwMode="auto">
            <a:xfrm>
              <a:off x="68199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7" name="AutoShape 23"/>
            <p:cNvCxnSpPr>
              <a:cxnSpLocks noChangeShapeType="1"/>
            </p:cNvCxnSpPr>
            <p:nvPr/>
          </p:nvCxnSpPr>
          <p:spPr bwMode="auto">
            <a:xfrm flipH="1">
              <a:off x="77724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8" name="AutoShape 24"/>
            <p:cNvCxnSpPr>
              <a:cxnSpLocks noChangeShapeType="1"/>
            </p:cNvCxnSpPr>
            <p:nvPr/>
          </p:nvCxnSpPr>
          <p:spPr bwMode="auto">
            <a:xfrm>
              <a:off x="80391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8459" name="AutoShape 27"/>
            <p:cNvSpPr>
              <a:spLocks noChangeArrowheads="1"/>
            </p:cNvSpPr>
            <p:nvPr/>
          </p:nvSpPr>
          <p:spPr bwMode="auto">
            <a:xfrm>
              <a:off x="5762625" y="2057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0" name="AutoShape 27"/>
            <p:cNvSpPr>
              <a:spLocks noChangeArrowheads="1"/>
            </p:cNvSpPr>
            <p:nvPr/>
          </p:nvSpPr>
          <p:spPr bwMode="auto">
            <a:xfrm>
              <a:off x="4481513" y="28194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1" name="AutoShape 27"/>
            <p:cNvSpPr>
              <a:spLocks noChangeArrowheads="1"/>
            </p:cNvSpPr>
            <p:nvPr/>
          </p:nvSpPr>
          <p:spPr bwMode="auto">
            <a:xfrm>
              <a:off x="7799388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2" name="AutoShape 27"/>
            <p:cNvSpPr>
              <a:spLocks noChangeArrowheads="1"/>
            </p:cNvSpPr>
            <p:nvPr/>
          </p:nvSpPr>
          <p:spPr bwMode="auto">
            <a:xfrm>
              <a:off x="7210425" y="2819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3" name="AutoShape 27"/>
            <p:cNvSpPr>
              <a:spLocks noChangeArrowheads="1"/>
            </p:cNvSpPr>
            <p:nvPr/>
          </p:nvSpPr>
          <p:spPr bwMode="auto">
            <a:xfrm>
              <a:off x="66024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4" name="AutoShape 27"/>
            <p:cNvSpPr>
              <a:spLocks noChangeArrowheads="1"/>
            </p:cNvSpPr>
            <p:nvPr/>
          </p:nvSpPr>
          <p:spPr bwMode="auto">
            <a:xfrm>
              <a:off x="50911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5" name="AutoShape 27"/>
            <p:cNvSpPr>
              <a:spLocks noChangeArrowheads="1"/>
            </p:cNvSpPr>
            <p:nvPr/>
          </p:nvSpPr>
          <p:spPr bwMode="auto">
            <a:xfrm>
              <a:off x="37957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1987" y="1568450"/>
            <a:ext cx="6389338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Utilities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Top-3 (in alphabetical order)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Artificially.Retarded</a:t>
            </a:r>
            <a:r>
              <a:rPr lang="en-US" dirty="0" smtClean="0"/>
              <a:t>		Fan Ye and </a:t>
            </a:r>
            <a:r>
              <a:rPr lang="en-US" dirty="0" err="1" smtClean="0"/>
              <a:t>Tianhao</a:t>
            </a:r>
            <a:r>
              <a:rPr lang="en-US" dirty="0" smtClean="0"/>
              <a:t> Zhang</a:t>
            </a:r>
          </a:p>
          <a:p>
            <a:r>
              <a:rPr lang="en-US" dirty="0" err="1"/>
              <a:t>t</a:t>
            </a:r>
            <a:r>
              <a:rPr lang="en-US" dirty="0" err="1" smtClean="0"/>
              <a:t>ooskoolforkool</a:t>
            </a:r>
            <a:r>
              <a:rPr lang="en-US" dirty="0" smtClean="0"/>
              <a:t>		Austin </a:t>
            </a:r>
            <a:r>
              <a:rPr lang="en-US" dirty="0" err="1" smtClean="0"/>
              <a:t>Satterlee</a:t>
            </a:r>
            <a:endParaRPr lang="en-US" dirty="0" smtClean="0"/>
          </a:p>
          <a:p>
            <a:r>
              <a:rPr lang="en-US" dirty="0" smtClean="0"/>
              <a:t>Zephyr				Kevin Casey and </a:t>
            </a:r>
            <a:r>
              <a:rPr lang="en-US" dirty="0" err="1" smtClean="0"/>
              <a:t>Zeyu</a:t>
            </a:r>
            <a:r>
              <a:rPr lang="en-US" dirty="0" smtClean="0"/>
              <a:t> (Andrew) Liu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226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4824" y="1504578"/>
            <a:ext cx="3704463" cy="276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Maximum Expected Utility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46238"/>
            <a:ext cx="7924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Why should we average utilities?  Why not </a:t>
            </a:r>
            <a:r>
              <a:rPr lang="en-US" sz="2400" dirty="0" err="1" smtClean="0"/>
              <a:t>minimax</a:t>
            </a:r>
            <a:r>
              <a:rPr lang="en-US" sz="2400" dirty="0" smtClean="0"/>
              <a:t>?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Principle of maximum expected utility: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A rational agent should chose the action that </a:t>
            </a:r>
            <a:r>
              <a:rPr lang="en-US" sz="2000" dirty="0" smtClean="0">
                <a:solidFill>
                  <a:srgbClr val="CC0000"/>
                </a:solidFill>
              </a:rPr>
              <a:t>maximizes its expected utility, given its knowledge</a:t>
            </a:r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r>
              <a:rPr lang="en-US" sz="2400" dirty="0" smtClean="0"/>
              <a:t>Questions:</a:t>
            </a:r>
          </a:p>
          <a:p>
            <a:pPr lvl="1"/>
            <a:r>
              <a:rPr lang="en-US" sz="2000" dirty="0" smtClean="0"/>
              <a:t>Where do utilities come from?</a:t>
            </a:r>
          </a:p>
          <a:p>
            <a:pPr lvl="1"/>
            <a:r>
              <a:rPr lang="en-US" sz="2000" dirty="0" smtClean="0"/>
              <a:t>How do we know such utilities even exist?</a:t>
            </a:r>
          </a:p>
          <a:p>
            <a:pPr lvl="1"/>
            <a:r>
              <a:rPr lang="en-US" sz="2000" dirty="0" smtClean="0"/>
              <a:t>How do we know that averaging even makes sense?</a:t>
            </a:r>
          </a:p>
          <a:p>
            <a:pPr lvl="1"/>
            <a:r>
              <a:rPr lang="en-US" sz="2000" dirty="0" smtClean="0"/>
              <a:t>What if our behavior (preferences) can’t be described by utilities?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2743200" y="2414952"/>
            <a:ext cx="6553200" cy="386864"/>
            <a:chOff x="2743200" y="2414952"/>
            <a:chExt cx="6553200" cy="386864"/>
          </a:xfrm>
        </p:grpSpPr>
        <p:sp>
          <p:nvSpPr>
            <p:cNvPr id="33" name="AutoShape 6"/>
            <p:cNvSpPr>
              <a:spLocks noChangeArrowheads="1"/>
            </p:cNvSpPr>
            <p:nvPr/>
          </p:nvSpPr>
          <p:spPr bwMode="auto">
            <a:xfrm rot="10800000">
              <a:off x="2743200" y="2414952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4" name="AutoShape 6"/>
            <p:cNvSpPr>
              <a:spLocks noChangeArrowheads="1"/>
            </p:cNvSpPr>
            <p:nvPr/>
          </p:nvSpPr>
          <p:spPr bwMode="auto">
            <a:xfrm rot="10800000">
              <a:off x="4419600" y="2420815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5" name="AutoShape 6"/>
            <p:cNvSpPr>
              <a:spLocks noChangeArrowheads="1"/>
            </p:cNvSpPr>
            <p:nvPr/>
          </p:nvSpPr>
          <p:spPr bwMode="auto">
            <a:xfrm rot="10800000">
              <a:off x="7162800" y="2420815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6" name="AutoShape 6"/>
            <p:cNvSpPr>
              <a:spLocks noChangeArrowheads="1"/>
            </p:cNvSpPr>
            <p:nvPr/>
          </p:nvSpPr>
          <p:spPr bwMode="auto">
            <a:xfrm rot="10800000">
              <a:off x="8820150" y="2420816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Utilities to Use?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191000"/>
            <a:ext cx="11049000" cy="2362200"/>
          </a:xfrm>
        </p:spPr>
        <p:txBody>
          <a:bodyPr/>
          <a:lstStyle/>
          <a:p>
            <a:r>
              <a:rPr lang="en-US" sz="2400" dirty="0" smtClean="0"/>
              <a:t>For worst-case </a:t>
            </a:r>
            <a:r>
              <a:rPr lang="en-US" sz="2400" dirty="0" err="1" smtClean="0"/>
              <a:t>minimax</a:t>
            </a:r>
            <a:r>
              <a:rPr lang="en-US" sz="2400" dirty="0" smtClean="0"/>
              <a:t> reasoning, terminal function scale doesn’t matter</a:t>
            </a:r>
          </a:p>
          <a:p>
            <a:pPr lvl="1"/>
            <a:r>
              <a:rPr lang="en-US" sz="2400" dirty="0" smtClean="0"/>
              <a:t>We just want better states to have higher evaluations (get the ordering right)</a:t>
            </a:r>
          </a:p>
          <a:p>
            <a:pPr lvl="1"/>
            <a:r>
              <a:rPr lang="en-US" sz="2400" dirty="0" smtClean="0"/>
              <a:t>We call this </a:t>
            </a:r>
            <a:r>
              <a:rPr lang="en-US" sz="2400" dirty="0" smtClean="0">
                <a:solidFill>
                  <a:srgbClr val="C00000"/>
                </a:solidFill>
              </a:rPr>
              <a:t>insensitivity to monotonic transformations</a:t>
            </a:r>
          </a:p>
          <a:p>
            <a:pPr lvl="2"/>
            <a:endParaRPr lang="en-US" sz="1600" dirty="0" smtClean="0"/>
          </a:p>
          <a:p>
            <a:r>
              <a:rPr lang="en-US" sz="2400" dirty="0" smtClean="0"/>
              <a:t>For average-case </a:t>
            </a:r>
            <a:r>
              <a:rPr lang="en-US" sz="2400" dirty="0" err="1" smtClean="0"/>
              <a:t>expectimax</a:t>
            </a:r>
            <a:r>
              <a:rPr lang="en-US" sz="2400" dirty="0" smtClean="0"/>
              <a:t> reasoning, we need </a:t>
            </a:r>
            <a:r>
              <a:rPr lang="en-US" sz="2400" i="1" dirty="0" smtClean="0"/>
              <a:t>magnitudes</a:t>
            </a:r>
            <a:r>
              <a:rPr lang="en-US" sz="2400" dirty="0" smtClean="0"/>
              <a:t> to be meaningful</a:t>
            </a:r>
          </a:p>
        </p:txBody>
      </p:sp>
      <p:cxnSp>
        <p:nvCxnSpPr>
          <p:cNvPr id="10260" name="AutoShape 43"/>
          <p:cNvCxnSpPr>
            <a:cxnSpLocks noChangeShapeType="1"/>
            <a:stCxn id="10261" idx="4"/>
            <a:endCxn id="9" idx="0"/>
          </p:cNvCxnSpPr>
          <p:nvPr/>
        </p:nvCxnSpPr>
        <p:spPr bwMode="auto">
          <a:xfrm rot="16200000" flipH="1">
            <a:off x="3005137" y="2795587"/>
            <a:ext cx="247650" cy="295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8" name="Rectangle 7"/>
          <p:cNvSpPr/>
          <p:nvPr/>
        </p:nvSpPr>
        <p:spPr bwMode="auto">
          <a:xfrm>
            <a:off x="2438400" y="306705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971800" y="3067050"/>
            <a:ext cx="6096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</a:t>
            </a:r>
          </a:p>
        </p:txBody>
      </p:sp>
      <p:cxnSp>
        <p:nvCxnSpPr>
          <p:cNvPr id="10264" name="AutoShape 43"/>
          <p:cNvCxnSpPr>
            <a:cxnSpLocks noChangeShapeType="1"/>
            <a:stCxn id="10261" idx="4"/>
            <a:endCxn id="8" idx="0"/>
          </p:cNvCxnSpPr>
          <p:nvPr/>
        </p:nvCxnSpPr>
        <p:spPr bwMode="auto">
          <a:xfrm rot="5400000">
            <a:off x="2700338" y="2786063"/>
            <a:ext cx="247650" cy="314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5" name="AutoShape 43"/>
          <p:cNvCxnSpPr>
            <a:cxnSpLocks noChangeShapeType="1"/>
            <a:stCxn id="10266" idx="4"/>
            <a:endCxn id="21" idx="0"/>
          </p:cNvCxnSpPr>
          <p:nvPr/>
        </p:nvCxnSpPr>
        <p:spPr bwMode="auto">
          <a:xfrm rot="16200000" flipH="1">
            <a:off x="4700587" y="2757487"/>
            <a:ext cx="247650" cy="333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0" name="Rectangle 19"/>
          <p:cNvSpPr/>
          <p:nvPr/>
        </p:nvSpPr>
        <p:spPr bwMode="auto">
          <a:xfrm>
            <a:off x="40386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20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47244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30</a:t>
            </a:r>
          </a:p>
        </p:txBody>
      </p:sp>
      <p:cxnSp>
        <p:nvCxnSpPr>
          <p:cNvPr id="10269" name="AutoShape 43"/>
          <p:cNvCxnSpPr>
            <a:cxnSpLocks noChangeShapeType="1"/>
            <a:stCxn id="10266" idx="4"/>
            <a:endCxn id="20" idx="0"/>
          </p:cNvCxnSpPr>
          <p:nvPr/>
        </p:nvCxnSpPr>
        <p:spPr bwMode="auto">
          <a:xfrm rot="5400000">
            <a:off x="4357688" y="2747963"/>
            <a:ext cx="247650" cy="3524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" name="AutoShape 43"/>
          <p:cNvCxnSpPr>
            <a:cxnSpLocks noChangeShapeType="1"/>
            <a:stCxn id="10272" idx="3"/>
            <a:endCxn id="10266" idx="0"/>
          </p:cNvCxnSpPr>
          <p:nvPr/>
        </p:nvCxnSpPr>
        <p:spPr bwMode="auto">
          <a:xfrm rot="16200000" flipH="1">
            <a:off x="4119563" y="1824037"/>
            <a:ext cx="228600" cy="847725"/>
          </a:xfrm>
          <a:prstGeom prst="straightConnector1">
            <a:avLst/>
          </a:prstGeom>
          <a:ln w="127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271" name="AutoShape 43"/>
          <p:cNvCxnSpPr>
            <a:cxnSpLocks noChangeShapeType="1"/>
            <a:stCxn id="10272" idx="3"/>
            <a:endCxn id="10261" idx="0"/>
          </p:cNvCxnSpPr>
          <p:nvPr/>
        </p:nvCxnSpPr>
        <p:spPr bwMode="auto">
          <a:xfrm rot="5400000">
            <a:off x="3271838" y="1843088"/>
            <a:ext cx="247650" cy="8286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0272" name="Isosceles Triangle 32"/>
          <p:cNvSpPr>
            <a:spLocks noChangeArrowheads="1"/>
          </p:cNvSpPr>
          <p:nvPr/>
        </p:nvSpPr>
        <p:spPr bwMode="auto">
          <a:xfrm>
            <a:off x="3581400" y="1752600"/>
            <a:ext cx="457200" cy="3810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Right Arrow 54"/>
          <p:cNvSpPr/>
          <p:nvPr/>
        </p:nvSpPr>
        <p:spPr>
          <a:xfrm>
            <a:off x="5791200" y="2971800"/>
            <a:ext cx="609600" cy="533400"/>
          </a:xfrm>
          <a:prstGeom prst="rightArrow">
            <a:avLst>
              <a:gd name="adj1" fmla="val 100000"/>
              <a:gd name="adj2" fmla="val 26972"/>
            </a:avLst>
          </a:prstGeom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x</a:t>
            </a:r>
            <a:r>
              <a:rPr lang="en-US" baseline="30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10247" name="AutoShape 43"/>
          <p:cNvCxnSpPr>
            <a:cxnSpLocks noChangeShapeType="1"/>
            <a:stCxn id="10248" idx="4"/>
            <a:endCxn id="64" idx="0"/>
          </p:cNvCxnSpPr>
          <p:nvPr/>
        </p:nvCxnSpPr>
        <p:spPr bwMode="auto">
          <a:xfrm rot="16200000" flipH="1">
            <a:off x="7424737" y="2795587"/>
            <a:ext cx="247650" cy="295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63" name="Rectangle 62"/>
          <p:cNvSpPr/>
          <p:nvPr/>
        </p:nvSpPr>
        <p:spPr bwMode="auto">
          <a:xfrm>
            <a:off x="6858000" y="306705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64" name="Rectangle 63"/>
          <p:cNvSpPr/>
          <p:nvPr/>
        </p:nvSpPr>
        <p:spPr bwMode="auto">
          <a:xfrm>
            <a:off x="7391400" y="3067050"/>
            <a:ext cx="6096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1600</a:t>
            </a:r>
          </a:p>
        </p:txBody>
      </p:sp>
      <p:cxnSp>
        <p:nvCxnSpPr>
          <p:cNvPr id="10251" name="AutoShape 43"/>
          <p:cNvCxnSpPr>
            <a:cxnSpLocks noChangeShapeType="1"/>
            <a:stCxn id="10248" idx="4"/>
            <a:endCxn id="63" idx="0"/>
          </p:cNvCxnSpPr>
          <p:nvPr/>
        </p:nvCxnSpPr>
        <p:spPr bwMode="auto">
          <a:xfrm rot="5400000">
            <a:off x="7119938" y="2786063"/>
            <a:ext cx="247650" cy="314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2" name="AutoShape 43"/>
          <p:cNvCxnSpPr>
            <a:cxnSpLocks noChangeShapeType="1"/>
            <a:stCxn id="10253" idx="4"/>
            <a:endCxn id="69" idx="0"/>
          </p:cNvCxnSpPr>
          <p:nvPr/>
        </p:nvCxnSpPr>
        <p:spPr bwMode="auto">
          <a:xfrm rot="16200000" flipH="1">
            <a:off x="9120187" y="2757487"/>
            <a:ext cx="247650" cy="333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grpSp>
        <p:nvGrpSpPr>
          <p:cNvPr id="39" name="Group 38"/>
          <p:cNvGrpSpPr/>
          <p:nvPr/>
        </p:nvGrpSpPr>
        <p:grpSpPr>
          <a:xfrm>
            <a:off x="2762250" y="2362200"/>
            <a:ext cx="6534150" cy="457200"/>
            <a:chOff x="2762250" y="2362200"/>
            <a:chExt cx="6534150" cy="457200"/>
          </a:xfrm>
        </p:grpSpPr>
        <p:sp>
          <p:nvSpPr>
            <p:cNvPr id="10261" name="Oval 39"/>
            <p:cNvSpPr>
              <a:spLocks noChangeArrowheads="1"/>
            </p:cNvSpPr>
            <p:nvPr/>
          </p:nvSpPr>
          <p:spPr bwMode="auto">
            <a:xfrm>
              <a:off x="2762250" y="238125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Oval 39"/>
            <p:cNvSpPr>
              <a:spLocks noChangeArrowheads="1"/>
            </p:cNvSpPr>
            <p:nvPr/>
          </p:nvSpPr>
          <p:spPr bwMode="auto">
            <a:xfrm>
              <a:off x="4438650" y="236220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" name="Oval 39"/>
            <p:cNvSpPr>
              <a:spLocks noChangeArrowheads="1"/>
            </p:cNvSpPr>
            <p:nvPr/>
          </p:nvSpPr>
          <p:spPr bwMode="auto">
            <a:xfrm>
              <a:off x="7181850" y="238125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3" name="Oval 39"/>
            <p:cNvSpPr>
              <a:spLocks noChangeArrowheads="1"/>
            </p:cNvSpPr>
            <p:nvPr/>
          </p:nvSpPr>
          <p:spPr bwMode="auto">
            <a:xfrm>
              <a:off x="8858250" y="236220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" name="Rectangle 67"/>
          <p:cNvSpPr/>
          <p:nvPr/>
        </p:nvSpPr>
        <p:spPr bwMode="auto">
          <a:xfrm>
            <a:off x="84582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400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91440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900</a:t>
            </a:r>
          </a:p>
        </p:txBody>
      </p:sp>
      <p:cxnSp>
        <p:nvCxnSpPr>
          <p:cNvPr id="10256" name="AutoShape 43"/>
          <p:cNvCxnSpPr>
            <a:cxnSpLocks noChangeShapeType="1"/>
            <a:stCxn id="10253" idx="4"/>
            <a:endCxn id="68" idx="0"/>
          </p:cNvCxnSpPr>
          <p:nvPr/>
        </p:nvCxnSpPr>
        <p:spPr bwMode="auto">
          <a:xfrm rot="5400000">
            <a:off x="8777288" y="2747963"/>
            <a:ext cx="247650" cy="3524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7" name="AutoShape 43"/>
          <p:cNvCxnSpPr>
            <a:cxnSpLocks noChangeShapeType="1"/>
            <a:stCxn id="10259" idx="3"/>
            <a:endCxn id="10253" idx="0"/>
          </p:cNvCxnSpPr>
          <p:nvPr/>
        </p:nvCxnSpPr>
        <p:spPr bwMode="auto">
          <a:xfrm rot="16200000" flipH="1">
            <a:off x="8539162" y="1824037"/>
            <a:ext cx="228600" cy="8477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72" name="AutoShape 43"/>
          <p:cNvCxnSpPr>
            <a:cxnSpLocks noChangeShapeType="1"/>
            <a:stCxn id="10259" idx="3"/>
            <a:endCxn id="10248" idx="0"/>
          </p:cNvCxnSpPr>
          <p:nvPr/>
        </p:nvCxnSpPr>
        <p:spPr bwMode="auto">
          <a:xfrm rot="5400000">
            <a:off x="7691438" y="1843087"/>
            <a:ext cx="247650" cy="828675"/>
          </a:xfrm>
          <a:prstGeom prst="straightConnector1">
            <a:avLst/>
          </a:prstGeom>
          <a:ln w="127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259" name="Isosceles Triangle 72"/>
          <p:cNvSpPr>
            <a:spLocks noChangeArrowheads="1"/>
          </p:cNvSpPr>
          <p:nvPr/>
        </p:nvSpPr>
        <p:spPr bwMode="auto">
          <a:xfrm>
            <a:off x="8001000" y="1752600"/>
            <a:ext cx="457200" cy="3810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Utilities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334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CC0000"/>
                </a:solidFill>
              </a:rPr>
              <a:t>Utilities are functions from outcomes (states of the world) to real numbers that describe an agent’s preferences</a:t>
            </a:r>
          </a:p>
          <a:p>
            <a:pPr lvl="1"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Where do utilities come from?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In a game, may be simple (+1/-1)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Utilities summarize the agent’s goals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Theorem: any “rational” preferences can be summarized as a utility function</a:t>
            </a:r>
          </a:p>
          <a:p>
            <a:pPr lvl="1"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We hard-wire utilities and let behaviors emerge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Why don’t we let agents pick utilities?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Why don’t we prescribe behaviors?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400" dirty="0" smtClean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30343" y="1905000"/>
            <a:ext cx="1446714" cy="2133600"/>
          </a:xfrm>
          <a:prstGeom prst="rect">
            <a:avLst/>
          </a:prstGeom>
          <a:noFill/>
        </p:spPr>
      </p:pic>
      <p:pic>
        <p:nvPicPr>
          <p:cNvPr id="13" name="Picture 1" descr="C:\Users\Dan\Dropbox\Office\CS 188\Ketrina Art\Utilities\IceCreamUtilities.png"/>
          <p:cNvPicPr>
            <a:picLocks noChangeAspect="1" noChangeArrowheads="1"/>
          </p:cNvPicPr>
          <p:nvPr/>
        </p:nvPicPr>
        <p:blipFill>
          <a:blip r:embed="rId3" cstate="print"/>
          <a:srcRect l="57903" t="75000" r="32764" b="9000"/>
          <a:stretch>
            <a:fillRect/>
          </a:stretch>
        </p:blipFill>
        <p:spPr bwMode="auto">
          <a:xfrm>
            <a:off x="6477000" y="2667000"/>
            <a:ext cx="1066800" cy="1219200"/>
          </a:xfrm>
          <a:prstGeom prst="rect">
            <a:avLst/>
          </a:prstGeom>
          <a:noFill/>
        </p:spPr>
      </p:pic>
      <p:pic>
        <p:nvPicPr>
          <p:cNvPr id="16" name="Picture 1" descr="C:\Users\Dan\Dropbox\Office\CS 188\Ketrina Art\Utilities\IceCreamUtilities.png"/>
          <p:cNvPicPr>
            <a:picLocks noChangeAspect="1" noChangeArrowheads="1"/>
          </p:cNvPicPr>
          <p:nvPr/>
        </p:nvPicPr>
        <p:blipFill>
          <a:blip r:embed="rId3" cstate="print"/>
          <a:srcRect l="41236" t="67000" r="48764" b="9000"/>
          <a:stretch>
            <a:fillRect/>
          </a:stretch>
        </p:blipFill>
        <p:spPr bwMode="auto">
          <a:xfrm>
            <a:off x="8077200" y="2133600"/>
            <a:ext cx="1143000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400" y="4114800"/>
            <a:ext cx="2492375" cy="24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2469" y="4411212"/>
            <a:ext cx="2748262" cy="22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10600" y="4343400"/>
            <a:ext cx="2233454" cy="230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Utilities: Uncertain Outcomes</a:t>
            </a:r>
          </a:p>
        </p:txBody>
      </p:sp>
      <p:sp>
        <p:nvSpPr>
          <p:cNvPr id="14" name="Isosceles Triangle 13"/>
          <p:cNvSpPr/>
          <p:nvPr/>
        </p:nvSpPr>
        <p:spPr>
          <a:xfrm>
            <a:off x="5257800" y="1676400"/>
            <a:ext cx="762000" cy="533400"/>
          </a:xfrm>
          <a:prstGeom prst="triangle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895600" y="2819400"/>
            <a:ext cx="609600" cy="6096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848600" y="2819400"/>
            <a:ext cx="609600" cy="6096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6" idx="0"/>
          </p:cNvCxnSpPr>
          <p:nvPr/>
        </p:nvCxnSpPr>
        <p:spPr>
          <a:xfrm>
            <a:off x="5638800" y="2209800"/>
            <a:ext cx="2514600" cy="6096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3"/>
            <a:endCxn id="15" idx="0"/>
          </p:cNvCxnSpPr>
          <p:nvPr/>
        </p:nvCxnSpPr>
        <p:spPr>
          <a:xfrm flipH="1">
            <a:off x="3200400" y="2209800"/>
            <a:ext cx="2438400" cy="6096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5" idx="4"/>
          </p:cNvCxnSpPr>
          <p:nvPr/>
        </p:nvCxnSpPr>
        <p:spPr>
          <a:xfrm>
            <a:off x="3200400" y="3429000"/>
            <a:ext cx="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153400" y="3429000"/>
            <a:ext cx="11430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6" idx="4"/>
          </p:cNvCxnSpPr>
          <p:nvPr/>
        </p:nvCxnSpPr>
        <p:spPr>
          <a:xfrm flipH="1">
            <a:off x="7086600" y="3429000"/>
            <a:ext cx="1066800" cy="91440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7" name="TextBox 29"/>
          <p:cNvSpPr txBox="1">
            <a:spLocks noChangeArrowheads="1"/>
          </p:cNvSpPr>
          <p:nvPr/>
        </p:nvSpPr>
        <p:spPr bwMode="auto">
          <a:xfrm>
            <a:off x="4191000" y="1219200"/>
            <a:ext cx="2971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Getting ice cream</a:t>
            </a:r>
          </a:p>
        </p:txBody>
      </p:sp>
      <p:sp>
        <p:nvSpPr>
          <p:cNvPr id="21518" name="TextBox 30"/>
          <p:cNvSpPr txBox="1">
            <a:spLocks noChangeArrowheads="1"/>
          </p:cNvSpPr>
          <p:nvPr/>
        </p:nvSpPr>
        <p:spPr bwMode="auto">
          <a:xfrm>
            <a:off x="2971800" y="2133600"/>
            <a:ext cx="2438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Get Single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21519" name="TextBox 31"/>
          <p:cNvSpPr txBox="1">
            <a:spLocks noChangeArrowheads="1"/>
          </p:cNvSpPr>
          <p:nvPr/>
        </p:nvSpPr>
        <p:spPr bwMode="auto">
          <a:xfrm>
            <a:off x="7162800" y="2133600"/>
            <a:ext cx="160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Get Double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5376" name="TextBox 36"/>
          <p:cNvSpPr txBox="1">
            <a:spLocks noChangeArrowheads="1"/>
          </p:cNvSpPr>
          <p:nvPr/>
        </p:nvSpPr>
        <p:spPr bwMode="auto">
          <a:xfrm>
            <a:off x="6705600" y="3581400"/>
            <a:ext cx="106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Oops</a:t>
            </a:r>
          </a:p>
        </p:txBody>
      </p:sp>
      <p:sp>
        <p:nvSpPr>
          <p:cNvPr id="15377" name="TextBox 37"/>
          <p:cNvSpPr txBox="1">
            <a:spLocks noChangeArrowheads="1"/>
          </p:cNvSpPr>
          <p:nvPr/>
        </p:nvSpPr>
        <p:spPr bwMode="auto">
          <a:xfrm>
            <a:off x="8947640" y="3581400"/>
            <a:ext cx="106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Whew!</a:t>
            </a: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6" grpId="0"/>
      <p:bldP spid="1537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7817" y="4584660"/>
            <a:ext cx="6506002" cy="177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Preferences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867400" cy="4525963"/>
          </a:xfrm>
        </p:spPr>
        <p:txBody>
          <a:bodyPr/>
          <a:lstStyle/>
          <a:p>
            <a:r>
              <a:rPr lang="en-US" sz="2400" dirty="0" smtClean="0"/>
              <a:t>An agent must have preferences among:</a:t>
            </a:r>
          </a:p>
          <a:p>
            <a:pPr lvl="1"/>
            <a:r>
              <a:rPr lang="en-US" sz="2000" dirty="0" smtClean="0"/>
              <a:t>Prizes: </a:t>
            </a:r>
            <a:r>
              <a:rPr lang="en-US" sz="2400" i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A, B</a:t>
            </a:r>
            <a:r>
              <a:rPr lang="en-US" sz="2000" dirty="0" smtClean="0"/>
              <a:t>, etc.</a:t>
            </a:r>
          </a:p>
          <a:p>
            <a:pPr lvl="1"/>
            <a:r>
              <a:rPr lang="en-US" sz="2000" dirty="0" smtClean="0"/>
              <a:t>Lotteries: situations with uncertain prizes</a:t>
            </a:r>
          </a:p>
          <a:p>
            <a:endParaRPr lang="en-US" sz="24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r>
              <a:rPr lang="en-US" sz="2400" dirty="0" smtClean="0"/>
              <a:t>Notation:</a:t>
            </a:r>
          </a:p>
          <a:p>
            <a:pPr lvl="1"/>
            <a:r>
              <a:rPr lang="en-US" sz="2000" dirty="0" smtClean="0"/>
              <a:t>Preference:</a:t>
            </a:r>
          </a:p>
          <a:p>
            <a:pPr lvl="1"/>
            <a:r>
              <a:rPr lang="en-US" sz="2000" dirty="0" smtClean="0"/>
              <a:t>Indifference:</a:t>
            </a:r>
          </a:p>
          <a:p>
            <a:endParaRPr lang="en-US" sz="2400" dirty="0" smtClean="0"/>
          </a:p>
        </p:txBody>
      </p:sp>
      <p:pic>
        <p:nvPicPr>
          <p:cNvPr id="22533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 r="85012" b="-16667"/>
          <a:stretch>
            <a:fillRect/>
          </a:stretch>
        </p:blipFill>
        <p:spPr bwMode="auto">
          <a:xfrm>
            <a:off x="2743200" y="4876800"/>
            <a:ext cx="914400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 r="77951" b="13253"/>
          <a:stretch>
            <a:fillRect/>
          </a:stretch>
        </p:blipFill>
        <p:spPr bwMode="auto">
          <a:xfrm>
            <a:off x="2743200" y="4522176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5000" y="3048000"/>
            <a:ext cx="29972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9677400" y="2219980"/>
            <a:ext cx="457200" cy="4572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Arrow Connector 10"/>
          <p:cNvCxnSpPr>
            <a:stCxn id="10" idx="4"/>
          </p:cNvCxnSpPr>
          <p:nvPr/>
        </p:nvCxnSpPr>
        <p:spPr>
          <a:xfrm flipH="1">
            <a:off x="9144000" y="2677180"/>
            <a:ext cx="7620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906000" y="2677180"/>
            <a:ext cx="8382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839200" y="359158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                  B</a:t>
            </a:r>
            <a:endParaRPr lang="en-US" sz="28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67800" y="275338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p           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-p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534400" y="2057400"/>
            <a:ext cx="2819400" cy="2133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9067800" y="14478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itchFamily="34" charset="0"/>
                <a:cs typeface="Times New Roman" pitchFamily="18" charset="0"/>
              </a:rPr>
              <a:t>  A Lottery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77000" y="14478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itchFamily="34" charset="0"/>
                <a:cs typeface="Times New Roman" pitchFamily="18" charset="0"/>
              </a:rPr>
              <a:t>  A Prize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781800" y="2057400"/>
            <a:ext cx="8382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010400" y="220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8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/>
      <p:bldP spid="24" grpId="0"/>
      <p:bldP spid="25" grpId="0" animBg="1"/>
      <p:bldP spid="26" grpId="0"/>
      <p:bldP spid="27" grpId="0"/>
      <p:bldP spid="28" grpId="0" animBg="1"/>
      <p:bldP spid="2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1372615"/>
            <a:ext cx="7620000" cy="487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Rationality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8543" y="3272539"/>
            <a:ext cx="3642140" cy="324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10896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We want some constraints on preferences before we call them rational, such as:</a:t>
            </a:r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For example: an agent with </a:t>
            </a:r>
            <a:r>
              <a:rPr lang="en-US" sz="2400" dirty="0" smtClean="0">
                <a:solidFill>
                  <a:srgbClr val="C00000"/>
                </a:solidFill>
              </a:rPr>
              <a:t>intransitive preferences</a:t>
            </a:r>
            <a:r>
              <a:rPr lang="en-US" sz="2400" dirty="0" smtClean="0"/>
              <a:t> can</a:t>
            </a:r>
          </a:p>
          <a:p>
            <a:pPr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C00000"/>
                </a:solidFill>
              </a:rPr>
              <a:t>	</a:t>
            </a:r>
            <a:r>
              <a:rPr lang="en-US" sz="2400" dirty="0" smtClean="0"/>
              <a:t>be induced to give away all of its money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If B &gt; C, then an agent with C would pay (say) 1 cent to get B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If A &gt; B, then an agent with B would pay (say) 1 cent to get A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If C &gt; A, then an agent with A would pay (say) 1 cent to get C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667000" y="2209800"/>
            <a:ext cx="6858000" cy="6096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Rational Preferences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594840" y="2329160"/>
          <a:ext cx="365760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Equation" r:id="rId5" imgW="1815840" imgH="203040" progId="Equation.3">
                  <p:embed/>
                </p:oleObj>
              </mc:Choice>
              <mc:Fallback>
                <p:oleObj name="Equation" r:id="rId5" imgW="1815840" imgH="203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4840" y="2329160"/>
                        <a:ext cx="3657600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19400" y="2281535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Axiom of Transitivity:</a:t>
            </a:r>
            <a:endParaRPr lang="en-US" sz="2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8594" y="1785276"/>
            <a:ext cx="5296017" cy="370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066800" y="1900535"/>
            <a:ext cx="5715000" cy="3657600"/>
          </a:xfrm>
          <a:prstGeom prst="roundRect">
            <a:avLst>
              <a:gd name="adj" fmla="val 93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Rational Preferences</a:t>
            </a:r>
          </a:p>
        </p:txBody>
      </p:sp>
      <p:pic>
        <p:nvPicPr>
          <p:cNvPr id="2355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2052935"/>
            <a:ext cx="5181600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586293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Theorem: Rational preferences imply behavior describable as maximization of expected utility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6800" y="1290935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 pitchFamily="34" charset="0"/>
              </a:rPr>
              <a:t>The Axioms of Rationality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42214" y="1713765"/>
            <a:ext cx="2432050" cy="291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8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1135380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Theorem [Ramsey, 1931; von Neumann &amp; Morgenstern, 1944]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Given any preferences satisfying these constraints, there exists a real-valued</a:t>
            </a:r>
          </a:p>
          <a:p>
            <a:pPr lvl="1">
              <a:lnSpc>
                <a:spcPct val="80000"/>
              </a:lnSpc>
              <a:spcBef>
                <a:spcPts val="200"/>
              </a:spcBef>
              <a:buNone/>
            </a:pPr>
            <a:r>
              <a:rPr lang="en-US" sz="2000" dirty="0" smtClean="0"/>
              <a:t>	function U such that:</a:t>
            </a:r>
          </a:p>
          <a:p>
            <a:pPr lvl="1">
              <a:lnSpc>
                <a:spcPct val="80000"/>
              </a:lnSpc>
            </a:pPr>
            <a:endParaRPr lang="en-US" sz="2000" dirty="0" smtClean="0"/>
          </a:p>
          <a:p>
            <a:pPr lvl="1">
              <a:lnSpc>
                <a:spcPct val="80000"/>
              </a:lnSpc>
            </a:pPr>
            <a:endParaRPr lang="en-US" sz="2000" dirty="0" smtClean="0"/>
          </a:p>
          <a:p>
            <a:pPr lvl="1">
              <a:lnSpc>
                <a:spcPct val="80000"/>
              </a:lnSpc>
            </a:pPr>
            <a:endParaRPr lang="en-US" sz="2000" dirty="0" smtClean="0"/>
          </a:p>
          <a:p>
            <a:pPr lvl="1">
              <a:lnSpc>
                <a:spcPct val="80000"/>
              </a:lnSpc>
            </a:pPr>
            <a:endParaRPr lang="en-US" sz="2000" dirty="0" smtClean="0"/>
          </a:p>
          <a:p>
            <a:pPr lvl="1">
              <a:lnSpc>
                <a:spcPct val="80000"/>
              </a:lnSpc>
            </a:pPr>
            <a:endParaRPr lang="en-US" sz="2000" dirty="0" smtClean="0"/>
          </a:p>
          <a:p>
            <a:pPr lvl="1">
              <a:lnSpc>
                <a:spcPct val="80000"/>
              </a:lnSpc>
            </a:pPr>
            <a:r>
              <a:rPr lang="en-US" sz="2000" dirty="0" smtClean="0"/>
              <a:t>I.e. values assigned by U preserve preferences of both prizes and lotteries!</a:t>
            </a:r>
          </a:p>
          <a:p>
            <a:pPr lvl="2">
              <a:lnSpc>
                <a:spcPct val="80000"/>
              </a:lnSpc>
            </a:pPr>
            <a:endParaRPr lang="en-US" sz="1600" dirty="0" smtClean="0"/>
          </a:p>
          <a:p>
            <a:pPr lvl="2">
              <a:lnSpc>
                <a:spcPct val="80000"/>
              </a:lnSpc>
            </a:pPr>
            <a:endParaRPr lang="en-US" sz="16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Maximum expected utility (MEU) principle: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Choose the action that maximizes expected utility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Note: an agent can be entirely rational (consistent with MEU) without ever representing or manipulating utilities and probabilities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E.g., a lookup table for perfect tic-tac-toe, a reflex vacuum cleaner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MEU Principle</a:t>
            </a:r>
          </a:p>
        </p:txBody>
      </p:sp>
      <p:pic>
        <p:nvPicPr>
          <p:cNvPr id="2458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2773362"/>
            <a:ext cx="5889625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0764" y="1276350"/>
            <a:ext cx="5960434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Utilities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3300"/>
                </a:solidFill>
              </a:rPr>
              <a:t>		</a:t>
            </a:r>
            <a:r>
              <a:rPr lang="en-US" dirty="0" err="1" smtClean="0">
                <a:solidFill>
                  <a:srgbClr val="FF3300"/>
                </a:solidFill>
              </a:rPr>
              <a:t>tooskoolforkool</a:t>
            </a:r>
            <a:r>
              <a:rPr lang="en-US" dirty="0" smtClean="0"/>
              <a:t> 	</a:t>
            </a:r>
            <a:r>
              <a:rPr lang="en-US" dirty="0" err="1" smtClean="0"/>
              <a:t>vs</a:t>
            </a:r>
            <a:r>
              <a:rPr lang="en-US" dirty="0" smtClean="0"/>
              <a:t> 	</a:t>
            </a:r>
            <a:r>
              <a:rPr lang="en-US" dirty="0" smtClean="0">
                <a:solidFill>
                  <a:srgbClr val="3333FF"/>
                </a:solidFill>
              </a:rPr>
              <a:t>Zephyr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https://contest.cs188.org/</a:t>
            </a:r>
            <a:r>
              <a:rPr lang="en-US" dirty="0" err="1"/>
              <a:t>contest_matches</a:t>
            </a:r>
            <a:r>
              <a:rPr lang="en-US" dirty="0"/>
              <a:t>/15510</a:t>
            </a:r>
          </a:p>
        </p:txBody>
      </p:sp>
    </p:spTree>
    <p:extLst>
      <p:ext uri="{BB962C8B-B14F-4D97-AF65-F5344CB8AC3E}">
        <p14:creationId xmlns:p14="http://schemas.microsoft.com/office/powerpoint/2010/main" val="2114276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1459" y="1726213"/>
            <a:ext cx="3615489" cy="343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Utility Scales</a:t>
            </a:r>
          </a:p>
        </p:txBody>
      </p:sp>
      <p:sp>
        <p:nvSpPr>
          <p:cNvPr id="1160195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7899400" cy="472916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CC0000"/>
                </a:solidFill>
              </a:rPr>
              <a:t>Normalized utilities</a:t>
            </a:r>
            <a:r>
              <a:rPr lang="en-US" sz="2400" dirty="0" smtClean="0"/>
              <a:t>: u</a:t>
            </a:r>
            <a:r>
              <a:rPr lang="en-US" sz="2400" baseline="-25000" dirty="0" smtClean="0"/>
              <a:t>+</a:t>
            </a:r>
            <a:r>
              <a:rPr lang="en-US" sz="2400" dirty="0" smtClean="0"/>
              <a:t> = 1.0, u</a:t>
            </a:r>
            <a:r>
              <a:rPr lang="en-US" sz="2400" baseline="-25000" dirty="0" smtClean="0"/>
              <a:t>-</a:t>
            </a:r>
            <a:r>
              <a:rPr lang="en-US" sz="2400" dirty="0" smtClean="0"/>
              <a:t> = 0.0</a:t>
            </a:r>
          </a:p>
          <a:p>
            <a:pPr>
              <a:lnSpc>
                <a:spcPct val="80000"/>
              </a:lnSpc>
            </a:pPr>
            <a:endParaRPr lang="en-US" sz="1600" dirty="0" smtClean="0"/>
          </a:p>
          <a:p>
            <a:pPr>
              <a:lnSpc>
                <a:spcPct val="80000"/>
              </a:lnSpc>
            </a:pPr>
            <a:r>
              <a:rPr lang="en-US" sz="2400" dirty="0" err="1" smtClean="0">
                <a:solidFill>
                  <a:srgbClr val="CC0000"/>
                </a:solidFill>
              </a:rPr>
              <a:t>Micromorts</a:t>
            </a:r>
            <a:r>
              <a:rPr lang="en-US" sz="2400" dirty="0" smtClean="0"/>
              <a:t>: one-millionth chance of death, useful for paying to reduce product risks, etc.</a:t>
            </a:r>
          </a:p>
          <a:p>
            <a:pPr>
              <a:lnSpc>
                <a:spcPct val="80000"/>
              </a:lnSpc>
            </a:pPr>
            <a:endParaRPr lang="en-US" sz="1600" dirty="0" smtClean="0"/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CC0000"/>
                </a:solidFill>
              </a:rPr>
              <a:t>QALYs</a:t>
            </a:r>
            <a:r>
              <a:rPr lang="en-US" sz="2400" dirty="0" smtClean="0"/>
              <a:t>: quality-adjusted life years, useful for medical decisions involving substantial risk</a:t>
            </a:r>
          </a:p>
          <a:p>
            <a:pPr>
              <a:lnSpc>
                <a:spcPct val="80000"/>
              </a:lnSpc>
            </a:pPr>
            <a:endParaRPr lang="en-US" sz="16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Note: behavior is invariant under positive linear transformation</a:t>
            </a:r>
          </a:p>
          <a:p>
            <a:pPr>
              <a:lnSpc>
                <a:spcPct val="80000"/>
              </a:lnSpc>
            </a:pPr>
            <a:endParaRPr lang="en-US" sz="1800" dirty="0" smtClean="0"/>
          </a:p>
          <a:p>
            <a:pPr>
              <a:lnSpc>
                <a:spcPct val="80000"/>
              </a:lnSpc>
            </a:pPr>
            <a:endParaRPr lang="en-US" sz="1800" dirty="0" smtClean="0"/>
          </a:p>
          <a:p>
            <a:pPr>
              <a:lnSpc>
                <a:spcPct val="80000"/>
              </a:lnSpc>
            </a:pPr>
            <a:endParaRPr lang="en-US" sz="1800" dirty="0" smtClean="0"/>
          </a:p>
          <a:p>
            <a:pPr>
              <a:lnSpc>
                <a:spcPct val="80000"/>
              </a:lnSpc>
            </a:pP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With deterministic prizes only (no lottery choices), only </a:t>
            </a:r>
            <a:r>
              <a:rPr lang="en-US" sz="2400" dirty="0" smtClean="0">
                <a:solidFill>
                  <a:srgbClr val="CC0000"/>
                </a:solidFill>
              </a:rPr>
              <a:t>ordinal utility</a:t>
            </a:r>
            <a:r>
              <a:rPr lang="en-US" sz="2400" dirty="0" smtClean="0"/>
              <a:t> can be determined, i.e., total order on prizes</a:t>
            </a:r>
          </a:p>
        </p:txBody>
      </p:sp>
      <p:pic>
        <p:nvPicPr>
          <p:cNvPr id="116019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4724400"/>
            <a:ext cx="5792788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11379200" cy="4729164"/>
          </a:xfrm>
        </p:spPr>
        <p:txBody>
          <a:bodyPr/>
          <a:lstStyle/>
          <a:p>
            <a:r>
              <a:rPr lang="en-US" sz="2400" dirty="0" smtClean="0"/>
              <a:t>Utilities map states to real numbers. Which numbers?</a:t>
            </a:r>
          </a:p>
          <a:p>
            <a:r>
              <a:rPr lang="en-US" sz="2400" dirty="0" smtClean="0"/>
              <a:t>Standard approach to assessment (elicitation) of human utilities:</a:t>
            </a:r>
          </a:p>
          <a:p>
            <a:pPr lvl="1"/>
            <a:r>
              <a:rPr lang="en-US" sz="2200" dirty="0" smtClean="0"/>
              <a:t>Compare a prize A to a </a:t>
            </a:r>
            <a:r>
              <a:rPr lang="en-US" sz="2200" dirty="0" smtClean="0">
                <a:solidFill>
                  <a:srgbClr val="CC0000"/>
                </a:solidFill>
              </a:rPr>
              <a:t>standard lottery</a:t>
            </a:r>
            <a:r>
              <a:rPr lang="en-US" sz="2200" dirty="0" smtClean="0"/>
              <a:t> </a:t>
            </a:r>
            <a:r>
              <a:rPr lang="en-US" sz="2200" dirty="0" err="1" smtClean="0"/>
              <a:t>L</a:t>
            </a:r>
            <a:r>
              <a:rPr lang="en-US" sz="2200" baseline="-25000" dirty="0" err="1" smtClean="0"/>
              <a:t>p</a:t>
            </a:r>
            <a:r>
              <a:rPr lang="en-US" sz="2200" dirty="0" smtClean="0"/>
              <a:t> between</a:t>
            </a:r>
          </a:p>
          <a:p>
            <a:pPr lvl="2"/>
            <a:r>
              <a:rPr lang="en-US" sz="2000" dirty="0" smtClean="0"/>
              <a:t>“best possible prize” u</a:t>
            </a:r>
            <a:r>
              <a:rPr lang="en-US" sz="2000" baseline="-25000" dirty="0" smtClean="0"/>
              <a:t>+</a:t>
            </a:r>
            <a:r>
              <a:rPr lang="en-US" sz="2000" dirty="0" smtClean="0"/>
              <a:t> with probability p</a:t>
            </a:r>
          </a:p>
          <a:p>
            <a:pPr lvl="2"/>
            <a:r>
              <a:rPr lang="en-US" sz="2000" dirty="0" smtClean="0"/>
              <a:t>“worst possible catastrophe” u</a:t>
            </a:r>
            <a:r>
              <a:rPr lang="en-US" sz="2000" baseline="-25000" dirty="0" smtClean="0"/>
              <a:t>-</a:t>
            </a:r>
            <a:r>
              <a:rPr lang="en-US" sz="2000" dirty="0" smtClean="0"/>
              <a:t> with probability 1-p</a:t>
            </a:r>
          </a:p>
          <a:p>
            <a:pPr lvl="1"/>
            <a:r>
              <a:rPr lang="en-US" sz="2200" dirty="0" smtClean="0"/>
              <a:t>Adjust lottery probability p until indifference: A ~ </a:t>
            </a:r>
            <a:r>
              <a:rPr lang="en-US" sz="2200" dirty="0" err="1" smtClean="0"/>
              <a:t>L</a:t>
            </a:r>
            <a:r>
              <a:rPr lang="en-US" sz="2200" baseline="-25000" dirty="0" err="1" smtClean="0"/>
              <a:t>p</a:t>
            </a:r>
            <a:endParaRPr lang="en-US" sz="2200" baseline="-25000" dirty="0" smtClean="0"/>
          </a:p>
          <a:p>
            <a:pPr lvl="1"/>
            <a:r>
              <a:rPr lang="en-US" sz="2200" dirty="0" smtClean="0"/>
              <a:t>Resulting p is a utility in [0,1]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0313" y="2712720"/>
            <a:ext cx="848743" cy="80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9516" y="1395953"/>
            <a:ext cx="2805152" cy="230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Human Utilities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 l="24887" t="41739" r="68892" b="37391"/>
          <a:stretch>
            <a:fillRect/>
          </a:stretch>
        </p:blipFill>
        <p:spPr bwMode="auto">
          <a:xfrm>
            <a:off x="3810000" y="4876800"/>
            <a:ext cx="91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817576" y="4876800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Times New Roman" pitchFamily="18" charset="0"/>
              </a:rPr>
              <a:t>0.999999                              0.000001</a:t>
            </a:r>
            <a:endParaRPr lang="en-US" sz="2400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38800" y="56388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No change</a:t>
            </a:r>
            <a:endParaRPr lang="en-US" sz="2800" i="1" dirty="0">
              <a:solidFill>
                <a:srgbClr val="C00000"/>
              </a:solidFill>
              <a:latin typeface="Calibri" pitchFamily="34" charset="0"/>
              <a:cs typeface="Times New Roman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410200" y="4191000"/>
            <a:ext cx="5486400" cy="2133600"/>
            <a:chOff x="5410200" y="4191000"/>
            <a:chExt cx="5486400" cy="2133600"/>
          </a:xfrm>
        </p:grpSpPr>
        <p:sp>
          <p:nvSpPr>
            <p:cNvPr id="12" name="Oval 11"/>
            <p:cNvSpPr/>
            <p:nvPr/>
          </p:nvSpPr>
          <p:spPr>
            <a:xfrm>
              <a:off x="7772400" y="4419600"/>
              <a:ext cx="457200" cy="457200"/>
            </a:xfrm>
            <a:prstGeom prst="ellipse">
              <a:avLst/>
            </a:prstGeom>
            <a:solidFill>
              <a:srgbClr val="B5EDC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3" name="Straight Arrow Connector 12"/>
            <p:cNvCxnSpPr>
              <a:stCxn id="12" idx="4"/>
            </p:cNvCxnSpPr>
            <p:nvPr/>
          </p:nvCxnSpPr>
          <p:spPr>
            <a:xfrm flipH="1">
              <a:off x="6553200" y="4876800"/>
              <a:ext cx="1447800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2" idx="4"/>
            </p:cNvCxnSpPr>
            <p:nvPr/>
          </p:nvCxnSpPr>
          <p:spPr>
            <a:xfrm>
              <a:off x="8001000" y="4876800"/>
              <a:ext cx="1752600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/>
            <p:cNvSpPr/>
            <p:nvPr/>
          </p:nvSpPr>
          <p:spPr>
            <a:xfrm>
              <a:off x="5410200" y="4191000"/>
              <a:ext cx="5486400" cy="2133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676400" y="4800600"/>
            <a:ext cx="2438400" cy="838200"/>
            <a:chOff x="6858000" y="3505200"/>
            <a:chExt cx="2438400" cy="838200"/>
          </a:xfrm>
        </p:grpSpPr>
        <p:sp>
          <p:nvSpPr>
            <p:cNvPr id="18" name="Rounded Rectangle 17"/>
            <p:cNvSpPr/>
            <p:nvPr/>
          </p:nvSpPr>
          <p:spPr>
            <a:xfrm>
              <a:off x="6858000" y="3505200"/>
              <a:ext cx="1600200" cy="8382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10400" y="3657600"/>
              <a:ext cx="228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 smtClean="0">
                  <a:solidFill>
                    <a:srgbClr val="C00000"/>
                  </a:solidFill>
                  <a:latin typeface="Calibri" pitchFamily="34" charset="0"/>
                  <a:cs typeface="Times New Roman" pitchFamily="18" charset="0"/>
                </a:rPr>
                <a:t>Pay $30</a:t>
              </a:r>
              <a:endParaRPr lang="en-US" sz="2800" i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610600" y="56388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Instant death</a:t>
            </a:r>
            <a:endParaRPr lang="en-US" sz="2800" i="1" dirty="0">
              <a:solidFill>
                <a:srgbClr val="C00000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2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3973" y="1711325"/>
            <a:ext cx="4935903" cy="28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 l="9668" t="3678" r="2053"/>
          <a:stretch>
            <a:fillRect/>
          </a:stretch>
        </p:blipFill>
        <p:spPr bwMode="auto">
          <a:xfrm>
            <a:off x="1752600" y="4267200"/>
            <a:ext cx="327660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Money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001000" cy="4953000"/>
          </a:xfrm>
        </p:spPr>
        <p:txBody>
          <a:bodyPr/>
          <a:lstStyle/>
          <a:p>
            <a:pPr>
              <a:defRPr/>
            </a:pPr>
            <a:r>
              <a:rPr lang="en-US" sz="2000" dirty="0" smtClean="0"/>
              <a:t>Money </a:t>
            </a:r>
            <a:r>
              <a:rPr lang="en-US" sz="2000" u="sng" dirty="0" smtClean="0"/>
              <a:t>does </a:t>
            </a:r>
            <a:r>
              <a:rPr lang="en-US" sz="2000" u="sng" dirty="0" smtClean="0">
                <a:solidFill>
                  <a:schemeClr val="accent6"/>
                </a:solidFill>
              </a:rPr>
              <a:t>not</a:t>
            </a:r>
            <a:r>
              <a:rPr lang="en-US" sz="2000" dirty="0" smtClean="0">
                <a:solidFill>
                  <a:srgbClr val="CC0000"/>
                </a:solidFill>
              </a:rPr>
              <a:t> </a:t>
            </a:r>
            <a:r>
              <a:rPr lang="en-US" sz="2000" dirty="0" smtClean="0"/>
              <a:t>behave as a utility function, but we can talk about the utility of having money (or being in debt)</a:t>
            </a:r>
          </a:p>
          <a:p>
            <a:pPr>
              <a:defRPr/>
            </a:pPr>
            <a:r>
              <a:rPr lang="en-US" sz="2000" dirty="0" smtClean="0"/>
              <a:t>Given a lottery L = [p, $X; (1-p), $Y]</a:t>
            </a:r>
            <a:endParaRPr lang="en-US" sz="2000" dirty="0" smtClean="0">
              <a:solidFill>
                <a:schemeClr val="tx1"/>
              </a:solidFill>
            </a:endParaRPr>
          </a:p>
          <a:p>
            <a:pPr lvl="1">
              <a:defRPr/>
            </a:pPr>
            <a:r>
              <a:rPr lang="en-US" sz="2000" dirty="0" smtClean="0"/>
              <a:t>The </a:t>
            </a:r>
            <a:r>
              <a:rPr lang="en-US" sz="2000" dirty="0" smtClean="0">
                <a:solidFill>
                  <a:srgbClr val="CC0000"/>
                </a:solidFill>
              </a:rPr>
              <a:t>expected monetary value </a:t>
            </a:r>
            <a:r>
              <a:rPr lang="en-US" sz="2000" dirty="0" smtClean="0"/>
              <a:t>EMV(L) is p*X + (1-p)*Y</a:t>
            </a:r>
          </a:p>
          <a:p>
            <a:pPr lvl="1">
              <a:defRPr/>
            </a:pPr>
            <a:r>
              <a:rPr lang="en-US" sz="2000" dirty="0" smtClean="0"/>
              <a:t>U(L) = p*U($X) + (1-p)*U($Y)</a:t>
            </a:r>
          </a:p>
          <a:p>
            <a:pPr lvl="1">
              <a:defRPr/>
            </a:pPr>
            <a:r>
              <a:rPr lang="en-US" sz="2000" dirty="0" smtClean="0"/>
              <a:t>Typically, U(L) &lt; U( EMV(L) )</a:t>
            </a:r>
          </a:p>
          <a:p>
            <a:pPr lvl="1">
              <a:defRPr/>
            </a:pPr>
            <a:r>
              <a:rPr lang="en-US" sz="2000" dirty="0" smtClean="0"/>
              <a:t>In this sense, people are </a:t>
            </a:r>
            <a:r>
              <a:rPr lang="en-US" sz="2000" dirty="0" smtClean="0">
                <a:solidFill>
                  <a:srgbClr val="CC0000"/>
                </a:solidFill>
              </a:rPr>
              <a:t>risk-averse</a:t>
            </a:r>
          </a:p>
          <a:p>
            <a:pPr lvl="1">
              <a:defRPr/>
            </a:pPr>
            <a:r>
              <a:rPr lang="en-US" sz="2000" dirty="0" smtClean="0"/>
              <a:t>When deep in debt, people are </a:t>
            </a:r>
            <a:r>
              <a:rPr lang="en-US" sz="2000" dirty="0" smtClean="0">
                <a:solidFill>
                  <a:srgbClr val="CC0000"/>
                </a:solidFill>
              </a:rPr>
              <a:t>risk-prone</a:t>
            </a:r>
          </a:p>
          <a:p>
            <a:pPr lvl="1">
              <a:defRPr/>
            </a:pPr>
            <a:endParaRPr lang="en-US" sz="20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0307" y="1589883"/>
            <a:ext cx="5835256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Insurance</a:t>
            </a:r>
          </a:p>
        </p:txBody>
      </p:sp>
      <p:sp>
        <p:nvSpPr>
          <p:cNvPr id="116121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0"/>
            <a:ext cx="5842000" cy="4927599"/>
          </a:xfrm>
        </p:spPr>
        <p:txBody>
          <a:bodyPr/>
          <a:lstStyle/>
          <a:p>
            <a:r>
              <a:rPr lang="en-US" sz="2400" dirty="0" smtClean="0"/>
              <a:t>Consider the lottery </a:t>
            </a:r>
            <a:r>
              <a:rPr lang="en-US" sz="2400" dirty="0" smtClean="0">
                <a:solidFill>
                  <a:srgbClr val="CC0000"/>
                </a:solidFill>
              </a:rPr>
              <a:t>[0.5, $1000;  0.5, $0]</a:t>
            </a:r>
            <a:endParaRPr lang="en-US" sz="2400" dirty="0" smtClean="0"/>
          </a:p>
          <a:p>
            <a:pPr lvl="1"/>
            <a:r>
              <a:rPr lang="en-US" sz="2000" dirty="0" smtClean="0"/>
              <a:t>What is its </a:t>
            </a:r>
            <a:r>
              <a:rPr lang="en-US" sz="2000" dirty="0" smtClean="0">
                <a:solidFill>
                  <a:srgbClr val="CC0000"/>
                </a:solidFill>
              </a:rPr>
              <a:t>expected monetary value</a:t>
            </a:r>
            <a:r>
              <a:rPr lang="en-US" sz="2000" dirty="0" smtClean="0"/>
              <a:t>?  ($500)</a:t>
            </a:r>
          </a:p>
          <a:p>
            <a:pPr lvl="1"/>
            <a:r>
              <a:rPr lang="en-US" sz="2000" dirty="0" smtClean="0"/>
              <a:t>What is its </a:t>
            </a:r>
            <a:r>
              <a:rPr lang="en-US" sz="2000" dirty="0" smtClean="0">
                <a:solidFill>
                  <a:srgbClr val="CC0000"/>
                </a:solidFill>
              </a:rPr>
              <a:t>certainty equivalent</a:t>
            </a:r>
            <a:r>
              <a:rPr lang="en-US" sz="2000" dirty="0" smtClean="0"/>
              <a:t>?</a:t>
            </a:r>
          </a:p>
          <a:p>
            <a:pPr lvl="2"/>
            <a:r>
              <a:rPr lang="en-US" sz="1800" dirty="0" smtClean="0"/>
              <a:t>Monetary value acceptable in lieu of lottery</a:t>
            </a:r>
          </a:p>
          <a:p>
            <a:pPr lvl="2"/>
            <a:r>
              <a:rPr lang="en-US" sz="1800" dirty="0" smtClean="0"/>
              <a:t>$400 for most people</a:t>
            </a:r>
          </a:p>
          <a:p>
            <a:pPr lvl="1"/>
            <a:r>
              <a:rPr lang="en-US" sz="2000" dirty="0" smtClean="0"/>
              <a:t>Difference of $100 is the </a:t>
            </a:r>
            <a:r>
              <a:rPr lang="en-US" sz="2000" dirty="0" smtClean="0">
                <a:solidFill>
                  <a:srgbClr val="CC0000"/>
                </a:solidFill>
              </a:rPr>
              <a:t>insurance premium</a:t>
            </a:r>
          </a:p>
          <a:p>
            <a:pPr lvl="2"/>
            <a:r>
              <a:rPr lang="en-US" sz="1800" dirty="0" smtClean="0"/>
              <a:t>There’s an insurance industry because people will pay to reduce their risk</a:t>
            </a:r>
          </a:p>
          <a:p>
            <a:pPr lvl="2"/>
            <a:r>
              <a:rPr lang="en-US" sz="1800" dirty="0" smtClean="0"/>
              <a:t>If everyone were risk-neutral, no insurance needed!</a:t>
            </a:r>
          </a:p>
          <a:p>
            <a:pPr lvl="1"/>
            <a:r>
              <a:rPr lang="en-US" sz="2000" dirty="0" smtClean="0"/>
              <a:t>It’s win-win: you’d rather have the $400 and the insurance company would rather have the lottery (their utility curve is flat and they have many lotteries)</a:t>
            </a:r>
          </a:p>
          <a:p>
            <a:endParaRPr lang="en-US" sz="24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1063" y="1677676"/>
            <a:ext cx="2913062" cy="401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Human Rationality?</a:t>
            </a:r>
          </a:p>
        </p:txBody>
      </p:sp>
      <p:sp>
        <p:nvSpPr>
          <p:cNvPr id="1163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/>
              <a:t>Famous example of Allais (1953)</a:t>
            </a:r>
          </a:p>
          <a:p>
            <a:pPr lvl="5">
              <a:lnSpc>
                <a:spcPct val="80000"/>
              </a:lnSpc>
            </a:pPr>
            <a:endParaRPr lang="en-US" sz="1200" dirty="0" smtClean="0">
              <a:latin typeface="Calibri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A: [0.8, $4k;    0.2, $0]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B: [1.0, $3k;    0.0, $0]</a:t>
            </a:r>
          </a:p>
          <a:p>
            <a:pPr lvl="5">
              <a:lnSpc>
                <a:spcPct val="80000"/>
              </a:lnSpc>
            </a:pPr>
            <a:endParaRPr lang="en-US" sz="1200" dirty="0" smtClean="0"/>
          </a:p>
          <a:p>
            <a:pPr lvl="1">
              <a:lnSpc>
                <a:spcPct val="80000"/>
              </a:lnSpc>
            </a:pPr>
            <a:r>
              <a:rPr lang="en-US" sz="2400" dirty="0" smtClean="0"/>
              <a:t>C: [0.2, $4k;    0.8, $0]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D: [0.25, $3k;    0.75, $0]</a:t>
            </a:r>
          </a:p>
          <a:p>
            <a:pPr lvl="2"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800" dirty="0" smtClean="0"/>
              <a:t>Most people prefer B &gt; A, C &gt; D</a:t>
            </a:r>
          </a:p>
          <a:p>
            <a:pPr lvl="2"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800" dirty="0" smtClean="0"/>
              <a:t>But if U($0) = 0, then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B &gt; A </a:t>
            </a:r>
            <a:r>
              <a:rPr lang="en-US" sz="2400" dirty="0" smtClean="0">
                <a:sym typeface="Symbol" pitchFamily="18" charset="2"/>
              </a:rPr>
              <a:t> U($3k) &gt; 0.8 U($4k)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C &gt; D </a:t>
            </a:r>
            <a:r>
              <a:rPr lang="en-US" sz="2400" dirty="0" smtClean="0">
                <a:sym typeface="Symbol" pitchFamily="18" charset="2"/>
              </a:rPr>
              <a:t> 0.8 U($4k) &gt; U($3k)</a:t>
            </a:r>
          </a:p>
          <a:p>
            <a:pPr lvl="1">
              <a:lnSpc>
                <a:spcPct val="80000"/>
              </a:lnSpc>
            </a:pPr>
            <a:endParaRPr lang="en-US" sz="2400" dirty="0" smtClean="0">
              <a:sym typeface="Symbol" pitchFamily="18" charset="2"/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4038600" y="2018325"/>
            <a:ext cx="381000" cy="304800"/>
          </a:xfrm>
          <a:prstGeom prst="leftArrow">
            <a:avLst/>
          </a:prstGeom>
          <a:solidFill>
            <a:srgbClr val="99C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Time: MDPs!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are Probabilities?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smtClean="0"/>
              <a:t>Objectivist / frequentist answer: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Averages over repeated </a:t>
            </a:r>
            <a:r>
              <a:rPr lang="en-US" sz="2000" i="1" smtClean="0"/>
              <a:t>experiments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E.g. empirically estimating P(rain) from historical observation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Assertion about how future experiments will go (in the limit)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New evidence changes the </a:t>
            </a:r>
            <a:r>
              <a:rPr lang="en-US" sz="2000" i="1" smtClean="0"/>
              <a:t>reference class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Makes one think of </a:t>
            </a:r>
            <a:r>
              <a:rPr lang="en-US" sz="2000" i="1" smtClean="0"/>
              <a:t>inherently random</a:t>
            </a:r>
            <a:r>
              <a:rPr lang="en-US" sz="2000" smtClean="0"/>
              <a:t> events, like rolling dice</a:t>
            </a:r>
          </a:p>
          <a:p>
            <a:pPr>
              <a:lnSpc>
                <a:spcPct val="90000"/>
              </a:lnSpc>
            </a:pPr>
            <a:endParaRPr lang="en-US" sz="2400" smtClean="0"/>
          </a:p>
          <a:p>
            <a:pPr>
              <a:lnSpc>
                <a:spcPct val="90000"/>
              </a:lnSpc>
            </a:pPr>
            <a:r>
              <a:rPr lang="en-US" sz="2400" smtClean="0"/>
              <a:t>Subjectivist / Bayesian answer: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Degrees of belief about unobserved variables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E.g. an agent’s belief that it’s raining, given the temperature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E.g. pacman’s belief that the ghost will turn left, given the state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Often </a:t>
            </a:r>
            <a:r>
              <a:rPr lang="en-US" sz="2000" i="1" smtClean="0"/>
              <a:t>learn </a:t>
            </a:r>
            <a:r>
              <a:rPr lang="en-US" sz="2000" smtClean="0"/>
              <a:t>probabilities from past experiences (more later)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New evidence </a:t>
            </a:r>
            <a:r>
              <a:rPr lang="en-US" sz="2000" i="1" smtClean="0"/>
              <a:t>updates beliefs </a:t>
            </a:r>
            <a:r>
              <a:rPr lang="en-US" sz="2000" smtClean="0"/>
              <a:t>(more later)</a:t>
            </a:r>
          </a:p>
          <a:p>
            <a:pPr lvl="1">
              <a:lnSpc>
                <a:spcPct val="90000"/>
              </a:lnSpc>
            </a:pPr>
            <a:endParaRPr lang="en-US" sz="2000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Uncertainty Everywhere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 smtClean="0"/>
              <a:t>Not just for games of chance!</a:t>
            </a:r>
          </a:p>
          <a:p>
            <a:pPr lvl="1">
              <a:lnSpc>
                <a:spcPct val="80000"/>
              </a:lnSpc>
            </a:pPr>
            <a:r>
              <a:rPr lang="en-US" sz="1800" smtClean="0"/>
              <a:t>I’m sick: will I sneeze this minute?</a:t>
            </a:r>
          </a:p>
          <a:p>
            <a:pPr lvl="1">
              <a:lnSpc>
                <a:spcPct val="80000"/>
              </a:lnSpc>
            </a:pPr>
            <a:r>
              <a:rPr lang="en-US" sz="1800" smtClean="0"/>
              <a:t>Email contains “FREE!”: is it spam?</a:t>
            </a:r>
          </a:p>
          <a:p>
            <a:pPr lvl="1">
              <a:lnSpc>
                <a:spcPct val="80000"/>
              </a:lnSpc>
            </a:pPr>
            <a:r>
              <a:rPr lang="en-US" sz="1800" smtClean="0"/>
              <a:t>Tooth hurts: have cavity?</a:t>
            </a:r>
          </a:p>
          <a:p>
            <a:pPr lvl="1">
              <a:lnSpc>
                <a:spcPct val="80000"/>
              </a:lnSpc>
            </a:pPr>
            <a:r>
              <a:rPr lang="en-US" sz="1800" smtClean="0"/>
              <a:t>60 min enough to get to the airport?</a:t>
            </a:r>
          </a:p>
          <a:p>
            <a:pPr lvl="1">
              <a:lnSpc>
                <a:spcPct val="80000"/>
              </a:lnSpc>
            </a:pPr>
            <a:r>
              <a:rPr lang="en-US" sz="1800" smtClean="0"/>
              <a:t>Robot rotated wheel three times, how far did it advance?</a:t>
            </a:r>
          </a:p>
          <a:p>
            <a:pPr lvl="1">
              <a:lnSpc>
                <a:spcPct val="80000"/>
              </a:lnSpc>
            </a:pPr>
            <a:r>
              <a:rPr lang="en-US" sz="1800" smtClean="0"/>
              <a:t>Safe to cross street? (Look both ways!)</a:t>
            </a:r>
          </a:p>
          <a:p>
            <a:pPr>
              <a:lnSpc>
                <a:spcPct val="80000"/>
              </a:lnSpc>
            </a:pPr>
            <a:endParaRPr lang="en-US" sz="2000" smtClean="0"/>
          </a:p>
          <a:p>
            <a:pPr>
              <a:lnSpc>
                <a:spcPct val="80000"/>
              </a:lnSpc>
            </a:pPr>
            <a:r>
              <a:rPr lang="en-US" sz="2000" smtClean="0"/>
              <a:t>Sources of uncertainty in random variables:</a:t>
            </a:r>
          </a:p>
          <a:p>
            <a:pPr lvl="1">
              <a:lnSpc>
                <a:spcPct val="80000"/>
              </a:lnSpc>
            </a:pPr>
            <a:r>
              <a:rPr lang="en-US" sz="1800" smtClean="0"/>
              <a:t>Inherently random process (dice, etc)</a:t>
            </a:r>
          </a:p>
          <a:p>
            <a:pPr lvl="1">
              <a:lnSpc>
                <a:spcPct val="80000"/>
              </a:lnSpc>
            </a:pPr>
            <a:r>
              <a:rPr lang="en-US" sz="1800" smtClean="0"/>
              <a:t>Insufficient or weak evidence</a:t>
            </a:r>
          </a:p>
          <a:p>
            <a:pPr lvl="1">
              <a:lnSpc>
                <a:spcPct val="80000"/>
              </a:lnSpc>
            </a:pPr>
            <a:r>
              <a:rPr lang="en-US" sz="1800" smtClean="0"/>
              <a:t>Ignorance of underlying processes</a:t>
            </a:r>
          </a:p>
          <a:p>
            <a:pPr lvl="1">
              <a:lnSpc>
                <a:spcPct val="80000"/>
              </a:lnSpc>
            </a:pPr>
            <a:r>
              <a:rPr lang="en-US" sz="1800" smtClean="0"/>
              <a:t>Unmodeled variables</a:t>
            </a:r>
          </a:p>
          <a:p>
            <a:pPr lvl="1">
              <a:lnSpc>
                <a:spcPct val="80000"/>
              </a:lnSpc>
            </a:pPr>
            <a:r>
              <a:rPr lang="en-US" sz="1800" smtClean="0"/>
              <a:t>The world’s just noisy – it doesn’t behave according to plan!</a:t>
            </a:r>
          </a:p>
          <a:p>
            <a:pPr lvl="1">
              <a:lnSpc>
                <a:spcPct val="80000"/>
              </a:lnSpc>
            </a:pPr>
            <a:endParaRPr lang="en-US" sz="1800" smtClean="0"/>
          </a:p>
          <a:p>
            <a:pPr>
              <a:lnSpc>
                <a:spcPct val="80000"/>
              </a:lnSpc>
            </a:pPr>
            <a:r>
              <a:rPr lang="en-US" sz="2000" smtClean="0"/>
              <a:t>Compare to </a:t>
            </a:r>
            <a:r>
              <a:rPr lang="en-US" sz="2000" i="1" smtClean="0"/>
              <a:t>fuzzy logic</a:t>
            </a:r>
            <a:r>
              <a:rPr lang="en-US" sz="2000" smtClean="0"/>
              <a:t>, which has </a:t>
            </a:r>
            <a:r>
              <a:rPr lang="en-US" sz="2000" i="1" smtClean="0"/>
              <a:t>degrees of truth</a:t>
            </a:r>
            <a:r>
              <a:rPr lang="en-US" sz="2000" smtClean="0"/>
              <a:t>, rather than just </a:t>
            </a:r>
            <a:r>
              <a:rPr lang="en-US" sz="2000" i="1" smtClean="0"/>
              <a:t>degrees of belief</a:t>
            </a:r>
          </a:p>
          <a:p>
            <a:pPr lvl="1">
              <a:lnSpc>
                <a:spcPct val="80000"/>
              </a:lnSpc>
            </a:pPr>
            <a:endParaRPr lang="en-US" sz="1800" smtClean="0"/>
          </a:p>
          <a:p>
            <a:pPr lvl="1">
              <a:lnSpc>
                <a:spcPct val="80000"/>
              </a:lnSpc>
            </a:pPr>
            <a:endParaRPr lang="en-US" sz="1800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n-US" dirty="0" err="1" smtClean="0">
                <a:solidFill>
                  <a:srgbClr val="FF0000"/>
                </a:solidFill>
              </a:rPr>
              <a:t>Artificially.Retarded</a:t>
            </a:r>
            <a:r>
              <a:rPr lang="en-US" dirty="0" smtClean="0"/>
              <a:t>   vs.	</a:t>
            </a:r>
            <a:r>
              <a:rPr lang="en-US" dirty="0" smtClean="0">
                <a:solidFill>
                  <a:srgbClr val="0000FF"/>
                </a:solidFill>
              </a:rPr>
              <a:t>Zephyr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71601"/>
            <a:ext cx="4927600" cy="51054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i="1" dirty="0" smtClean="0">
                <a:solidFill>
                  <a:srgbClr val="FF0000"/>
                </a:solidFill>
              </a:rPr>
              <a:t>Fan Ye and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Tianhao</a:t>
            </a:r>
            <a:r>
              <a:rPr lang="en-US" sz="2400" b="1" i="1" dirty="0" smtClean="0">
                <a:solidFill>
                  <a:srgbClr val="FF0000"/>
                </a:solidFill>
              </a:rPr>
              <a:t> Zhang</a:t>
            </a:r>
          </a:p>
          <a:p>
            <a:pPr marL="0" indent="0">
              <a:buNone/>
            </a:pPr>
            <a:endParaRPr lang="en-US" sz="1400" b="1" i="1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Divide </a:t>
            </a:r>
            <a:r>
              <a:rPr lang="en-US" sz="2400" dirty="0">
                <a:solidFill>
                  <a:srgbClr val="FF0000"/>
                </a:solidFill>
              </a:rPr>
              <a:t>food into groups using k-means select 2 groups that are farthest apart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Pick </a:t>
            </a:r>
            <a:r>
              <a:rPr lang="en-US" sz="2400" dirty="0">
                <a:solidFill>
                  <a:srgbClr val="FF0000"/>
                </a:solidFill>
              </a:rPr>
              <a:t>up other food that is nearby along path to target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Assign </a:t>
            </a:r>
            <a:r>
              <a:rPr lang="en-US" sz="2400" dirty="0">
                <a:solidFill>
                  <a:srgbClr val="FF0000"/>
                </a:solidFill>
              </a:rPr>
              <a:t>scores to food based on distances between both agents, food, and finishing line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When </a:t>
            </a:r>
            <a:r>
              <a:rPr lang="en-US" sz="2400" dirty="0">
                <a:solidFill>
                  <a:srgbClr val="FF0000"/>
                </a:solidFill>
              </a:rPr>
              <a:t>amount of food left is low enough, use search to find optimal path for remaining food</a:t>
            </a:r>
          </a:p>
          <a:p>
            <a:endParaRPr lang="en-US" sz="2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477000" y="1371600"/>
            <a:ext cx="49276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b="1" i="1" dirty="0" smtClean="0">
                <a:solidFill>
                  <a:srgbClr val="0000FF"/>
                </a:solidFill>
              </a:rPr>
              <a:t>Kevin Casey and </a:t>
            </a:r>
            <a:r>
              <a:rPr lang="en-US" sz="2400" b="1" i="1" dirty="0" err="1" smtClean="0">
                <a:solidFill>
                  <a:srgbClr val="0000FF"/>
                </a:solidFill>
              </a:rPr>
              <a:t>Zeyu</a:t>
            </a:r>
            <a:r>
              <a:rPr lang="en-US" sz="2400" b="1" i="1" dirty="0" smtClean="0">
                <a:solidFill>
                  <a:srgbClr val="0000FF"/>
                </a:solidFill>
              </a:rPr>
              <a:t> (Andrew) Liu</a:t>
            </a:r>
          </a:p>
          <a:p>
            <a:endParaRPr lang="en-US" sz="1400" dirty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Split </a:t>
            </a:r>
            <a:r>
              <a:rPr lang="en-US" sz="2400" dirty="0">
                <a:solidFill>
                  <a:srgbClr val="0000FF"/>
                </a:solidFill>
              </a:rPr>
              <a:t>the food into two groups, one for each agent, using a heavily modified minimum spanning tree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Start </a:t>
            </a:r>
            <a:r>
              <a:rPr lang="en-US" sz="2400" dirty="0">
                <a:solidFill>
                  <a:srgbClr val="0000FF"/>
                </a:solidFill>
              </a:rPr>
              <a:t>with greedy path through food for each agent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Randomly </a:t>
            </a:r>
            <a:r>
              <a:rPr lang="en-US" sz="2400" dirty="0">
                <a:solidFill>
                  <a:srgbClr val="0000FF"/>
                </a:solidFill>
              </a:rPr>
              <a:t>shuffle the path and compare to old path, keeping the new path if it has lower cost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81534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https://contest.cs188.org/</a:t>
            </a:r>
            <a:r>
              <a:rPr lang="en-US" dirty="0" err="1"/>
              <a:t>contest_matches</a:t>
            </a:r>
            <a:r>
              <a:rPr lang="en-US" dirty="0"/>
              <a:t>/17896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n-US" dirty="0" err="1" smtClean="0">
                <a:solidFill>
                  <a:srgbClr val="FF0000"/>
                </a:solidFill>
              </a:rPr>
              <a:t>Artificially.Retarded</a:t>
            </a:r>
            <a:r>
              <a:rPr lang="en-US" dirty="0" smtClean="0"/>
              <a:t>   vs.	</a:t>
            </a:r>
            <a:r>
              <a:rPr lang="en-US" dirty="0" smtClean="0">
                <a:solidFill>
                  <a:srgbClr val="0000FF"/>
                </a:solidFill>
              </a:rPr>
              <a:t>Zephyr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512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Top-10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19200"/>
            <a:ext cx="11379200" cy="4729164"/>
          </a:xfrm>
        </p:spPr>
        <p:txBody>
          <a:bodyPr/>
          <a:lstStyle/>
          <a:p>
            <a:r>
              <a:rPr lang="en-US" sz="2800" dirty="0" smtClean="0"/>
              <a:t>10 	</a:t>
            </a:r>
            <a:r>
              <a:rPr lang="en-US" sz="2800" dirty="0" err="1" smtClean="0"/>
              <a:t>TuPAC</a:t>
            </a:r>
            <a:r>
              <a:rPr lang="en-US" sz="2800" dirty="0" smtClean="0"/>
              <a:t> 		Kasey Moffat</a:t>
            </a:r>
          </a:p>
          <a:p>
            <a:r>
              <a:rPr lang="en-US" sz="2800" dirty="0" smtClean="0"/>
              <a:t>9 	test111		</a:t>
            </a:r>
            <a:r>
              <a:rPr lang="en-US" sz="2800" dirty="0" err="1" smtClean="0"/>
              <a:t>Boyi</a:t>
            </a:r>
            <a:r>
              <a:rPr lang="en-US" sz="2800" dirty="0" smtClean="0"/>
              <a:t> Chen</a:t>
            </a:r>
          </a:p>
          <a:p>
            <a:r>
              <a:rPr lang="en-US" sz="2800" dirty="0" smtClean="0"/>
              <a:t>8	ILIKEBIGBOTSANDICANNOTLIE	</a:t>
            </a:r>
            <a:r>
              <a:rPr lang="en-US" sz="2800" dirty="0" err="1" smtClean="0"/>
              <a:t>Keonhwa</a:t>
            </a:r>
            <a:r>
              <a:rPr lang="en-US" sz="2800" dirty="0" smtClean="0"/>
              <a:t> Song and Y. S. Kim</a:t>
            </a:r>
          </a:p>
          <a:p>
            <a:r>
              <a:rPr lang="en-US" sz="2800" dirty="0" smtClean="0"/>
              <a:t>7	</a:t>
            </a:r>
            <a:r>
              <a:rPr lang="en-US" sz="2800" dirty="0" err="1" smtClean="0"/>
              <a:t>lastattempt</a:t>
            </a:r>
            <a:r>
              <a:rPr lang="en-US" sz="2800" dirty="0" smtClean="0"/>
              <a:t> 	Roger </a:t>
            </a:r>
            <a:r>
              <a:rPr lang="en-US" sz="2800" dirty="0" err="1" smtClean="0"/>
              <a:t>Shen</a:t>
            </a:r>
            <a:endParaRPr lang="en-US" sz="2800" dirty="0" smtClean="0"/>
          </a:p>
          <a:p>
            <a:r>
              <a:rPr lang="en-US" sz="2800" dirty="0" smtClean="0"/>
              <a:t>6	OK Bot		Aaron </a:t>
            </a:r>
            <a:r>
              <a:rPr lang="en-US" sz="2800" dirty="0" err="1" smtClean="0"/>
              <a:t>Zhuo</a:t>
            </a:r>
            <a:endParaRPr lang="en-US" sz="2800" dirty="0" smtClean="0"/>
          </a:p>
          <a:p>
            <a:r>
              <a:rPr lang="en-US" sz="2800" dirty="0" smtClean="0"/>
              <a:t>5	Staff too good </a:t>
            </a:r>
            <a:r>
              <a:rPr lang="en-US" sz="2800" dirty="0" smtClean="0">
                <a:sym typeface="Wingdings"/>
              </a:rPr>
              <a:t> Ton Hon Lai</a:t>
            </a:r>
          </a:p>
          <a:p>
            <a:r>
              <a:rPr lang="en-US" sz="2800" dirty="0" smtClean="0">
                <a:sym typeface="Wingdings"/>
              </a:rPr>
              <a:t>4	BL (Bots’ Love)	Joseph </a:t>
            </a:r>
            <a:r>
              <a:rPr lang="en-US" sz="2800" dirty="0" err="1" smtClean="0">
                <a:sym typeface="Wingdings"/>
              </a:rPr>
              <a:t>Hui</a:t>
            </a:r>
            <a:r>
              <a:rPr lang="en-US" sz="2800" dirty="0" smtClean="0">
                <a:sym typeface="Wingdings"/>
              </a:rPr>
              <a:t> and Alan Yao</a:t>
            </a:r>
          </a:p>
          <a:p>
            <a:r>
              <a:rPr lang="en-US" sz="2800" dirty="0" smtClean="0">
                <a:sym typeface="Wingdings"/>
              </a:rPr>
              <a:t>3	</a:t>
            </a:r>
            <a:r>
              <a:rPr lang="en-US" sz="2800" dirty="0" err="1" smtClean="0">
                <a:sym typeface="Wingdings"/>
              </a:rPr>
              <a:t>tooskoolforkool</a:t>
            </a:r>
            <a:r>
              <a:rPr lang="en-US" sz="2800" dirty="0" smtClean="0">
                <a:sym typeface="Wingdings"/>
              </a:rPr>
              <a:t>	Austen </a:t>
            </a:r>
            <a:r>
              <a:rPr lang="en-US" sz="2800" dirty="0" err="1" smtClean="0">
                <a:sym typeface="Wingdings"/>
              </a:rPr>
              <a:t>Satterlee</a:t>
            </a:r>
            <a:endParaRPr lang="en-US" sz="2800" dirty="0" smtClean="0">
              <a:sym typeface="Wingdings"/>
            </a:endParaRPr>
          </a:p>
          <a:p>
            <a:r>
              <a:rPr lang="en-US" sz="2800" dirty="0" smtClean="0">
                <a:sym typeface="Wingdings"/>
              </a:rPr>
              <a:t>2	</a:t>
            </a:r>
            <a:r>
              <a:rPr lang="en-US" sz="2800" dirty="0" err="1" smtClean="0">
                <a:sym typeface="Wingdings"/>
              </a:rPr>
              <a:t>Artificially.Retarded</a:t>
            </a:r>
            <a:r>
              <a:rPr lang="en-US" sz="2800" dirty="0" smtClean="0">
                <a:sym typeface="Wingdings"/>
              </a:rPr>
              <a:t>	Fan Ye and </a:t>
            </a:r>
            <a:r>
              <a:rPr lang="en-US" sz="2800" dirty="0" err="1" smtClean="0">
                <a:sym typeface="Wingdings"/>
              </a:rPr>
              <a:t>Tianhao</a:t>
            </a:r>
            <a:r>
              <a:rPr lang="en-US" sz="2800" dirty="0" smtClean="0">
                <a:sym typeface="Wingdings"/>
              </a:rPr>
              <a:t> Zhang</a:t>
            </a:r>
          </a:p>
          <a:p>
            <a:r>
              <a:rPr lang="en-US" sz="2800" dirty="0" smtClean="0">
                <a:sym typeface="Wingdings"/>
              </a:rPr>
              <a:t>1	Zephyr		Kevin Casey and </a:t>
            </a:r>
            <a:r>
              <a:rPr lang="en-US" sz="2800" dirty="0" err="1" smtClean="0">
                <a:sym typeface="Wingdings"/>
              </a:rPr>
              <a:t>Zeyu</a:t>
            </a:r>
            <a:r>
              <a:rPr lang="en-US" sz="2800" dirty="0" smtClean="0">
                <a:sym typeface="Wingdings"/>
              </a:rPr>
              <a:t> (Andrew) Liu	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36565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Congratulations!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114" y="1600200"/>
            <a:ext cx="6034385" cy="434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58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textcolor{BrickRed}{$A \sim B$} \qquad indifference between $A$ and $B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417"/>
  <p:tag name="PICTUREFILESIZE" val="2396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textcolor{BrickRed}{$A \succ B$} \qquad $A$ preferred over $B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07"/>
  <p:tag name="PICTUREFILESIZE" val="1899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$L = [p,\textcolor{BrickRed}{A};\ (1-p),\textcolor{BrickRed}{B}]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205"/>
  <p:tag name="PICTUREFILESIZE" val="1212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underline{Orderability}\nl&#10;\mat{$(A \pref B) \lor (B \pref A) \lor (A \indiff B)$}\al&#10;\underline{Transitivity}\nl&#10;\mat{$(A \pref B) \land (B \pref C) \implies (A \pref C)$}\al&#10;\underline{Continuity}\nl&#10;\mat{$A \pref B \pref C \implies \exists p \,\, [p,A;\ 1-p,C] \indiff B$}\al&#10;\underline{Substitutability}\nl&#10;\mat{$A \indiff B \implies [p,A;\ 1-p,C] \indiff [p,B; 1-p,C]$}\al&#10;\underline{Monotonicity}\nl&#10;\mat{$A \pref B \implies$}\nl&#10;\phantom{xx}\mat{$(p \geq q \lequiv [p,A;\ 1-p,B] \prefeq [q,A;\ 1-q,B])$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466"/>
  <p:tag name="PICTUREFILESIZE" val="23760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$U(A) \geq U(B)\ \lequiv \ A\prefeq B$}\\[10pt]&#10;\mat{$U([p_1,S_1;\ \ldots\ ;\ p_n,S_n]) = \sum_i p_i U(S_i)$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62"/>
  <p:tag name="PICTUREFILESIZE" val="4966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U'(x) = k_1 U(x) + k_2 \quad\mbox{where } k_1 &gt; 0&#10;\]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56"/>
  <p:tag name="PICTUREFILESIZE" val="24995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36593</TotalTime>
  <Words>2637</Words>
  <Application>Microsoft Macintosh PowerPoint</Application>
  <PresentationFormat>Custom</PresentationFormat>
  <Paragraphs>487</Paragraphs>
  <Slides>57</Slides>
  <Notes>13</Notes>
  <HiddenSlides>13</HiddenSlides>
  <MMClips>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9" baseType="lpstr">
      <vt:lpstr>dan-berkeley-nlp-v1</vt:lpstr>
      <vt:lpstr>Equation</vt:lpstr>
      <vt:lpstr>Project 1 Mini-Contest</vt:lpstr>
      <vt:lpstr>Fun Names in 11-31</vt:lpstr>
      <vt:lpstr>Top-10</vt:lpstr>
      <vt:lpstr>Top-3 (in alphabetical order)</vt:lpstr>
      <vt:lpstr>  tooskoolforkool  vs  Zephyr</vt:lpstr>
      <vt:lpstr> Artificially.Retarded   vs. Zephyr</vt:lpstr>
      <vt:lpstr> Artificially.Retarded   vs. Zephyr</vt:lpstr>
      <vt:lpstr>Top-10</vt:lpstr>
      <vt:lpstr>Congratulations!</vt:lpstr>
      <vt:lpstr>Project 2 Mini-Contest</vt:lpstr>
      <vt:lpstr>Announcements</vt:lpstr>
      <vt:lpstr>CS 188: Artificial Intelligence </vt:lpstr>
      <vt:lpstr>Uncertain Outcomes</vt:lpstr>
      <vt:lpstr>Worst-Case vs. Average Case</vt:lpstr>
      <vt:lpstr>Expectimax Search</vt:lpstr>
      <vt:lpstr>Video of Demo Minimax vs Expectimax (Min)</vt:lpstr>
      <vt:lpstr>Video of Demo Minimax vs Expectimax (Exp)</vt:lpstr>
      <vt:lpstr>Expectimax Pseudocode</vt:lpstr>
      <vt:lpstr>Expectimax Pseudocode</vt:lpstr>
      <vt:lpstr>Expectimax Example</vt:lpstr>
      <vt:lpstr>Expectimax Pruning?</vt:lpstr>
      <vt:lpstr>Depth-Limited Expectimax</vt:lpstr>
      <vt:lpstr>Probabilities</vt:lpstr>
      <vt:lpstr>Reminder: Probabilities</vt:lpstr>
      <vt:lpstr>Reminder: Expectations</vt:lpstr>
      <vt:lpstr>What Probabilities to Use?</vt:lpstr>
      <vt:lpstr>Quiz: Informed Probabilities</vt:lpstr>
      <vt:lpstr>Modeling Assumptions</vt:lpstr>
      <vt:lpstr>The Dangers of Optimism and Pessimism</vt:lpstr>
      <vt:lpstr>Assumptions vs. Reality</vt:lpstr>
      <vt:lpstr>Video of Demo World Assumptions Random Ghost – Expectimax Pacman</vt:lpstr>
      <vt:lpstr>Video of Demo World Assumptions Adversarial Ghost – Minimax Pacman</vt:lpstr>
      <vt:lpstr>Video of Demo World Assumptions Adversarial Ghost – Expectimax Pacman</vt:lpstr>
      <vt:lpstr>Video of Demo World Assumptions Random Ghost – Minimax Pacman</vt:lpstr>
      <vt:lpstr>Other Game Types</vt:lpstr>
      <vt:lpstr>Mixed Layer Types</vt:lpstr>
      <vt:lpstr>Example: Backgammon</vt:lpstr>
      <vt:lpstr>Multi-Agent Utilities</vt:lpstr>
      <vt:lpstr>Utilities</vt:lpstr>
      <vt:lpstr>Maximum Expected Utility</vt:lpstr>
      <vt:lpstr>What Utilities to Use?</vt:lpstr>
      <vt:lpstr>Utilities</vt:lpstr>
      <vt:lpstr>Utilities: Uncertain Outcomes</vt:lpstr>
      <vt:lpstr>Preferences</vt:lpstr>
      <vt:lpstr>Rationality</vt:lpstr>
      <vt:lpstr>Rational Preferences</vt:lpstr>
      <vt:lpstr>Rational Preferences</vt:lpstr>
      <vt:lpstr>MEU Principle</vt:lpstr>
      <vt:lpstr>Human Utilities</vt:lpstr>
      <vt:lpstr>Utility Scales</vt:lpstr>
      <vt:lpstr>Human Utilities</vt:lpstr>
      <vt:lpstr>Money</vt:lpstr>
      <vt:lpstr>Example: Insurance</vt:lpstr>
      <vt:lpstr>Example: Human Rationality?</vt:lpstr>
      <vt:lpstr>Next Time: MDPs!</vt:lpstr>
      <vt:lpstr>What are Probabilities?</vt:lpstr>
      <vt:lpstr>Uncertainty Everywhere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Pieter Abbeel</cp:lastModifiedBy>
  <cp:revision>2401</cp:revision>
  <cp:lastPrinted>2014-02-11T19:07:06Z</cp:lastPrinted>
  <dcterms:created xsi:type="dcterms:W3CDTF">2004-08-27T04:16:05Z</dcterms:created>
  <dcterms:modified xsi:type="dcterms:W3CDTF">2014-08-21T06:53:48Z</dcterms:modified>
</cp:coreProperties>
</file>