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61"/>
  </p:notesMasterIdLst>
  <p:handoutMasterIdLst>
    <p:handoutMasterId r:id="rId62"/>
  </p:handoutMasterIdLst>
  <p:sldIdLst>
    <p:sldId id="942" r:id="rId2"/>
    <p:sldId id="943" r:id="rId3"/>
    <p:sldId id="893" r:id="rId4"/>
    <p:sldId id="860" r:id="rId5"/>
    <p:sldId id="820" r:id="rId6"/>
    <p:sldId id="929" r:id="rId7"/>
    <p:sldId id="859" r:id="rId8"/>
    <p:sldId id="945" r:id="rId9"/>
    <p:sldId id="823" r:id="rId10"/>
    <p:sldId id="825" r:id="rId11"/>
    <p:sldId id="826" r:id="rId12"/>
    <p:sldId id="931" r:id="rId13"/>
    <p:sldId id="894" r:id="rId14"/>
    <p:sldId id="896" r:id="rId15"/>
    <p:sldId id="830" r:id="rId16"/>
    <p:sldId id="897" r:id="rId17"/>
    <p:sldId id="898" r:id="rId18"/>
    <p:sldId id="899" r:id="rId19"/>
    <p:sldId id="864" r:id="rId20"/>
    <p:sldId id="862" r:id="rId21"/>
    <p:sldId id="932" r:id="rId22"/>
    <p:sldId id="863" r:id="rId23"/>
    <p:sldId id="834" r:id="rId24"/>
    <p:sldId id="900" r:id="rId25"/>
    <p:sldId id="917" r:id="rId26"/>
    <p:sldId id="946" r:id="rId27"/>
    <p:sldId id="947" r:id="rId28"/>
    <p:sldId id="948" r:id="rId29"/>
    <p:sldId id="949" r:id="rId30"/>
    <p:sldId id="950" r:id="rId31"/>
    <p:sldId id="951" r:id="rId32"/>
    <p:sldId id="952" r:id="rId33"/>
    <p:sldId id="953" r:id="rId34"/>
    <p:sldId id="901" r:id="rId35"/>
    <p:sldId id="944" r:id="rId36"/>
    <p:sldId id="919" r:id="rId37"/>
    <p:sldId id="921" r:id="rId38"/>
    <p:sldId id="904" r:id="rId39"/>
    <p:sldId id="954" r:id="rId40"/>
    <p:sldId id="955" r:id="rId41"/>
    <p:sldId id="956" r:id="rId42"/>
    <p:sldId id="957" r:id="rId43"/>
    <p:sldId id="958" r:id="rId44"/>
    <p:sldId id="959" r:id="rId45"/>
    <p:sldId id="960" r:id="rId46"/>
    <p:sldId id="961" r:id="rId47"/>
    <p:sldId id="962" r:id="rId48"/>
    <p:sldId id="963" r:id="rId49"/>
    <p:sldId id="964" r:id="rId50"/>
    <p:sldId id="965" r:id="rId51"/>
    <p:sldId id="966" r:id="rId52"/>
    <p:sldId id="967" r:id="rId53"/>
    <p:sldId id="905" r:id="rId54"/>
    <p:sldId id="906" r:id="rId55"/>
    <p:sldId id="923" r:id="rId56"/>
    <p:sldId id="926" r:id="rId57"/>
    <p:sldId id="928" r:id="rId58"/>
    <p:sldId id="916" r:id="rId59"/>
    <p:sldId id="930" r:id="rId60"/>
  </p:sldIdLst>
  <p:sldSz cx="12192000" cy="6858000"/>
  <p:notesSz cx="7099300" cy="10234613"/>
  <p:custDataLst>
    <p:tags r:id="rId6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528" autoAdjust="0"/>
  </p:normalViewPr>
  <p:slideViewPr>
    <p:cSldViewPr>
      <p:cViewPr varScale="1">
        <p:scale>
          <a:sx n="150" d="100"/>
          <a:sy n="150" d="100"/>
        </p:scale>
        <p:origin x="-112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tags" Target="tags/tag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[Note:</a:t>
            </a:r>
            <a:r>
              <a:rPr lang="en-US" baseline="0" dirty="0" smtClean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generates the time-limited</a:t>
            </a:r>
            <a:r>
              <a:rPr lang="en-US" baseline="0" dirty="0" smtClean="0"/>
              <a:t> values for </a:t>
            </a:r>
            <a:r>
              <a:rPr lang="en-US" baseline="0" dirty="0" err="1" smtClean="0"/>
              <a:t>gridworld</a:t>
            </a:r>
            <a:r>
              <a:rPr lang="en-US" baseline="0" dirty="0" smtClean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R(s) = the </a:t>
            </a:r>
            <a:r>
              <a:rPr lang="ja-JP" altLang="en-US" smtClean="0">
                <a:ea typeface="ＭＳ Ｐゴシック" pitchFamily="34" charset="-128"/>
              </a:rPr>
              <a:t>“</a:t>
            </a:r>
            <a:r>
              <a:rPr lang="en-US" altLang="ja-JP" smtClean="0">
                <a:ea typeface="ＭＳ Ｐゴシック" pitchFamily="34" charset="-128"/>
              </a:rPr>
              <a:t>living reward</a:t>
            </a:r>
            <a:r>
              <a:rPr lang="ja-JP" altLang="en-US" smtClean="0">
                <a:ea typeface="ＭＳ Ｐゴシック" pitchFamily="34" charset="-128"/>
              </a:rPr>
              <a:t>”</a:t>
            </a:r>
            <a:endParaRPr lang="en-US" altLang="ja-JP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6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6" Type="http://schemas.openxmlformats.org/officeDocument/2006/relationships/image" Target="../media/image33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5.png"/><Relationship Id="rId10" Type="http://schemas.openxmlformats.org/officeDocument/2006/relationships/image" Target="../media/image39.pn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20" Type="http://schemas.openxmlformats.org/officeDocument/2006/relationships/image" Target="../media/image64.png"/><Relationship Id="rId21" Type="http://schemas.openxmlformats.org/officeDocument/2006/relationships/image" Target="../media/image84.png"/><Relationship Id="rId22" Type="http://schemas.openxmlformats.org/officeDocument/2006/relationships/image" Target="../media/image66.png"/><Relationship Id="rId23" Type="http://schemas.openxmlformats.org/officeDocument/2006/relationships/image" Target="../media/image68.png"/><Relationship Id="rId24" Type="http://schemas.openxmlformats.org/officeDocument/2006/relationships/image" Target="../media/image67.png"/><Relationship Id="rId25" Type="http://schemas.openxmlformats.org/officeDocument/2006/relationships/image" Target="../media/image85.png"/><Relationship Id="rId26" Type="http://schemas.openxmlformats.org/officeDocument/2006/relationships/image" Target="../media/image69.png"/><Relationship Id="rId27" Type="http://schemas.openxmlformats.org/officeDocument/2006/relationships/image" Target="../media/image86.png"/><Relationship Id="rId28" Type="http://schemas.openxmlformats.org/officeDocument/2006/relationships/image" Target="../media/image87.png"/><Relationship Id="rId29" Type="http://schemas.openxmlformats.org/officeDocument/2006/relationships/image" Target="../media/image88.png"/><Relationship Id="rId10" Type="http://schemas.openxmlformats.org/officeDocument/2006/relationships/tags" Target="../tags/tag30.xml"/><Relationship Id="rId11" Type="http://schemas.openxmlformats.org/officeDocument/2006/relationships/tags" Target="../tags/tag31.xml"/><Relationship Id="rId12" Type="http://schemas.openxmlformats.org/officeDocument/2006/relationships/tags" Target="../tags/tag32.xml"/><Relationship Id="rId13" Type="http://schemas.openxmlformats.org/officeDocument/2006/relationships/tags" Target="../tags/tag33.xml"/><Relationship Id="rId14" Type="http://schemas.openxmlformats.org/officeDocument/2006/relationships/tags" Target="../tags/tag34.xml"/><Relationship Id="rId15" Type="http://schemas.openxmlformats.org/officeDocument/2006/relationships/tags" Target="../tags/tag35.xml"/><Relationship Id="rId16" Type="http://schemas.openxmlformats.org/officeDocument/2006/relationships/slideLayout" Target="../slideLayouts/slideLayout2.xml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9" Type="http://schemas.openxmlformats.org/officeDocument/2006/relationships/image" Target="../media/image63.png"/><Relationship Id="rId1" Type="http://schemas.openxmlformats.org/officeDocument/2006/relationships/tags" Target="../tags/tag21.xml"/><Relationship Id="rId2" Type="http://schemas.openxmlformats.org/officeDocument/2006/relationships/tags" Target="../tags/tag22.xml"/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tags" Target="../tags/tag25.xml"/><Relationship Id="rId6" Type="http://schemas.openxmlformats.org/officeDocument/2006/relationships/tags" Target="../tags/tag26.xml"/><Relationship Id="rId7" Type="http://schemas.openxmlformats.org/officeDocument/2006/relationships/tags" Target="../tags/tag27.xml"/><Relationship Id="rId8" Type="http://schemas.openxmlformats.org/officeDocument/2006/relationships/tags" Target="../tags/tag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90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6"/>
            <a:endParaRPr lang="en-US" sz="500" dirty="0" smtClean="0">
              <a:latin typeface="Calibri"/>
              <a:cs typeface="Calibri"/>
            </a:endParaRPr>
          </a:p>
          <a:p>
            <a:pPr lvl="4"/>
            <a:endParaRPr lang="en-US" sz="500" dirty="0" smtClean="0">
              <a:latin typeface="Calibri"/>
              <a:cs typeface="Calibri"/>
            </a:endParaRPr>
          </a:p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Homework 3: Games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In observation of President’s Day,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Tuesday 2/18 at 11:59pm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1"/>
            <a:endParaRPr lang="en-US" sz="5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Project 2: Multi-Agent </a:t>
            </a:r>
            <a:r>
              <a:rPr lang="en-US" sz="2400" dirty="0" err="1" smtClean="0">
                <a:latin typeface="Calibri"/>
                <a:cs typeface="Calibri"/>
              </a:rPr>
              <a:t>Pacman</a:t>
            </a:r>
            <a:endParaRPr lang="en-US" sz="24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Has been released,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Friday 2/21 at 5:00pm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Optional mini-contest, due Sunday 2/23 at 11:59pm.</a:t>
            </a:r>
          </a:p>
          <a:p>
            <a:pPr lvl="2"/>
            <a:endParaRPr lang="en-US" sz="400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 err="1" smtClean="0">
                <a:latin typeface="Calibri"/>
                <a:cs typeface="Calibri"/>
              </a:rPr>
              <a:t>edX</a:t>
            </a:r>
            <a:r>
              <a:rPr lang="en-US" sz="2400" dirty="0" smtClean="0">
                <a:latin typeface="Calibri"/>
                <a:cs typeface="Calibri"/>
              </a:rPr>
              <a:t> and </a:t>
            </a:r>
            <a:r>
              <a:rPr lang="en-US" sz="2400" dirty="0" err="1" smtClean="0">
                <a:latin typeface="Calibri"/>
                <a:cs typeface="Calibri"/>
              </a:rPr>
              <a:t>Pandagrader</a:t>
            </a:r>
            <a:r>
              <a:rPr lang="en-US" sz="2400" dirty="0" smtClean="0">
                <a:latin typeface="Calibri"/>
                <a:cs typeface="Calibri"/>
              </a:rPr>
              <a:t> grade consolidation survey</a:t>
            </a:r>
            <a:endParaRPr lang="en-US" sz="2400" dirty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Tuesday 2/18.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82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</a:t>
            </a:r>
            <a:r>
              <a:rPr lang="en-US" sz="2400" dirty="0" smtClean="0">
                <a:latin typeface="Calibri" pitchFamily="34" charset="0"/>
              </a:rPr>
              <a:t>s</a:t>
            </a:r>
            <a:r>
              <a:rPr lang="en-US" altLang="ja-JP" sz="2400" dirty="0" smtClean="0">
                <a:latin typeface="Calibri" pitchFamily="34" charset="0"/>
              </a:rPr>
              <a:t>’) </a:t>
            </a:r>
            <a:r>
              <a:rPr lang="en-US" altLang="ja-JP" sz="2400" dirty="0">
                <a:latin typeface="Calibri" pitchFamily="34" charset="0"/>
              </a:rPr>
              <a:t>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 smtClean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MDPs, we want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 smtClean="0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Racing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Racing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 smtClean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 smtClean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 smtClean="0">
                <a:latin typeface="Calibri"/>
                <a:cs typeface="Calibri"/>
              </a:rPr>
              <a:t>Slow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 smtClean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  <a:endParaRPr lang="en-US" sz="2000" dirty="0">
                <a:solidFill>
                  <a:srgbClr val="00B0F0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  <a:endParaRPr lang="en-US" sz="2000" dirty="0">
                <a:solidFill>
                  <a:srgbClr val="7F2727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alibri"/>
                  <a:cs typeface="Calibri"/>
                </a:rPr>
                <a:t>Overheated</a:t>
              </a:r>
              <a:endParaRPr lang="en-US" sz="2000" dirty="0">
                <a:latin typeface="Calibri"/>
                <a:cs typeface="Calibri"/>
              </a:endParaRP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  <a:endParaRPr lang="en-US" i="1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  <a:endParaRPr lang="en-US" i="1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  <a:endParaRPr lang="en-US" i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  <a:endParaRPr lang="en-US" i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 smtClean="0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preferences should an agent have over reward sequences?</a:t>
            </a:r>
          </a:p>
          <a:p>
            <a:endParaRPr lang="en-US" sz="2800" dirty="0" smtClean="0"/>
          </a:p>
          <a:p>
            <a:r>
              <a:rPr lang="en-US" sz="2800" dirty="0" smtClean="0"/>
              <a:t>More or less?</a:t>
            </a:r>
          </a:p>
          <a:p>
            <a:endParaRPr lang="en-US" sz="2800" dirty="0" smtClean="0"/>
          </a:p>
          <a:p>
            <a:r>
              <a:rPr lang="en-US" sz="2800" dirty="0" smtClean="0"/>
              <a:t>Now or later?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2, 2]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[2, 3, 4]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[0, 0, 1]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0, 0]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 smtClean="0"/>
              <a:t>It’s reasonable to maximize the sum of rewards</a:t>
            </a:r>
          </a:p>
          <a:p>
            <a:r>
              <a:rPr lang="en-US" sz="2800" dirty="0" smtClean="0"/>
              <a:t>It’s also reasonable to prefer rewards now to rewards later</a:t>
            </a:r>
          </a:p>
          <a:p>
            <a:r>
              <a:rPr lang="en-US" sz="2800" dirty="0" smtClean="0"/>
              <a:t>One solution: values of rewards decay exponentially</a:t>
            </a:r>
            <a:endParaRPr lang="en-US" sz="2800" dirty="0"/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Now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Next Step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In Two Steps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Why discount?</a:t>
            </a:r>
            <a:endParaRPr lang="en-US" sz="2400" dirty="0" smtClean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in the news</a:t>
            </a:r>
            <a:endParaRPr lang="en-US" dirty="0"/>
          </a:p>
        </p:txBody>
      </p:sp>
      <p:pic>
        <p:nvPicPr>
          <p:cNvPr id="4" name="Picture 3" descr="Screen Shot 2014-02-13 at 9.39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199" y="1189567"/>
            <a:ext cx="450960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2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Theorem: if we assume </a:t>
            </a:r>
            <a:r>
              <a:rPr lang="en-US" sz="2800" dirty="0" smtClean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 smtClean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Quiz: 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 smtClean="0"/>
              <a:t>Given: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Actions: East, West, and Exit (only available in exit states a, e)</a:t>
            </a:r>
          </a:p>
          <a:p>
            <a:pPr lvl="1"/>
            <a:r>
              <a:rPr lang="en-US" sz="2400" dirty="0" smtClean="0"/>
              <a:t>Transitions: deterministic</a:t>
            </a:r>
          </a:p>
          <a:p>
            <a:endParaRPr lang="en-US" sz="2800" dirty="0"/>
          </a:p>
          <a:p>
            <a:r>
              <a:rPr lang="en-US" sz="2800" dirty="0" smtClean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 smtClean="0"/>
              <a:t> = 1, what is the optimal policy?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 smtClean="0"/>
              <a:t> = 0.1, what is the optimal policy?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Quiz 3: For which </a:t>
            </a:r>
            <a:r>
              <a:rPr lang="en-US" sz="2800" dirty="0" smtClean="0">
                <a:sym typeface="Symbol" charset="0"/>
              </a:rPr>
              <a:t></a:t>
            </a:r>
            <a:r>
              <a:rPr lang="en-US" sz="2800" dirty="0" smtClean="0">
                <a:latin typeface="cmmi10"/>
                <a:ea typeface="cmmi10"/>
                <a:cs typeface="cmmi10"/>
              </a:rPr>
              <a:t> </a:t>
            </a:r>
            <a:r>
              <a:rPr lang="en-US" sz="2800" dirty="0" smtClean="0"/>
              <a:t>are West and East equally good when in state d?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Problem: What if the game lasts forever?  Do we get infinite rewards?</a:t>
            </a:r>
            <a:endParaRPr lang="en-US" sz="2800" dirty="0"/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</a:t>
            </a:r>
            <a:r>
              <a:rPr lang="en-US" sz="2400" dirty="0" smtClean="0"/>
              <a:t>horizon: (similar to depth-limited search)</a:t>
            </a:r>
            <a:endParaRPr lang="en-US" sz="2400" dirty="0"/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 smtClean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 smtClean="0">
                <a:sym typeface="Symbol" charset="0"/>
              </a:rPr>
              <a:t>Discounting</a:t>
            </a:r>
            <a:r>
              <a:rPr lang="en-US" sz="2400" dirty="0">
                <a:sym typeface="Symbol" charset="0"/>
              </a:rPr>
              <a:t>: </a:t>
            </a:r>
            <a:r>
              <a:rPr lang="en-US" sz="2400" dirty="0" smtClean="0">
                <a:sym typeface="Symbol" charset="0"/>
              </a:rPr>
              <a:t>use 0 </a:t>
            </a:r>
            <a:r>
              <a:rPr lang="en-US" sz="2400" dirty="0">
                <a:sym typeface="Symbol" charset="0"/>
              </a:rPr>
              <a:t>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 smtClean="0">
                <a:sym typeface="Symbol" charset="0"/>
              </a:rPr>
              <a:t>Smaller </a:t>
            </a:r>
            <a:r>
              <a:rPr lang="en-US" sz="2000" dirty="0">
                <a:sym typeface="Symbol" charset="0"/>
              </a:rPr>
              <a:t>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</a:t>
            </a:r>
            <a:r>
              <a:rPr lang="en-US" altLang="ja-JP" sz="2000" dirty="0" smtClean="0">
                <a:sym typeface="Symbol" charset="0"/>
              </a:rPr>
              <a:t>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 smtClean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Absorbing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state: guarantee that for every policy, a terminal state will eventually be reached (like 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for 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racing)</a:t>
            </a:r>
            <a:endParaRPr lang="en-US" altLang="ja-JP" sz="2400" dirty="0">
              <a:solidFill>
                <a:srgbClr val="000000"/>
              </a:solidFill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Start state s</a:t>
            </a:r>
            <a:r>
              <a:rPr lang="en-US" baseline="-25000" dirty="0" smtClean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Transitions P(</a:t>
            </a:r>
            <a:r>
              <a:rPr lang="en-US" dirty="0" err="1" smtClean="0">
                <a:ea typeface="ＭＳ Ｐゴシック" pitchFamily="34" charset="-128"/>
              </a:rPr>
              <a:t>s’</a:t>
            </a:r>
            <a:r>
              <a:rPr lang="en-US" altLang="ja-JP" dirty="0" err="1" smtClean="0">
                <a:ea typeface="ＭＳ Ｐゴシック" pitchFamily="34" charset="-128"/>
              </a:rPr>
              <a:t>|s,a</a:t>
            </a:r>
            <a:r>
              <a:rPr lang="en-US" altLang="ja-JP" dirty="0" smtClean="0">
                <a:ea typeface="ＭＳ Ｐゴシック" pitchFamily="34" charset="-128"/>
              </a:rPr>
              <a:t>) (or T(</a:t>
            </a:r>
            <a:r>
              <a:rPr lang="en-US" altLang="ja-JP" dirty="0" err="1" smtClean="0">
                <a:ea typeface="ＭＳ Ｐゴシック" pitchFamily="34" charset="-128"/>
              </a:rPr>
              <a:t>s,a,s</a:t>
            </a:r>
            <a:r>
              <a:rPr lang="en-US" altLang="ja-JP" dirty="0" smtClean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Rewards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 (and discount </a:t>
            </a:r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MDPs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Quantities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values (L8D4)]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of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Fundamental operation: compute the (</a:t>
            </a:r>
            <a:r>
              <a:rPr lang="en-US" sz="2800" dirty="0" err="1" smtClean="0"/>
              <a:t>expectimax</a:t>
            </a:r>
            <a:r>
              <a:rPr lang="en-US" sz="2800" dirty="0" smtClean="0"/>
              <a:t>) value of a state</a:t>
            </a:r>
          </a:p>
          <a:p>
            <a:pPr lvl="1"/>
            <a:r>
              <a:rPr lang="en-US" sz="2400" dirty="0" smtClean="0"/>
              <a:t>Expected utility under optimal action</a:t>
            </a:r>
          </a:p>
          <a:p>
            <a:pPr lvl="1"/>
            <a:r>
              <a:rPr lang="en-US" sz="2400" dirty="0" smtClean="0"/>
              <a:t>Average sum of (discounted) rewards</a:t>
            </a:r>
          </a:p>
          <a:p>
            <a:pPr lvl="1"/>
            <a:r>
              <a:rPr lang="en-US" sz="2400" dirty="0" smtClean="0"/>
              <a:t>This is just what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 computed!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Recursive definition of value:</a:t>
            </a:r>
            <a:endParaRPr lang="en-US" sz="2800" dirty="0"/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 smtClean="0"/>
              <a:t>We’re doing way too much work with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!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Problem: States are repeated </a:t>
            </a:r>
          </a:p>
          <a:p>
            <a:pPr lvl="1"/>
            <a:r>
              <a:rPr lang="en-US" sz="2000" dirty="0" smtClean="0"/>
              <a:t>Idea: Only compute needed quantities once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Problem: Tree goes on forever</a:t>
            </a:r>
          </a:p>
          <a:p>
            <a:pPr lvl="1"/>
            <a:r>
              <a:rPr lang="en-US" sz="2000" dirty="0" smtClean="0"/>
              <a:t>Idea: Do a depth-limited computation, but with increasing depths until change is small</a:t>
            </a:r>
          </a:p>
          <a:p>
            <a:pPr lvl="1"/>
            <a:r>
              <a:rPr lang="en-US" sz="2000" dirty="0" smtClean="0"/>
              <a:t>Note: deep parts of the tree eventually don’t matter if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smtClean="0"/>
              <a:t> &lt; 1</a:t>
            </a:r>
            <a:endParaRPr lang="en-US" sz="2000" dirty="0"/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Time-Limited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 smtClean="0"/>
              <a:t>Key idea: time-limited values</a:t>
            </a:r>
          </a:p>
          <a:p>
            <a:pPr lvl="4"/>
            <a:endParaRPr lang="en-US" sz="1200" dirty="0" smtClean="0"/>
          </a:p>
          <a:p>
            <a:r>
              <a:rPr lang="en-US" sz="2400" dirty="0" smtClean="0"/>
              <a:t>Define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(s) to be the optimal value of s if the game ends in k more time steps</a:t>
            </a:r>
          </a:p>
          <a:p>
            <a:pPr lvl="1"/>
            <a:r>
              <a:rPr lang="en-US" sz="2000" dirty="0" smtClean="0"/>
              <a:t>Equivalently, it’s what a depth-k </a:t>
            </a:r>
            <a:r>
              <a:rPr lang="en-US" sz="2000" dirty="0" err="1" smtClean="0"/>
              <a:t>expectimax</a:t>
            </a:r>
            <a:r>
              <a:rPr lang="en-US" sz="2000" dirty="0" smtClean="0"/>
              <a:t> would give from s</a:t>
            </a:r>
          </a:p>
          <a:p>
            <a:endParaRPr lang="en-US" sz="24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>
                <a:latin typeface="Calibri" pitchFamily="34" charset="0"/>
              </a:rPr>
              <a:t>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Walls block the </a:t>
            </a:r>
            <a:r>
              <a:rPr lang="en-US" dirty="0" smtClean="0">
                <a:latin typeface="Calibri" pitchFamily="34" charset="0"/>
              </a:rPr>
              <a:t>agent’</a:t>
            </a:r>
            <a:r>
              <a:rPr lang="en-US" altLang="ja-JP" dirty="0" smtClean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 smtClean="0">
                <a:solidFill>
                  <a:schemeClr val="accent2"/>
                </a:solidFill>
                <a:latin typeface="Calibri" pitchFamily="34" charset="0"/>
              </a:rPr>
              <a:t>actions do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not always go as </a:t>
            </a:r>
            <a:r>
              <a:rPr lang="en-US" altLang="ja-JP" sz="2000" dirty="0" smtClean="0">
                <a:solidFill>
                  <a:schemeClr val="accent2"/>
                </a:solidFill>
                <a:latin typeface="Calibri" pitchFamily="34" charset="0"/>
              </a:rPr>
              <a:t>planned</a:t>
            </a:r>
            <a:endParaRPr lang="en-US" altLang="ja-JP" sz="2000" dirty="0">
              <a:solidFill>
                <a:schemeClr val="accent2"/>
              </a:solidFill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80% of the time, the action North takes the agent North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</a:t>
            </a:r>
            <a:r>
              <a:rPr lang="en-US" dirty="0" smtClean="0">
                <a:latin typeface="Calibri" pitchFamily="34" charset="0"/>
              </a:rPr>
              <a:t>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Small </a:t>
            </a:r>
            <a:r>
              <a:rPr lang="en-US" altLang="ja-JP" dirty="0" smtClean="0">
                <a:latin typeface="Calibri" pitchFamily="34" charset="0"/>
              </a:rPr>
              <a:t>“living” </a:t>
            </a:r>
            <a:r>
              <a:rPr lang="en-US" altLang="ja-JP" dirty="0">
                <a:latin typeface="Calibri" pitchFamily="34" charset="0"/>
              </a:rPr>
              <a:t>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</a:t>
            </a:r>
            <a:r>
              <a:rPr lang="en-US" dirty="0" smtClean="0">
                <a:latin typeface="Calibri" pitchFamily="34" charset="0"/>
              </a:rPr>
              <a:t>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Time-Limited Values</a:t>
            </a:r>
            <a:endParaRPr lang="en-US" dirty="0"/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Iteration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Start with V</a:t>
            </a:r>
            <a:r>
              <a:rPr lang="en-US" sz="2400" baseline="-25000" dirty="0" smtClean="0">
                <a:ea typeface="ＭＳ Ｐゴシック" pitchFamily="34" charset="-128"/>
              </a:rPr>
              <a:t>0</a:t>
            </a:r>
            <a:r>
              <a:rPr lang="en-US" sz="2400" dirty="0" smtClean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Given vector of </a:t>
            </a:r>
            <a:r>
              <a:rPr lang="en-US" sz="2400" dirty="0" err="1" smtClean="0">
                <a:ea typeface="ＭＳ Ｐゴシック" pitchFamily="34" charset="-128"/>
              </a:rPr>
              <a:t>V</a:t>
            </a:r>
            <a:r>
              <a:rPr lang="en-US" sz="2400" baseline="-25000" dirty="0" err="1" smtClean="0">
                <a:ea typeface="ＭＳ Ｐゴシック" pitchFamily="34" charset="-128"/>
              </a:rPr>
              <a:t>k</a:t>
            </a:r>
            <a:r>
              <a:rPr lang="en-US" sz="2400" dirty="0" smtClean="0">
                <a:ea typeface="ＭＳ Ｐゴシック" pitchFamily="34" charset="-128"/>
              </a:rPr>
              <a:t>(s) values, do one ply of </a:t>
            </a:r>
            <a:r>
              <a:rPr lang="en-US" sz="2400" dirty="0" err="1" smtClean="0">
                <a:ea typeface="ＭＳ Ｐゴシック" pitchFamily="34" charset="-128"/>
              </a:rPr>
              <a:t>expectimax</a:t>
            </a:r>
            <a:r>
              <a:rPr lang="en-US" sz="2400" dirty="0" smtClean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 smtClean="0">
                <a:ea typeface="ＭＳ Ｐゴシック" pitchFamily="34" charset="-128"/>
              </a:rPr>
              <a:t>2</a:t>
            </a:r>
            <a:r>
              <a:rPr lang="en-US" sz="2400" dirty="0" smtClean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smtClean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Value Iteration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0             0             0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2             1             0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3.5          2.5          0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libri"/>
                <a:cs typeface="Calibri"/>
              </a:rPr>
              <a:t>Assume no discount!</a:t>
            </a:r>
            <a:endParaRPr lang="en-US" i="1" dirty="0">
              <a:latin typeface="Calibri"/>
              <a:cs typeface="Calibri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Convergence*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How do we know the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 holds the actual </a:t>
            </a:r>
            <a:r>
              <a:rPr lang="en-US" sz="2000" dirty="0" err="1" smtClean="0">
                <a:latin typeface="Calibri"/>
                <a:cs typeface="Calibri"/>
              </a:rPr>
              <a:t>untruncated</a:t>
            </a:r>
            <a:r>
              <a:rPr lang="en-US" sz="2000" dirty="0" smtClean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Sketch: For any state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can be viewed as depth k+1 </a:t>
            </a:r>
            <a:r>
              <a:rPr lang="en-US" sz="1800" dirty="0" err="1" smtClean="0">
                <a:latin typeface="Calibri"/>
                <a:cs typeface="Calibri"/>
              </a:rPr>
              <a:t>expectimax</a:t>
            </a:r>
            <a:r>
              <a:rPr lang="en-US" sz="1800" dirty="0" smtClean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has actual rewards while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 smtClean="0">
                <a:latin typeface="Calibri"/>
                <a:cs typeface="Calibri"/>
              </a:rPr>
              <a:t>MAX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It is at worst R</a:t>
            </a:r>
            <a:r>
              <a:rPr lang="en-US" sz="1800" baseline="-25000" dirty="0" smtClean="0">
                <a:latin typeface="Calibri"/>
                <a:cs typeface="Calibri"/>
              </a:rPr>
              <a:t>MIN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But everything is discounted by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are at most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max|R</a:t>
            </a:r>
            <a:r>
              <a:rPr lang="en-US" sz="1800" dirty="0" smtClean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as k increases, the values converge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Policy-Based Methods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17412" name="Picture 2" descr="epic fail photos - CLASSIC: Can Opening F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438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World Actions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 smtClean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Sometimes just R(s) or R(s</a:t>
            </a:r>
            <a:r>
              <a:rPr lang="en-US" altLang="ja-JP" sz="1800" dirty="0" smtClean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Maybe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One way to solve them is with </a:t>
            </a:r>
            <a:r>
              <a:rPr lang="en-US" sz="2000" dirty="0" err="1" smtClean="0">
                <a:ea typeface="ＭＳ Ｐゴシック" pitchFamily="34" charset="-128"/>
              </a:rPr>
              <a:t>expectimax</a:t>
            </a:r>
            <a:r>
              <a:rPr lang="en-US" sz="2000" dirty="0" smtClean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We’</a:t>
            </a:r>
            <a:r>
              <a:rPr lang="en-US" altLang="ja-JP" sz="2000" dirty="0" smtClean="0">
                <a:ea typeface="ＭＳ Ｐゴシック" pitchFamily="34" charset="-128"/>
              </a:rPr>
              <a:t>ll have a new tool soon</a:t>
            </a:r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Gridworld</a:t>
            </a:r>
            <a:r>
              <a:rPr lang="en-US" dirty="0" smtClean="0"/>
              <a:t> Manual Intro</a:t>
            </a:r>
            <a:endParaRPr lang="en-US" dirty="0"/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 smtClean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 smtClean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r>
              <a:rPr lang="en-US" altLang="ja-JP" sz="2400" dirty="0" smtClean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libri" pitchFamily="34" charset="0"/>
              </a:rPr>
              <a:t>Andrey</a:t>
            </a:r>
            <a:r>
              <a:rPr lang="en-US" dirty="0" smtClean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50699</TotalTime>
  <Words>2583</Words>
  <Application>Microsoft Macintosh PowerPoint</Application>
  <PresentationFormat>Custom</PresentationFormat>
  <Paragraphs>472</Paragraphs>
  <Slides>59</Slides>
  <Notes>34</Notes>
  <HiddenSlides>9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dan-berkeley-nlp-v1</vt:lpstr>
      <vt:lpstr>Announcements</vt:lpstr>
      <vt:lpstr>AI in the news</vt:lpstr>
      <vt:lpstr>CS 188: Artificial Intelligence 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Convergence*</vt:lpstr>
      <vt:lpstr>Next Time: Policy-Based Methods</vt:lpstr>
      <vt:lpstr>Non-Deterministic Search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2721</cp:revision>
  <cp:lastPrinted>2014-02-13T17:51:45Z</cp:lastPrinted>
  <dcterms:created xsi:type="dcterms:W3CDTF">2004-08-27T04:16:05Z</dcterms:created>
  <dcterms:modified xsi:type="dcterms:W3CDTF">2014-08-21T06:53:24Z</dcterms:modified>
</cp:coreProperties>
</file>